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  <p:sldMasterId id="2147483672" r:id="rId3"/>
  </p:sldMasterIdLst>
  <p:notesMasterIdLst>
    <p:notesMasterId r:id="rId34"/>
  </p:notesMasterIdLst>
  <p:handoutMasterIdLst>
    <p:handoutMasterId r:id="rId35"/>
  </p:handoutMasterIdLst>
  <p:sldIdLst>
    <p:sldId id="256" r:id="rId4"/>
    <p:sldId id="257" r:id="rId5"/>
    <p:sldId id="263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2" r:id="rId17"/>
    <p:sldId id="281" r:id="rId18"/>
    <p:sldId id="283" r:id="rId19"/>
    <p:sldId id="284" r:id="rId20"/>
    <p:sldId id="289" r:id="rId21"/>
    <p:sldId id="285" r:id="rId22"/>
    <p:sldId id="286" r:id="rId23"/>
    <p:sldId id="290" r:id="rId24"/>
    <p:sldId id="287" r:id="rId25"/>
    <p:sldId id="291" r:id="rId26"/>
    <p:sldId id="293" r:id="rId27"/>
    <p:sldId id="294" r:id="rId28"/>
    <p:sldId id="295" r:id="rId29"/>
    <p:sldId id="296" r:id="rId30"/>
    <p:sldId id="297" r:id="rId31"/>
    <p:sldId id="288" r:id="rId32"/>
    <p:sldId id="268" r:id="rId33"/>
  </p:sldIdLst>
  <p:sldSz cx="10080625" cy="7559675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6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BR" sz="1400" b="0" i="0" u="none" strike="noStrike" kern="1200">
              <a:ln>
                <a:noFill/>
              </a:ln>
              <a:latin typeface="Liberation Sans" pitchFamily="18"/>
              <a:ea typeface="SimSun" pitchFamily="2"/>
              <a:cs typeface="Lucida Sans" pitchFamily="2"/>
            </a:endParaRPr>
          </a:p>
        </p:txBody>
      </p:sp>
      <p:sp>
        <p:nvSpPr>
          <p:cNvPr id="3" name="Espaço Reservado para Data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BR" sz="1400" b="0" i="0" u="none" strike="noStrike" kern="1200">
              <a:ln>
                <a:noFill/>
              </a:ln>
              <a:latin typeface="Liberation Sans" pitchFamily="18"/>
              <a:ea typeface="SimSun" pitchFamily="2"/>
              <a:cs typeface="Lucida Sans" pitchFamily="2"/>
            </a:endParaRPr>
          </a:p>
        </p:txBody>
      </p:sp>
      <p:sp>
        <p:nvSpPr>
          <p:cNvPr id="4" name="Espaço Reservado para Rodapé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BR" sz="1400" b="0" i="0" u="none" strike="noStrike" kern="1200">
              <a:ln>
                <a:noFill/>
              </a:ln>
              <a:latin typeface="Liberation Sans" pitchFamily="18"/>
              <a:ea typeface="SimSun" pitchFamily="2"/>
              <a:cs typeface="Lucida Sans" pitchFamily="2"/>
            </a:endParaRPr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513A8D09-E641-4A9D-AF72-48BD6144C08C}" type="slidenum">
              <a:t>‹nº›</a:t>
            </a:fld>
            <a:endParaRPr lang="pt-BR" sz="1400" b="0" i="0" u="none" strike="noStrike" kern="1200">
              <a:ln>
                <a:noFill/>
              </a:ln>
              <a:latin typeface="Liberation Sans" pitchFamily="18"/>
              <a:ea typeface="SimSun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90930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4" name="Espaço Reservado para Cabeçalho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pt-B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5" name="Espaço Reservado para Data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pt-B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Espaço Reservado para Rodapé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pt-B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pt-B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455A9C52-181F-47A3-AC2A-E366DC901962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0488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pt-BR" sz="2000" b="0" i="0" u="none" strike="noStrike" kern="1200">
        <a:ln>
          <a:noFill/>
        </a:ln>
        <a:latin typeface="Liberation Sans" pitchFamily="18"/>
        <a:ea typeface="SimSun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4A1B7DD-0BAB-4557-A28B-19C0A7418A6D}" type="slidenum">
              <a:t>1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D5A5ABA-202C-4689-A36C-E7C0FA911FD0}" type="slidenum">
              <a:t>10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2160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D5A5ABA-202C-4689-A36C-E7C0FA911FD0}" type="slidenum">
              <a:t>11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2361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D5A5ABA-202C-4689-A36C-E7C0FA911FD0}" type="slidenum">
              <a:t>12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96421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D5A5ABA-202C-4689-A36C-E7C0FA911FD0}" type="slidenum">
              <a:t>13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15223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D5A5ABA-202C-4689-A36C-E7C0FA911FD0}" type="slidenum">
              <a:t>14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124245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D5A5ABA-202C-4689-A36C-E7C0FA911FD0}" type="slidenum">
              <a:t>15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07041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D5A5ABA-202C-4689-A36C-E7C0FA911FD0}" type="slidenum">
              <a:t>16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78869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D5A5ABA-202C-4689-A36C-E7C0FA911FD0}" type="slidenum">
              <a:t>17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22002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D5A5ABA-202C-4689-A36C-E7C0FA911FD0}" type="slidenum">
              <a:t>18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01870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D5A5ABA-202C-4689-A36C-E7C0FA911FD0}" type="slidenum">
              <a:t>19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72595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816B361-8328-47AA-A654-C7851123274F}" type="slidenum">
              <a:t>2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D5A5ABA-202C-4689-A36C-E7C0FA911FD0}" type="slidenum">
              <a:t>20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44976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D5A5ABA-202C-4689-A36C-E7C0FA911FD0}" type="slidenum">
              <a:t>21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42024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D5A5ABA-202C-4689-A36C-E7C0FA911FD0}" type="slidenum">
              <a:t>22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42960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D5A5ABA-202C-4689-A36C-E7C0FA911FD0}" type="slidenum">
              <a:t>23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96847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D5A5ABA-202C-4689-A36C-E7C0FA911FD0}" type="slidenum">
              <a:t>24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70495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D5A5ABA-202C-4689-A36C-E7C0FA911FD0}" type="slidenum">
              <a:t>25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01483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D5A5ABA-202C-4689-A36C-E7C0FA911FD0}" type="slidenum">
              <a:t>26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66244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D5A5ABA-202C-4689-A36C-E7C0FA911FD0}" type="slidenum">
              <a:t>27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60602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D5A5ABA-202C-4689-A36C-E7C0FA911FD0}" type="slidenum">
              <a:t>28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9563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D5A5ABA-202C-4689-A36C-E7C0FA911FD0}" type="slidenum">
              <a:t>29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6460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D5A5ABA-202C-4689-A36C-E7C0FA911FD0}" type="slidenum">
              <a:t>3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F26698E-423A-43AA-A6B5-CDE49B98407C}" type="slidenum">
              <a:t>30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6454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D5A5ABA-202C-4689-A36C-E7C0FA911FD0}" type="slidenum">
              <a:t>4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1297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D5A5ABA-202C-4689-A36C-E7C0FA911FD0}" type="slidenum">
              <a:t>5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5282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D5A5ABA-202C-4689-A36C-E7C0FA911FD0}" type="slidenum">
              <a:t>6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5691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D5A5ABA-202C-4689-A36C-E7C0FA911FD0}" type="slidenum">
              <a:t>7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9030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D5A5ABA-202C-4689-A36C-E7C0FA911FD0}" type="slidenum">
              <a:t>8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3730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D5A5ABA-202C-4689-A36C-E7C0FA911FD0}" type="slidenum">
              <a:t>9</a:t>
            </a:fld>
            <a:endParaRPr lang="pt-BR"/>
          </a:p>
        </p:txBody>
      </p:sp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350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58D303B-AF1A-4A86-B768-ACE3E485A5CF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157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F32ACA-876E-4CB7-9AF1-620C312B8547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077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A5FABD2-9EBF-48D1-A21D-2AEB5B29427B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150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23F37BD-E7B4-4681-8814-A954C4A0749A}" type="datetime1">
              <a:rPr lang="pt-BR" smtClean="0"/>
              <a:pPr lvl="0"/>
              <a:t>20/07/2017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15909EA-ED05-4DB0-8F15-1A8813C1EA73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220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23F37BD-E7B4-4681-8814-A954C4A0749A}" type="datetime1">
              <a:rPr lang="pt-BR" smtClean="0"/>
              <a:pPr lvl="0"/>
              <a:t>20/07/2017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832DB75-40AA-4E96-841E-0E9C687C070B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936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23F37BD-E7B4-4681-8814-A954C4A0749A}" type="datetime1">
              <a:rPr lang="pt-BR" smtClean="0"/>
              <a:pPr lvl="0"/>
              <a:t>20/07/2017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14AEB19-6B09-4BAE-926F-263F67ED0CA9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328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8600" cy="4572000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882775"/>
            <a:ext cx="4038600" cy="4572000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23F37BD-E7B4-4681-8814-A954C4A0749A}" type="datetime1">
              <a:rPr lang="pt-BR" smtClean="0"/>
              <a:pPr lvl="0"/>
              <a:t>20/07/2017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18898B6-034A-43AC-ADE4-93E3CEC874C7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897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23F37BD-E7B4-4681-8814-A954C4A0749A}" type="datetime1">
              <a:rPr lang="pt-BR" smtClean="0"/>
              <a:pPr lvl="0"/>
              <a:t>20/07/2017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A21C77-419D-4669-94EE-538F2E913CE2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838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23F37BD-E7B4-4681-8814-A954C4A0749A}" type="datetime1">
              <a:rPr lang="pt-BR" smtClean="0"/>
              <a:pPr lvl="0"/>
              <a:t>20/07/2017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12C9960-B287-45F9-80C3-61ABB6F189A5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473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23F37BD-E7B4-4681-8814-A954C4A0749A}" type="datetime1">
              <a:rPr lang="pt-BR" smtClean="0"/>
              <a:pPr lvl="0"/>
              <a:t>20/07/2017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7E17854-81B5-4439-BDAB-B4B4FBA21F96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440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23F37BD-E7B4-4681-8814-A954C4A0749A}" type="datetime1">
              <a:rPr lang="pt-BR" smtClean="0"/>
              <a:pPr lvl="0"/>
              <a:t>20/07/2017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50D481A-873F-40FD-8D93-4CEB3864AAA2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690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463880A-638B-4711-82C8-7B88748DEC13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762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23F37BD-E7B4-4681-8814-A954C4A0749A}" type="datetime1">
              <a:rPr lang="pt-BR" smtClean="0"/>
              <a:pPr lvl="0"/>
              <a:t>20/07/2017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9B35074-8CCE-45E7-88C6-9ABD7EDAE18D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902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23F37BD-E7B4-4681-8814-A954C4A0749A}" type="datetime1">
              <a:rPr lang="pt-BR" smtClean="0"/>
              <a:pPr lvl="0"/>
              <a:t>20/07/2017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FAA00E5-D6BC-43CE-AD47-E086EDEBB62E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597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66700"/>
            <a:ext cx="2057400" cy="618807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66700"/>
            <a:ext cx="6019800" cy="6188075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23F37BD-E7B4-4681-8814-A954C4A0749A}" type="datetime1">
              <a:rPr lang="pt-BR" smtClean="0"/>
              <a:pPr lvl="0"/>
              <a:t>20/07/2017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1DF7ACB-7FF0-48C9-8D6B-DE62A0CB76AD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59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53CE6FA-01E0-4CB5-AF2E-27DA8411BB8F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731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52653C6-4373-46F7-8BD1-F01EFDEA78ED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478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A19F865-C2D2-47F8-9D3D-50DDAA84B9A1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258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48CDF7C-E300-4124-8A0B-08B3AD52AE02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838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6142CDF-AFFC-46FD-856B-2FD95CEE808A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380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E30B7D-04CD-4B73-9247-9BBEFE16CE7B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974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43016A4-D190-4644-B4C8-F81A13E11642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504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7923930-8A5C-4AB9-9C5B-AA650052437D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278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BB16BE7-AA9D-4E22-9FEF-A63A9BF531E6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862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86E1C2-1DFD-4B49-BD7D-099B35014E00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953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38A921E-9BAB-44CC-8E8C-C684F4B0DF3F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772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87A4A64-D04D-4448-BE42-AC592197F333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461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8DA54F5-98E2-4ECF-98C3-DD05213C59EB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479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ACEC97F-E3EC-4CAC-AE8B-F4E8D9BF1C3C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851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C35935C-6B32-490D-9FF9-2E9D6B5C1A5F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902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263F6BC-501B-405F-8F12-FE6A664EB11A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228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1DF4D22-3FFA-410F-B89B-3115CD4EB0BA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512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0211611-3EC5-4C20-87D2-DB8A593F4E64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233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pt-B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5" name="Espaço Reservado para Rodapé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rtl="0" hangingPunct="0">
              <a:buNone/>
              <a:tabLst/>
              <a:defRPr lang="pt-B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pt-BR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89BE1E5C-E8DC-4F33-B62E-FA39B68A962F}" type="slidenum"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pt-BR" sz="4400" b="0" i="0" u="none" strike="noStrike" kern="1200">
          <a:ln>
            <a:noFill/>
          </a:ln>
          <a:latin typeface="Liberation Sans" pitchFamily="18"/>
          <a:ea typeface="SimSun" pitchFamily="2"/>
        </a:defRPr>
      </a:lvl1pPr>
    </p:titleStyle>
    <p:bodyStyle>
      <a:lvl1pPr marL="0" marR="0" indent="0" rtl="0" hangingPunct="0">
        <a:spcBef>
          <a:spcPts val="1414"/>
        </a:spcBef>
        <a:spcAft>
          <a:spcPts val="0"/>
        </a:spcAft>
        <a:tabLst/>
        <a:defRPr lang="pt-BR" sz="3200" b="0" i="0" u="none" strike="noStrike" kern="1200">
          <a:ln>
            <a:noFill/>
          </a:ln>
          <a:latin typeface="Liberation Sans" pitchFamily="18"/>
          <a:ea typeface="SimSun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ângulo retângulo 10"/>
          <p:cNvSpPr/>
          <p:nvPr/>
        </p:nvSpPr>
        <p:spPr>
          <a:xfrm>
            <a:off x="7200" y="14040"/>
            <a:ext cx="9129600" cy="68363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+- 0 0 0"/>
              <a:gd name="f8" fmla="*/ f3 1 21600"/>
              <a:gd name="f9" fmla="*/ f4 1 21600"/>
              <a:gd name="f10" fmla="*/ f7 f0 1"/>
              <a:gd name="f11" fmla="*/ 1900 f8 1"/>
              <a:gd name="f12" fmla="*/ 12700 f8 1"/>
              <a:gd name="f13" fmla="*/ 19700 f9 1"/>
              <a:gd name="f14" fmla="*/ 12700 f9 1"/>
              <a:gd name="f15" fmla="*/ 0 f8 1"/>
              <a:gd name="f16" fmla="*/ 0 f9 1"/>
              <a:gd name="f17" fmla="*/ f10 1 f2"/>
              <a:gd name="f18" fmla="*/ 10800 f9 1"/>
              <a:gd name="f19" fmla="*/ 21600 f9 1"/>
              <a:gd name="f20" fmla="*/ 10800 f8 1"/>
              <a:gd name="f21" fmla="*/ 21600 f8 1"/>
              <a:gd name="f22" fmla="+- f17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2">
                <a:pos x="f15" y="f16"/>
              </a:cxn>
              <a:cxn ang="f22">
                <a:pos x="f15" y="f18"/>
              </a:cxn>
              <a:cxn ang="f22">
                <a:pos x="f15" y="f19"/>
              </a:cxn>
              <a:cxn ang="f22">
                <a:pos x="f20" y="f19"/>
              </a:cxn>
              <a:cxn ang="f22">
                <a:pos x="f21" y="f19"/>
              </a:cxn>
              <a:cxn ang="f22">
                <a:pos x="f20" y="f18"/>
              </a:cxn>
            </a:cxnLst>
            <a:rect l="f11" t="f14" r="f12" b="f13"/>
            <a:pathLst>
              <a:path w="21600" h="21600">
                <a:moveTo>
                  <a:pt x="f5" y="f5"/>
                </a:moveTo>
                <a:lnTo>
                  <a:pt x="f6" y="f6"/>
                </a:lnTo>
                <a:lnTo>
                  <a:pt x="f5" y="f6"/>
                </a:lnTo>
                <a:lnTo>
                  <a:pt x="f5" y="f5"/>
                </a:lnTo>
                <a:close/>
              </a:path>
            </a:pathLst>
          </a:custGeom>
          <a:gradFill>
            <a:gsLst>
              <a:gs pos="0">
                <a:srgbClr val="E7ECED"/>
              </a:gs>
              <a:gs pos="50000">
                <a:srgbClr val="E7ECED"/>
              </a:gs>
              <a:gs pos="100000">
                <a:srgbClr val="E7ECED"/>
              </a:gs>
            </a:gsLst>
            <a:lin ang="7998000"/>
          </a:gra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1800" b="0" i="0" u="none" strike="noStrike" kern="1200">
              <a:ln>
                <a:noFill/>
              </a:ln>
              <a:latin typeface="Liberation Sans" pitchFamily="18"/>
              <a:ea typeface="SimSun" pitchFamily="2"/>
              <a:cs typeface="Lucida Sans" pitchFamily="2"/>
            </a:endParaRPr>
          </a:p>
        </p:txBody>
      </p:sp>
      <p:sp>
        <p:nvSpPr>
          <p:cNvPr id="3" name="Conector reto 7"/>
          <p:cNvSpPr/>
          <p:nvPr/>
        </p:nvSpPr>
        <p:spPr>
          <a:xfrm>
            <a:off x="0" y="6840"/>
            <a:ext cx="9136800" cy="6843960"/>
          </a:xfrm>
          <a:prstGeom prst="line">
            <a:avLst/>
          </a:prstGeom>
          <a:noFill/>
          <a:ln w="5040">
            <a:solidFill>
              <a:srgbClr val="B9C1C5">
                <a:alpha val="35000"/>
              </a:srgbClr>
            </a:solidFill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1800" b="0" i="0" u="none" strike="noStrike" kern="1200">
              <a:ln>
                <a:noFill/>
              </a:ln>
              <a:latin typeface="Liberation Sans" pitchFamily="18"/>
              <a:ea typeface="SimSun" pitchFamily="2"/>
              <a:cs typeface="Lucida Sans" pitchFamily="2"/>
            </a:endParaRPr>
          </a:p>
        </p:txBody>
      </p:sp>
      <p:sp>
        <p:nvSpPr>
          <p:cNvPr id="4" name="Conector reto 8"/>
          <p:cNvSpPr/>
          <p:nvPr/>
        </p:nvSpPr>
        <p:spPr>
          <a:xfrm flipH="1">
            <a:off x="6468479" y="4948200"/>
            <a:ext cx="2673001" cy="1900080"/>
          </a:xfrm>
          <a:prstGeom prst="line">
            <a:avLst/>
          </a:prstGeom>
          <a:noFill/>
          <a:ln w="6120">
            <a:solidFill>
              <a:srgbClr val="C1C5CB">
                <a:alpha val="45000"/>
              </a:srgbClr>
            </a:solidFill>
            <a:prstDash val="solid"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1800" b="0" i="0" u="none" strike="noStrike" kern="1200">
              <a:ln>
                <a:noFill/>
              </a:ln>
              <a:latin typeface="Liberation Sans" pitchFamily="18"/>
              <a:ea typeface="SimSun" pitchFamily="2"/>
              <a:cs typeface="Lucida Sans" pitchFamily="2"/>
            </a:endParaRPr>
          </a:p>
        </p:txBody>
      </p:sp>
      <p:sp>
        <p:nvSpPr>
          <p:cNvPr id="5" name="Título 1"/>
          <p:cNvSpPr txBox="1">
            <a:spLocks noGrp="1"/>
          </p:cNvSpPr>
          <p:nvPr>
            <p:ph type="title"/>
          </p:nvPr>
        </p:nvSpPr>
        <p:spPr>
          <a:xfrm>
            <a:off x="457200" y="267480"/>
            <a:ext cx="8229240" cy="1398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>
            <a:noAutofit/>
          </a:bodyPr>
          <a:lstStyle/>
          <a:p>
            <a:pPr lvl="0"/>
            <a:r>
              <a:rPr lang="pt-BR"/>
              <a:t>Clique para editar o formato do texto do títuloClique para editar o título mestre</a:t>
            </a:r>
          </a:p>
        </p:txBody>
      </p:sp>
      <p:sp>
        <p:nvSpPr>
          <p:cNvPr id="6" name="Espaço Reservado para Conteúdo 2"/>
          <p:cNvSpPr txBox="1">
            <a:spLocks noGrp="1"/>
          </p:cNvSpPr>
          <p:nvPr>
            <p:ph type="body" idx="1"/>
          </p:nvPr>
        </p:nvSpPr>
        <p:spPr>
          <a:xfrm>
            <a:off x="457200" y="1882800"/>
            <a:ext cx="8229240" cy="4571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>
            <a:noAutofit/>
          </a:bodyPr>
          <a:lstStyle/>
          <a:p>
            <a:pPr lvl="0"/>
            <a:r>
              <a:rPr lang="pt-BR"/>
              <a:t>Clique para editar o formato do texto da estrutura de tópicos</a:t>
            </a:r>
          </a:p>
          <a:p>
            <a:pPr lvl="1"/>
            <a:r>
              <a:rPr lang="pt-BR"/>
              <a:t>2.º Nível da estrutura de tópicos</a:t>
            </a:r>
          </a:p>
          <a:p>
            <a:pPr lvl="2"/>
            <a:r>
              <a:rPr lang="pt-BR"/>
              <a:t>3.º Nível da estrutura de tópicos</a:t>
            </a:r>
          </a:p>
          <a:p>
            <a:pPr lvl="3"/>
            <a:r>
              <a:rPr lang="pt-BR"/>
              <a:t>4.º Nível da estrutura de tópicos</a:t>
            </a:r>
          </a:p>
          <a:p>
            <a:pPr lvl="4"/>
            <a:r>
              <a:rPr lang="pt-BR"/>
              <a:t>5.º Nível da estrutura de tópicos</a:t>
            </a:r>
          </a:p>
          <a:p>
            <a:pPr lvl="5"/>
            <a:r>
              <a:rPr lang="pt-BR"/>
              <a:t>6.º Nível da estrutura de tópicos</a:t>
            </a:r>
          </a:p>
          <a:p>
            <a:pPr lvl="6"/>
            <a:r>
              <a:rPr lang="pt-BR"/>
              <a:t>7.º Nível da estrutura de tópicos</a:t>
            </a:r>
          </a:p>
          <a:p>
            <a:pPr lvl="7"/>
            <a:r>
              <a:rPr lang="pt-BR"/>
              <a:t>8.º Nível da estrutura de tópicos</a:t>
            </a:r>
          </a:p>
          <a:p>
            <a:pPr lvl="0"/>
            <a:r>
              <a:rPr lang="pt-BR"/>
              <a:t>9.º Nível da estrutura de tópicosClique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 txBox="1">
            <a:spLocks noGrp="1"/>
          </p:cNvSpPr>
          <p:nvPr>
            <p:ph type="dt" sz="half" idx="2"/>
          </p:nvPr>
        </p:nvSpPr>
        <p:spPr>
          <a:xfrm>
            <a:off x="4791600" y="6480000"/>
            <a:ext cx="2133360" cy="3013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pt-BR" sz="1800" b="0" i="0" u="none" strike="noStrike" kern="1200" spc="0">
                <a:solidFill>
                  <a:srgbClr val="FFFFFF"/>
                </a:solidFill>
                <a:latin typeface="Century Gothic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023F37BD-E7B4-4681-8814-A954C4A0749A}" type="datetime1">
              <a:rPr lang="pt-BR"/>
              <a:pPr lvl="0"/>
              <a:t>20/07/2017</a:t>
            </a:fld>
            <a:endParaRPr lang="pt-BR"/>
          </a:p>
        </p:txBody>
      </p:sp>
      <p:sp>
        <p:nvSpPr>
          <p:cNvPr id="8" name="Espaço Reservado para Rodapé 4"/>
          <p:cNvSpPr txBox="1">
            <a:spLocks noGrp="1"/>
          </p:cNvSpPr>
          <p:nvPr>
            <p:ph type="ftr" sz="quarter" idx="3"/>
          </p:nvPr>
        </p:nvSpPr>
        <p:spPr>
          <a:xfrm>
            <a:off x="457200" y="6481080"/>
            <a:ext cx="4259520" cy="3006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lvl="0" rtl="0" hangingPunct="0">
              <a:buNone/>
              <a:tabLst/>
              <a:defRPr lang="pt-BR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9" name="Espaço Reservado para Número de Slide 5"/>
          <p:cNvSpPr txBox="1">
            <a:spLocks noGrp="1"/>
          </p:cNvSpPr>
          <p:nvPr>
            <p:ph type="sldNum" sz="quarter" idx="4"/>
          </p:nvPr>
        </p:nvSpPr>
        <p:spPr>
          <a:xfrm>
            <a:off x="7589519" y="6481080"/>
            <a:ext cx="502560" cy="3013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pt-BR" sz="1800" b="0" i="0" u="none" strike="noStrike" kern="1200" spc="0">
                <a:solidFill>
                  <a:srgbClr val="FFFFFF"/>
                </a:solidFill>
                <a:latin typeface="Century Gothic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4565A628-57D0-4780-99F7-BE011BEFC428}" type="slidenum"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484560" marR="0" lvl="0" indent="0" algn="l" rtl="0" hangingPunct="1">
        <a:spcBef>
          <a:spcPts val="0"/>
        </a:spcBef>
        <a:spcAft>
          <a:spcPts val="0"/>
        </a:spcAft>
        <a:buNone/>
        <a:tabLst/>
        <a:defRPr lang="pt-BR" sz="4200" b="0" i="0" u="none" strike="noStrike" kern="1200" spc="0">
          <a:ln>
            <a:noFill/>
          </a:ln>
          <a:solidFill>
            <a:srgbClr val="94B06B"/>
          </a:solidFill>
          <a:latin typeface="Century Gothic" pitchFamily="18"/>
          <a:ea typeface="SimSun" pitchFamily="2"/>
          <a:cs typeface="Lucida Sans" pitchFamily="2"/>
        </a:defRPr>
      </a:lvl1pPr>
    </p:titleStyle>
    <p:bodyStyle>
      <a:lvl1pPr marL="0" marR="0" lvl="0" indent="0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pt-BR" sz="3000" b="0" i="0" u="none" strike="noStrike" kern="1200" spc="0">
          <a:ln>
            <a:noFill/>
          </a:ln>
          <a:solidFill>
            <a:srgbClr val="FFFFFF"/>
          </a:solidFill>
          <a:latin typeface="Century Gothic" pitchFamily="18"/>
          <a:ea typeface="SimSun" pitchFamily="2"/>
          <a:cs typeface="Lucida Sans" pitchFamily="2"/>
        </a:defRPr>
      </a:lvl1pPr>
      <a:lvl2pPr marL="0" marR="0" lvl="1" indent="0" algn="l" rtl="0" hangingPunct="1">
        <a:spcBef>
          <a:spcPts val="0"/>
        </a:spcBef>
        <a:spcAft>
          <a:spcPts val="1417"/>
        </a:spcAft>
        <a:buSzPct val="75000"/>
        <a:buFont typeface="StarSymbol"/>
        <a:buChar char="–"/>
        <a:tabLst/>
        <a:defRPr lang="pt-BR" sz="3000" b="0" i="0" u="none" strike="noStrike" kern="1200" spc="0">
          <a:ln>
            <a:noFill/>
          </a:ln>
          <a:solidFill>
            <a:srgbClr val="FFFFFF"/>
          </a:solidFill>
          <a:latin typeface="Century Gothic" pitchFamily="18"/>
          <a:ea typeface="SimSun" pitchFamily="2"/>
          <a:cs typeface="Lucida Sans" pitchFamily="2"/>
        </a:defRPr>
      </a:lvl2pPr>
      <a:lvl3pPr marL="0" marR="0" lvl="2" indent="0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pt-BR" sz="3000" b="0" i="0" u="none" strike="noStrike" kern="1200" spc="0">
          <a:ln>
            <a:noFill/>
          </a:ln>
          <a:solidFill>
            <a:srgbClr val="FFFFFF"/>
          </a:solidFill>
          <a:latin typeface="Century Gothic" pitchFamily="18"/>
          <a:ea typeface="SimSun" pitchFamily="2"/>
          <a:cs typeface="Lucida Sans" pitchFamily="2"/>
        </a:defRPr>
      </a:lvl3pPr>
      <a:lvl4pPr marL="0" marR="0" lvl="3" indent="0" algn="l" rtl="0" hangingPunct="1">
        <a:spcBef>
          <a:spcPts val="0"/>
        </a:spcBef>
        <a:spcAft>
          <a:spcPts val="1417"/>
        </a:spcAft>
        <a:buSzPct val="75000"/>
        <a:buFont typeface="StarSymbol"/>
        <a:buChar char="–"/>
        <a:tabLst/>
        <a:defRPr lang="pt-BR" sz="3000" b="0" i="0" u="none" strike="noStrike" kern="1200" spc="0">
          <a:ln>
            <a:noFill/>
          </a:ln>
          <a:solidFill>
            <a:srgbClr val="FFFFFF"/>
          </a:solidFill>
          <a:latin typeface="Century Gothic" pitchFamily="18"/>
          <a:ea typeface="SimSun" pitchFamily="2"/>
          <a:cs typeface="Lucida Sans" pitchFamily="2"/>
        </a:defRPr>
      </a:lvl4pPr>
      <a:lvl5pPr marL="0" marR="0" lvl="4" indent="0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pt-BR" sz="3000" b="0" i="0" u="none" strike="noStrike" kern="1200" spc="0">
          <a:ln>
            <a:noFill/>
          </a:ln>
          <a:solidFill>
            <a:srgbClr val="FFFFFF"/>
          </a:solidFill>
          <a:latin typeface="Century Gothic" pitchFamily="18"/>
          <a:ea typeface="SimSun" pitchFamily="2"/>
          <a:cs typeface="Lucida Sans" pitchFamily="2"/>
        </a:defRPr>
      </a:lvl5pPr>
      <a:lvl6pPr marL="0" marR="0" lvl="5" indent="0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pt-BR" sz="3000" b="0" i="0" u="none" strike="noStrike" kern="1200" spc="0">
          <a:ln>
            <a:noFill/>
          </a:ln>
          <a:solidFill>
            <a:srgbClr val="FFFFFF"/>
          </a:solidFill>
          <a:latin typeface="Century Gothic" pitchFamily="18"/>
          <a:ea typeface="SimSun" pitchFamily="2"/>
          <a:cs typeface="Lucida Sans" pitchFamily="2"/>
        </a:defRPr>
      </a:lvl6pPr>
      <a:lvl7pPr marL="0" marR="0" lvl="6" indent="0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pt-BR" sz="3000" b="0" i="0" u="none" strike="noStrike" kern="1200" spc="0">
          <a:ln>
            <a:noFill/>
          </a:ln>
          <a:solidFill>
            <a:srgbClr val="FFFFFF"/>
          </a:solidFill>
          <a:latin typeface="Century Gothic" pitchFamily="18"/>
          <a:ea typeface="SimSun" pitchFamily="2"/>
          <a:cs typeface="Lucida Sans" pitchFamily="2"/>
        </a:defRPr>
      </a:lvl7pPr>
      <a:lvl8pPr marL="0" marR="0" lvl="7" indent="0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pt-BR" sz="3000" b="0" i="0" u="none" strike="noStrike" kern="1200" spc="0">
          <a:ln>
            <a:noFill/>
          </a:ln>
          <a:solidFill>
            <a:srgbClr val="FFFFFF"/>
          </a:solidFill>
          <a:latin typeface="Century Gothic" pitchFamily="18"/>
          <a:ea typeface="SimSun" pitchFamily="2"/>
          <a:cs typeface="Lucida Sans" pitchFamily="2"/>
        </a:defRPr>
      </a:lvl8pPr>
      <a:lvl9pPr marL="0" marR="0" lvl="0" indent="0" algn="l" rtl="0" hangingPunct="1">
        <a:spcBef>
          <a:spcPts val="598"/>
        </a:spcBef>
        <a:spcAft>
          <a:spcPts val="1417"/>
        </a:spcAft>
        <a:buClr>
          <a:srgbClr val="98C723"/>
        </a:buClr>
        <a:buSzPct val="80000"/>
        <a:buFont typeface="Wingdings 2"/>
        <a:buChar char=""/>
        <a:tabLst/>
        <a:defRPr lang="pt-BR" sz="3000" b="0" i="0" u="none" strike="noStrike" kern="1200" spc="0">
          <a:ln>
            <a:noFill/>
          </a:ln>
          <a:solidFill>
            <a:srgbClr val="FFFFFF"/>
          </a:solidFill>
          <a:latin typeface="Century Gothic" pitchFamily="18"/>
          <a:ea typeface="SimSun" pitchFamily="2"/>
          <a:cs typeface="Lucida Sans" pitchFamily="2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0" compatLnSpc="1"/>
          <a:lstStyle/>
          <a:p>
            <a:endParaRPr lang="pt-BR"/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1"/>
          </p:nvPr>
        </p:nvSpPr>
        <p:spPr>
          <a:xfrm>
            <a:off x="503999" y="176868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2"/>
          </p:nvPr>
        </p:nvSpPr>
        <p:spPr>
          <a:xfrm>
            <a:off x="503999" y="6886800"/>
            <a:ext cx="2348280" cy="520919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pt-BR" sz="1800" b="0" i="0" u="none" strike="noStrike" baseline="0">
                <a:solidFill>
                  <a:srgbClr val="FFFFFF"/>
                </a:solidFill>
                <a:latin typeface="Arial" pitchFamily="18"/>
                <a:ea typeface="Lucida Sans Unicode" pitchFamily="34"/>
                <a:cs typeface="Lucida Sans Unicode" pitchFamily="34"/>
              </a:defRPr>
            </a:lvl1pPr>
          </a:lstStyle>
          <a:p>
            <a:pPr lvl="0"/>
            <a:endParaRPr lang="pt-BR"/>
          </a:p>
        </p:txBody>
      </p:sp>
      <p:sp>
        <p:nvSpPr>
          <p:cNvPr id="5" name="Espaço Reservado para Rodapé 4"/>
          <p:cNvSpPr txBox="1">
            <a:spLocks noGrp="1"/>
          </p:cNvSpPr>
          <p:nvPr>
            <p:ph type="ftr" sz="quarter" idx="3"/>
          </p:nvPr>
        </p:nvSpPr>
        <p:spPr>
          <a:xfrm>
            <a:off x="3447000" y="6886800"/>
            <a:ext cx="3194640" cy="520919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pt-BR" sz="1800" b="0" i="0" u="none" strike="noStrike" baseline="0">
                <a:solidFill>
                  <a:srgbClr val="FFFFFF"/>
                </a:solidFill>
                <a:latin typeface="Arial" pitchFamily="18"/>
                <a:ea typeface="Lucida Sans Unicode" pitchFamily="34"/>
                <a:cs typeface="Lucida Sans Unicode" pitchFamily="34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4"/>
          </p:nvPr>
        </p:nvSpPr>
        <p:spPr>
          <a:xfrm>
            <a:off x="7227000" y="6886800"/>
            <a:ext cx="2348280" cy="520919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pt-BR" sz="1800" b="0" i="0" u="none" strike="noStrike" baseline="0">
                <a:solidFill>
                  <a:srgbClr val="FFFFFF"/>
                </a:solidFill>
                <a:latin typeface="Arial" pitchFamily="18"/>
                <a:ea typeface="Lucida Sans Unicode" pitchFamily="34"/>
                <a:cs typeface="Lucida Sans Unicode" pitchFamily="34"/>
              </a:defRPr>
            </a:lvl1pPr>
          </a:lstStyle>
          <a:p>
            <a:pPr lvl="0"/>
            <a:fld id="{4D38433E-17D0-45BE-A9F0-75CF3D3EBE80}" type="slidenum"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l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pt-BR" sz="4850" b="0" i="0" u="none" strike="noStrike" baseline="0">
          <a:ln>
            <a:noFill/>
          </a:ln>
          <a:solidFill>
            <a:srgbClr val="000000"/>
          </a:solidFill>
          <a:latin typeface="Times New Roman" pitchFamily="18"/>
          <a:cs typeface="Lucida Sans Unicode" pitchFamily="34"/>
        </a:defRPr>
      </a:lvl1pPr>
    </p:titleStyle>
    <p:bodyStyle>
      <a:lvl1pPr marL="0" marR="0" indent="0" algn="l" rtl="0" hangingPunct="0">
        <a:lnSpc>
          <a:spcPct val="93000"/>
        </a:lnSpc>
        <a:spcBef>
          <a:spcPts val="879"/>
        </a:spcBef>
        <a:spcAft>
          <a:spcPts val="0"/>
        </a:spcAft>
        <a:tabLst>
          <a:tab pos="110880" algn="l"/>
          <a:tab pos="560160" algn="l"/>
          <a:tab pos="1009439" algn="l"/>
          <a:tab pos="1458719" algn="l"/>
          <a:tab pos="1908000" algn="l"/>
          <a:tab pos="2357280" algn="l"/>
          <a:tab pos="2806560" algn="l"/>
          <a:tab pos="3255839" algn="l"/>
          <a:tab pos="3705120" algn="l"/>
          <a:tab pos="4154399" algn="l"/>
          <a:tab pos="4603679" algn="l"/>
          <a:tab pos="5052960" algn="l"/>
          <a:tab pos="5502240" algn="l"/>
          <a:tab pos="5951520" algn="l"/>
          <a:tab pos="6400799" algn="l"/>
          <a:tab pos="6849720" algn="l"/>
          <a:tab pos="7298999" algn="l"/>
          <a:tab pos="7748280" algn="l"/>
          <a:tab pos="8197560" algn="l"/>
          <a:tab pos="8646840" algn="l"/>
        </a:tabLst>
        <a:defRPr lang="pt-BR" sz="3530" b="0" i="0" u="none" strike="noStrike" baseline="0">
          <a:ln>
            <a:noFill/>
          </a:ln>
          <a:solidFill>
            <a:srgbClr val="000000"/>
          </a:solidFill>
          <a:latin typeface="Arial" pitchFamily="18"/>
          <a:cs typeface="Lucida Sans Unicode" pitchFamily="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legislacao.pr.gov.br/legislacao/listarAtosAno.do?action=exibir&amp;codAto=144318&amp;indice=1&amp;totalRegistros=116&amp;anoSpan=2015&amp;anoSelecionado=2015&amp;mesSelecionado=0&amp;isPaginado=true" TargetMode="External"/><Relationship Id="rId4" Type="http://schemas.openxmlformats.org/officeDocument/2006/relationships/hyperlink" Target="http://www.planalto.gov.br/ccivil_03/_Ato2011-2014/2012/Lei/L12608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hyperlink" Target="http://www.gazetadopovo.com.br/vida-e-cidadania/quando-o-parana-virou-um-inferno-cek86t5u466b3ztyk8vor6ji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://g1.globo.com/pr/norte-noroeste/noticia/2015/07/geada-negra-que-destruiu-pes-de-cafe-no-parana-completa-40-anos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98505" y="180226"/>
            <a:ext cx="5402098" cy="1211635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2800" b="1" i="0" u="none" strike="noStrike" kern="1200" dirty="0">
                <a:ln>
                  <a:noFill/>
                </a:ln>
                <a:solidFill>
                  <a:srgbClr val="FFFF00"/>
                </a:solidFill>
                <a:latin typeface="SF UI Display" pitchFamily="18"/>
                <a:ea typeface="SimSun" pitchFamily="2"/>
                <a:cs typeface="Lucida Sans" pitchFamily="2"/>
              </a:rPr>
              <a:t>Comando do Corpo de Bombeiros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2600" b="1" i="0" u="none" strike="noStrike" kern="1200" dirty="0">
                <a:ln>
                  <a:noFill/>
                </a:ln>
                <a:solidFill>
                  <a:srgbClr val="FFFF00"/>
                </a:solidFill>
                <a:latin typeface="SF UI Display" pitchFamily="18"/>
                <a:ea typeface="SimSun" pitchFamily="2"/>
                <a:cs typeface="Lucida Sans" pitchFamily="2"/>
              </a:rPr>
              <a:t>3ª Seção do Estado-Maior – BM/3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2200" b="0" i="0" u="none" strike="noStrike" kern="1200" dirty="0">
              <a:ln>
                <a:noFill/>
              </a:ln>
              <a:solidFill>
                <a:srgbClr val="FFFF00"/>
              </a:solidFill>
              <a:latin typeface="SF UI Display" pitchFamily="18"/>
              <a:ea typeface="SimSun" pitchFamily="2"/>
              <a:cs typeface="Lucida Sans" pitchFamily="2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356732" y="2013119"/>
            <a:ext cx="8629968" cy="4219445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2400" dirty="0" smtClean="0">
                <a:latin typeface="SF UI Display" pitchFamily="18"/>
                <a:ea typeface="SimSun" pitchFamily="2"/>
                <a:cs typeface="Lucida Sans" pitchFamily="2"/>
              </a:rPr>
              <a:t>4</a:t>
            </a:r>
            <a:r>
              <a:rPr lang="pt-BR" sz="2400" b="0" i="0" u="none" strike="noStrike" kern="1200" dirty="0" smtClean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º </a:t>
            </a:r>
            <a:r>
              <a:rPr lang="pt-BR" sz="2400" b="0" i="0" u="none" strike="noStrike" kern="1200" dirty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Ciclo do Plano Anual de Instrução </a:t>
            </a:r>
            <a:r>
              <a:rPr lang="pt-BR" sz="2400" b="0" i="0" u="none" strike="noStrike" kern="1200" dirty="0" smtClean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2017</a:t>
            </a:r>
            <a:endParaRPr lang="pt-BR" sz="2400" b="0" i="0" u="none" strike="noStrike" kern="1200" dirty="0">
              <a:ln>
                <a:noFill/>
              </a:ln>
              <a:latin typeface="SF UI Display" pitchFamily="18"/>
              <a:ea typeface="SimSun" pitchFamily="2"/>
              <a:cs typeface="Lucida Sans" pitchFamily="2"/>
            </a:endParaRPr>
          </a:p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3600" b="1" dirty="0" smtClean="0">
                <a:latin typeface="SF UI Display" pitchFamily="18"/>
                <a:ea typeface="SimSun" pitchFamily="2"/>
                <a:cs typeface="Lucida Sans" pitchFamily="2"/>
              </a:rPr>
              <a:t>Proteção e Defesa Civil</a:t>
            </a:r>
            <a:endParaRPr lang="pt-BR" sz="3600" b="1" i="0" u="none" strike="noStrike" kern="1200" dirty="0">
              <a:ln>
                <a:noFill/>
              </a:ln>
              <a:latin typeface="SF UI Display" pitchFamily="18"/>
              <a:ea typeface="SimSun" pitchFamily="2"/>
              <a:cs typeface="Lucida Sans" pitchFamily="2"/>
            </a:endParaRPr>
          </a:p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2800" b="0" i="0" u="none" strike="noStrike" kern="1200" dirty="0">
              <a:ln>
                <a:noFill/>
              </a:ln>
              <a:latin typeface="SF UI Display" pitchFamily="18"/>
              <a:ea typeface="SimSun" pitchFamily="2"/>
              <a:cs typeface="Lucida Sans" pitchFamily="2"/>
            </a:endParaRPr>
          </a:p>
          <a:p>
            <a:pPr lvl="0" algn="r" hangingPunct="0"/>
            <a:r>
              <a:rPr lang="pt-BR" sz="2800" b="1" dirty="0">
                <a:latin typeface="SF UI Display" pitchFamily="18"/>
                <a:ea typeface="SimSun" pitchFamily="2"/>
                <a:cs typeface="Lucida Sans" pitchFamily="2"/>
              </a:rPr>
              <a:t>Módulo I - </a:t>
            </a:r>
            <a:r>
              <a:rPr lang="pt-BR" sz="2400" b="1" dirty="0" smtClean="0">
                <a:latin typeface="SF UI Display" pitchFamily="18"/>
                <a:ea typeface="SimSun" pitchFamily="2"/>
                <a:cs typeface="Lucida Sans" pitchFamily="2"/>
              </a:rPr>
              <a:t>ASPECTOS </a:t>
            </a:r>
            <a:r>
              <a:rPr lang="pt-BR" sz="2400" b="1" dirty="0">
                <a:latin typeface="SF UI Display" pitchFamily="18"/>
                <a:ea typeface="SimSun" pitchFamily="2"/>
                <a:cs typeface="Lucida Sans" pitchFamily="2"/>
              </a:rPr>
              <a:t>HISTÓRICOS, </a:t>
            </a:r>
            <a:endParaRPr lang="pt-BR" sz="2400" b="1" dirty="0" smtClean="0">
              <a:latin typeface="SF UI Display" pitchFamily="18"/>
              <a:ea typeface="SimSun" pitchFamily="2"/>
              <a:cs typeface="Lucida Sans" pitchFamily="2"/>
            </a:endParaRPr>
          </a:p>
          <a:p>
            <a:pPr lvl="0" algn="r" hangingPunct="0"/>
            <a:r>
              <a:rPr lang="pt-BR" sz="2400" b="1" dirty="0" smtClean="0">
                <a:latin typeface="SF UI Display" pitchFamily="18"/>
                <a:ea typeface="SimSun" pitchFamily="2"/>
                <a:cs typeface="Lucida Sans" pitchFamily="2"/>
              </a:rPr>
              <a:t>LEGAIS E ORGANIZACIONAIS</a:t>
            </a:r>
          </a:p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2000" b="0" i="0" u="none" strike="noStrike" kern="1200" dirty="0" smtClean="0">
              <a:ln>
                <a:noFill/>
              </a:ln>
              <a:latin typeface="SF UI Display" pitchFamily="18"/>
              <a:ea typeface="SimSun" pitchFamily="2"/>
              <a:cs typeface="Lucida Sans" pitchFamily="2"/>
            </a:endParaRPr>
          </a:p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2000" b="0" i="0" u="none" strike="noStrike" kern="1200" dirty="0" err="1" smtClean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Conteudistas</a:t>
            </a:r>
            <a:r>
              <a:rPr lang="pt-BR" sz="2000" b="0" i="0" u="none" strike="noStrike" kern="1200" dirty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: </a:t>
            </a:r>
            <a:endParaRPr lang="pt-BR" sz="2000" b="0" i="0" u="none" strike="noStrike" kern="1200" dirty="0" smtClean="0">
              <a:ln>
                <a:noFill/>
              </a:ln>
              <a:latin typeface="SF UI Display" pitchFamily="18"/>
              <a:ea typeface="SimSun" pitchFamily="2"/>
              <a:cs typeface="Lucida Sans" pitchFamily="2"/>
            </a:endParaRPr>
          </a:p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2000" b="0" i="0" u="none" strike="noStrike" kern="1200" dirty="0" smtClean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Capitão QOBM Eduardo Gomes Pinheiro e Capitão QOBM Lucas Frates Simiano</a:t>
            </a:r>
          </a:p>
          <a:p>
            <a:pPr lvl="0" algn="r" hangingPunct="0"/>
            <a:r>
              <a:rPr lang="pt-BR" sz="2000" i="1" dirty="0">
                <a:latin typeface="SF UI Display" pitchFamily="18"/>
                <a:ea typeface="SimSun" pitchFamily="2"/>
                <a:cs typeface="Lucida Sans" pitchFamily="2"/>
              </a:rPr>
              <a:t>Coordenadoria Estadual de Proteção e Defesa Civil </a:t>
            </a:r>
          </a:p>
          <a:p>
            <a:pPr lvl="0" algn="r" hangingPunct="0"/>
            <a:r>
              <a:rPr lang="pt-BR" sz="2000" i="1">
                <a:latin typeface="SF UI Display" pitchFamily="18"/>
                <a:ea typeface="SimSun" pitchFamily="2"/>
                <a:cs typeface="Lucida Sans" pitchFamily="2"/>
              </a:rPr>
              <a:t>Centro Universitário de Estudos e Pesquisas sobre Desastres </a:t>
            </a:r>
          </a:p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2000" b="0" i="0" u="none" strike="noStrike" kern="1200" smtClean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 </a:t>
            </a:r>
            <a:endParaRPr lang="pt-BR" sz="2000" b="0" i="0" u="none" strike="noStrike" kern="1200" dirty="0">
              <a:ln>
                <a:noFill/>
              </a:ln>
              <a:latin typeface="SF UI Display" pitchFamily="18"/>
              <a:ea typeface="SimSun" pitchFamily="2"/>
              <a:cs typeface="Lucida Sans" pitchFamily="2"/>
            </a:endParaRPr>
          </a:p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pt-BR" sz="2000" b="0" i="0" u="none" strike="noStrike" kern="1200" dirty="0">
              <a:ln>
                <a:noFill/>
              </a:ln>
              <a:latin typeface="SF UI Display" pitchFamily="18"/>
              <a:ea typeface="SimSun" pitchFamily="2"/>
              <a:cs typeface="Lucida Sans" pitchFamily="2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502081" y="106680"/>
            <a:ext cx="1578544" cy="11271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Resultado de imagem para logo defesa civil para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658"/>
          <a:stretch/>
        </p:blipFill>
        <p:spPr bwMode="auto">
          <a:xfrm>
            <a:off x="8379418" y="12552"/>
            <a:ext cx="1222392" cy="13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1655999" y="72000"/>
            <a:ext cx="6983999" cy="1152000"/>
          </a:xfrm>
        </p:spPr>
        <p:txBody>
          <a:bodyPr/>
          <a:lstStyle/>
          <a:p>
            <a:pPr lvl="0"/>
            <a:r>
              <a:rPr lang="pt-BR" sz="3600" b="1" dirty="0" smtClean="0">
                <a:solidFill>
                  <a:srgbClr val="FFFF00"/>
                </a:solidFill>
                <a:latin typeface="SF UI Display" pitchFamily="18"/>
              </a:rPr>
              <a:t>Estrutura atual – nível estadual</a:t>
            </a:r>
            <a:endParaRPr lang="pt-BR" sz="3600" b="1" dirty="0">
              <a:solidFill>
                <a:srgbClr val="FFFF00"/>
              </a:solidFill>
              <a:latin typeface="SF UI Display" pitchFamily="18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502081" y="106680"/>
            <a:ext cx="1578544" cy="11271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Resultado de imagem para logo defesa civil para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658"/>
          <a:stretch/>
        </p:blipFill>
        <p:spPr bwMode="auto">
          <a:xfrm>
            <a:off x="8379418" y="12552"/>
            <a:ext cx="1222392" cy="13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Texto 2"/>
          <p:cNvSpPr txBox="1">
            <a:spLocks/>
          </p:cNvSpPr>
          <p:nvPr/>
        </p:nvSpPr>
        <p:spPr>
          <a:xfrm>
            <a:off x="360000" y="1620000"/>
            <a:ext cx="9216000" cy="79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indent="0" rtl="0" hangingPunct="0">
              <a:spcBef>
                <a:spcPts val="1414"/>
              </a:spcBef>
              <a:spcAft>
                <a:spcPts val="0"/>
              </a:spcAft>
              <a:tabLst/>
              <a:defRPr lang="pt-BR" sz="3200" b="0" i="0" u="none" strike="noStrike" kern="1200">
                <a:ln>
                  <a:noFill/>
                </a:ln>
                <a:latin typeface="Liberation Sans" pitchFamily="18"/>
                <a:ea typeface="SimSun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3000" dirty="0">
                <a:solidFill>
                  <a:sysClr val="windowText" lastClr="000000"/>
                </a:solidFill>
                <a:latin typeface="SF UI Display"/>
              </a:rPr>
              <a:t>No nível estadual, o Sistema Estadual de Proteção e Defesa </a:t>
            </a:r>
            <a:r>
              <a:rPr lang="pt-BR" sz="3000" dirty="0" smtClean="0">
                <a:solidFill>
                  <a:sysClr val="windowText" lastClr="000000"/>
                </a:solidFill>
                <a:latin typeface="SF UI Display"/>
              </a:rPr>
              <a:t>Civil - SEPDEC </a:t>
            </a:r>
            <a:r>
              <a:rPr lang="pt-BR" sz="3000" dirty="0">
                <a:solidFill>
                  <a:sysClr val="windowText" lastClr="000000"/>
                </a:solidFill>
                <a:latin typeface="SF UI Display"/>
              </a:rPr>
              <a:t>foi recentemente reformulado e está organizado conforme preconiza a Lei </a:t>
            </a:r>
            <a:r>
              <a:rPr lang="pt-BR" sz="3000" dirty="0" smtClean="0">
                <a:solidFill>
                  <a:sysClr val="windowText" lastClr="000000"/>
                </a:solidFill>
                <a:latin typeface="SF UI Display"/>
              </a:rPr>
              <a:t>Estadual nº 18.519/2015 (instituiu a Política Estadual de Proteção e Defesa Civil) e com seu regulamento regido pelo </a:t>
            </a:r>
            <a:r>
              <a:rPr lang="pt-BR" sz="3000" dirty="0">
                <a:solidFill>
                  <a:sysClr val="windowText" lastClr="000000"/>
                </a:solidFill>
                <a:latin typeface="SF UI Display"/>
              </a:rPr>
              <a:t>Decreto Estadual </a:t>
            </a:r>
            <a:r>
              <a:rPr lang="pt-BR" sz="3000" dirty="0" smtClean="0">
                <a:solidFill>
                  <a:sysClr val="windowText" lastClr="000000"/>
                </a:solidFill>
                <a:latin typeface="SF UI Display"/>
              </a:rPr>
              <a:t>nº 9.557/2013.</a:t>
            </a:r>
          </a:p>
          <a:p>
            <a:pPr algn="just"/>
            <a:endParaRPr lang="pt-BR" sz="3000" dirty="0" smtClean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r>
              <a:rPr lang="pt-BR" sz="3000" dirty="0" smtClean="0">
                <a:solidFill>
                  <a:sysClr val="windowText" lastClr="000000"/>
                </a:solidFill>
                <a:latin typeface="SF UI Display"/>
              </a:rPr>
              <a:t>A Lei Estadual nº 18.519/2015,  no parágrafo 2º do artigo 1º define assim a estrutura do SEPDEC: </a:t>
            </a:r>
            <a:endParaRPr lang="pt-BR" sz="3000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endParaRPr lang="pt-BR" sz="3000" i="1" dirty="0" smtClean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endParaRPr lang="pt-BR" sz="3000" dirty="0" smtClean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endParaRPr lang="pt-BR" sz="3000" dirty="0" smtClean="0">
              <a:solidFill>
                <a:sysClr val="windowText" lastClr="000000"/>
              </a:solidFill>
              <a:latin typeface="SF UI Display"/>
            </a:endParaRPr>
          </a:p>
        </p:txBody>
      </p:sp>
    </p:spTree>
    <p:extLst>
      <p:ext uri="{BB962C8B-B14F-4D97-AF65-F5344CB8AC3E}">
        <p14:creationId xmlns:p14="http://schemas.microsoft.com/office/powerpoint/2010/main" val="267766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1655999" y="72000"/>
            <a:ext cx="6983999" cy="1152000"/>
          </a:xfrm>
        </p:spPr>
        <p:txBody>
          <a:bodyPr/>
          <a:lstStyle/>
          <a:p>
            <a:pPr lvl="0"/>
            <a:r>
              <a:rPr lang="pt-BR" sz="3600" b="1" dirty="0" smtClean="0">
                <a:solidFill>
                  <a:srgbClr val="FFFF00"/>
                </a:solidFill>
                <a:latin typeface="SF UI Display" pitchFamily="18"/>
              </a:rPr>
              <a:t>Estrutura atual – nível estadual</a:t>
            </a:r>
            <a:endParaRPr lang="pt-BR" sz="3600" b="1" dirty="0">
              <a:solidFill>
                <a:srgbClr val="FFFF00"/>
              </a:solidFill>
              <a:latin typeface="SF UI Display" pitchFamily="18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502081" y="106680"/>
            <a:ext cx="1578544" cy="11271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Resultado de imagem para logo defesa civil para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658"/>
          <a:stretch/>
        </p:blipFill>
        <p:spPr bwMode="auto">
          <a:xfrm>
            <a:off x="8379418" y="12552"/>
            <a:ext cx="1222392" cy="13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Texto 2"/>
          <p:cNvSpPr txBox="1">
            <a:spLocks/>
          </p:cNvSpPr>
          <p:nvPr/>
        </p:nvSpPr>
        <p:spPr>
          <a:xfrm>
            <a:off x="360000" y="1587916"/>
            <a:ext cx="9216000" cy="79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indent="0" rtl="0" hangingPunct="0">
              <a:spcBef>
                <a:spcPts val="1414"/>
              </a:spcBef>
              <a:spcAft>
                <a:spcPts val="0"/>
              </a:spcAft>
              <a:tabLst/>
              <a:defRPr lang="pt-BR" sz="3200" b="0" i="0" u="none" strike="noStrike" kern="1200">
                <a:ln>
                  <a:noFill/>
                </a:ln>
                <a:latin typeface="Liberation Sans" pitchFamily="18"/>
                <a:ea typeface="SimSun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i="1" dirty="0" smtClean="0">
                <a:solidFill>
                  <a:sysClr val="windowText" lastClr="000000"/>
                </a:solidFill>
                <a:latin typeface="SF UI Display"/>
              </a:rPr>
              <a:t>“§</a:t>
            </a:r>
            <a:r>
              <a:rPr lang="pt-BR" sz="2400" i="1" dirty="0">
                <a:solidFill>
                  <a:sysClr val="windowText" lastClr="000000"/>
                </a:solidFill>
                <a:latin typeface="SF UI Display"/>
              </a:rPr>
              <a:t>2° Estão sujeitos a essa política os seguintes órgãos do </a:t>
            </a:r>
            <a:r>
              <a:rPr lang="pt-BR" sz="2400" i="1" dirty="0" err="1">
                <a:solidFill>
                  <a:sysClr val="windowText" lastClr="000000"/>
                </a:solidFill>
                <a:latin typeface="SF UI Display"/>
              </a:rPr>
              <a:t>Sepdec</a:t>
            </a:r>
            <a:r>
              <a:rPr lang="pt-BR" sz="2400" i="1" dirty="0" smtClean="0">
                <a:solidFill>
                  <a:sysClr val="windowText" lastClr="000000"/>
                </a:solidFill>
                <a:latin typeface="SF UI Display"/>
              </a:rPr>
              <a:t>:</a:t>
            </a:r>
            <a:endParaRPr lang="pt-BR" sz="2400" i="1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r>
              <a:rPr lang="pt-BR" sz="2400" i="1" dirty="0">
                <a:solidFill>
                  <a:sysClr val="windowText" lastClr="000000"/>
                </a:solidFill>
                <a:latin typeface="SF UI Display"/>
              </a:rPr>
              <a:t>I - órgão colegiado: Conselho Estadual de Proteção e Defesa Civil –</a:t>
            </a:r>
            <a:r>
              <a:rPr lang="pt-BR" sz="2400" i="1" dirty="0" err="1">
                <a:solidFill>
                  <a:sysClr val="windowText" lastClr="000000"/>
                </a:solidFill>
                <a:latin typeface="SF UI Display"/>
              </a:rPr>
              <a:t>Ceprodec</a:t>
            </a:r>
            <a:r>
              <a:rPr lang="pt-BR" sz="2400" i="1" dirty="0" smtClean="0">
                <a:solidFill>
                  <a:sysClr val="windowText" lastClr="000000"/>
                </a:solidFill>
                <a:latin typeface="SF UI Display"/>
              </a:rPr>
              <a:t>;</a:t>
            </a:r>
            <a:endParaRPr lang="pt-BR" sz="2400" i="1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r>
              <a:rPr lang="pt-BR" sz="2400" i="1" dirty="0">
                <a:solidFill>
                  <a:sysClr val="windowText" lastClr="000000"/>
                </a:solidFill>
                <a:latin typeface="SF UI Display"/>
              </a:rPr>
              <a:t>II - órgão central: Coordenadoria Estadual de Proteção e Defesa Civil – </a:t>
            </a:r>
            <a:r>
              <a:rPr lang="pt-BR" sz="2400" i="1" dirty="0" err="1">
                <a:solidFill>
                  <a:sysClr val="windowText" lastClr="000000"/>
                </a:solidFill>
                <a:latin typeface="SF UI Display"/>
              </a:rPr>
              <a:t>Cepdec</a:t>
            </a:r>
            <a:r>
              <a:rPr lang="pt-BR" sz="2400" i="1" dirty="0" smtClean="0">
                <a:solidFill>
                  <a:sysClr val="windowText" lastClr="000000"/>
                </a:solidFill>
                <a:latin typeface="SF UI Display"/>
              </a:rPr>
              <a:t>;</a:t>
            </a:r>
            <a:endParaRPr lang="pt-BR" sz="2400" i="1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r>
              <a:rPr lang="pt-BR" sz="2400" i="1" dirty="0">
                <a:solidFill>
                  <a:sysClr val="windowText" lastClr="000000"/>
                </a:solidFill>
                <a:latin typeface="SF UI Display"/>
              </a:rPr>
              <a:t>III - órgãos regionais: Coordenadorias Regionais de Proteção e Defesa Civil – </a:t>
            </a:r>
            <a:r>
              <a:rPr lang="pt-BR" sz="2400" i="1" dirty="0" err="1">
                <a:solidFill>
                  <a:sysClr val="windowText" lastClr="000000"/>
                </a:solidFill>
                <a:latin typeface="SF UI Display"/>
              </a:rPr>
              <a:t>Corpdec</a:t>
            </a:r>
            <a:r>
              <a:rPr lang="pt-BR" sz="2400" i="1" dirty="0" smtClean="0">
                <a:solidFill>
                  <a:sysClr val="windowText" lastClr="000000"/>
                </a:solidFill>
                <a:latin typeface="SF UI Display"/>
              </a:rPr>
              <a:t>;</a:t>
            </a:r>
            <a:endParaRPr lang="pt-BR" sz="2400" i="1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r>
              <a:rPr lang="pt-BR" sz="2400" i="1" dirty="0">
                <a:solidFill>
                  <a:sysClr val="windowText" lastClr="000000"/>
                </a:solidFill>
                <a:latin typeface="SF UI Display"/>
              </a:rPr>
              <a:t>IV - órgãos municipais: órgãos de coordenação de proteção e defesa civil no município</a:t>
            </a:r>
            <a:r>
              <a:rPr lang="pt-BR" sz="2400" i="1" dirty="0" smtClean="0">
                <a:solidFill>
                  <a:sysClr val="windowText" lastClr="000000"/>
                </a:solidFill>
                <a:latin typeface="SF UI Display"/>
              </a:rPr>
              <a:t>;</a:t>
            </a:r>
            <a:endParaRPr lang="pt-BR" sz="2400" i="1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r>
              <a:rPr lang="pt-BR" sz="2400" i="1" dirty="0">
                <a:solidFill>
                  <a:sysClr val="windowText" lastClr="000000"/>
                </a:solidFill>
                <a:latin typeface="SF UI Display"/>
              </a:rPr>
              <a:t>V - </a:t>
            </a:r>
            <a:r>
              <a:rPr lang="pt-BR" sz="2400" i="1" dirty="0" smtClean="0">
                <a:solidFill>
                  <a:sysClr val="windowText" lastClr="000000"/>
                </a:solidFill>
                <a:latin typeface="SF UI Display"/>
              </a:rPr>
              <a:t>órgãos </a:t>
            </a:r>
            <a:r>
              <a:rPr lang="pt-BR" sz="2400" i="1" dirty="0">
                <a:solidFill>
                  <a:sysClr val="windowText" lastClr="000000"/>
                </a:solidFill>
                <a:latin typeface="SF UI Display"/>
              </a:rPr>
              <a:t>setoriais das três esferas de </a:t>
            </a:r>
            <a:r>
              <a:rPr lang="pt-BR" sz="2400" i="1" dirty="0" smtClean="0">
                <a:solidFill>
                  <a:sysClr val="windowText" lastClr="000000"/>
                </a:solidFill>
                <a:latin typeface="SF UI Display"/>
              </a:rPr>
              <a:t>governo;</a:t>
            </a:r>
            <a:endParaRPr lang="pt-BR" sz="2400" i="1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r>
              <a:rPr lang="pt-BR" sz="2400" i="1" dirty="0" smtClean="0">
                <a:solidFill>
                  <a:sysClr val="windowText" lastClr="000000"/>
                </a:solidFill>
                <a:latin typeface="SF UI Display"/>
              </a:rPr>
              <a:t>VI </a:t>
            </a:r>
            <a:r>
              <a:rPr lang="pt-BR" sz="2400" i="1" dirty="0">
                <a:solidFill>
                  <a:sysClr val="windowText" lastClr="000000"/>
                </a:solidFill>
                <a:latin typeface="SF UI Display"/>
              </a:rPr>
              <a:t>- órgão de assessoramento: Centro de Estudos e Pesquisas sobre Desastres – </a:t>
            </a:r>
            <a:r>
              <a:rPr lang="pt-BR" sz="2400" i="1" dirty="0" err="1">
                <a:solidFill>
                  <a:sysClr val="windowText" lastClr="000000"/>
                </a:solidFill>
                <a:latin typeface="SF UI Display"/>
              </a:rPr>
              <a:t>Ceped</a:t>
            </a:r>
            <a:r>
              <a:rPr lang="pt-BR" sz="2400" i="1" dirty="0">
                <a:solidFill>
                  <a:sysClr val="windowText" lastClr="000000"/>
                </a:solidFill>
                <a:latin typeface="SF UI Display"/>
              </a:rPr>
              <a:t>/PR, da Casa </a:t>
            </a:r>
            <a:r>
              <a:rPr lang="pt-BR" sz="2400" i="1" dirty="0" smtClean="0">
                <a:solidFill>
                  <a:sysClr val="windowText" lastClr="000000"/>
                </a:solidFill>
                <a:latin typeface="SF UI Display"/>
              </a:rPr>
              <a:t>Militar.”</a:t>
            </a:r>
            <a:endParaRPr lang="pt-BR" sz="2400" i="1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endParaRPr lang="pt-BR" sz="2400" i="1" dirty="0" smtClean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endParaRPr lang="pt-BR" sz="2800" dirty="0" smtClean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endParaRPr lang="pt-BR" sz="2800" dirty="0" smtClean="0">
              <a:solidFill>
                <a:sysClr val="windowText" lastClr="000000"/>
              </a:solidFill>
              <a:latin typeface="SF UI Display"/>
            </a:endParaRPr>
          </a:p>
        </p:txBody>
      </p:sp>
    </p:spTree>
    <p:extLst>
      <p:ext uri="{BB962C8B-B14F-4D97-AF65-F5344CB8AC3E}">
        <p14:creationId xmlns:p14="http://schemas.microsoft.com/office/powerpoint/2010/main" val="326265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1655999" y="72000"/>
            <a:ext cx="6983999" cy="1152000"/>
          </a:xfrm>
        </p:spPr>
        <p:txBody>
          <a:bodyPr/>
          <a:lstStyle/>
          <a:p>
            <a:pPr lvl="0"/>
            <a:r>
              <a:rPr lang="pt-BR" sz="3600" b="1" dirty="0" smtClean="0">
                <a:solidFill>
                  <a:srgbClr val="FFFF00"/>
                </a:solidFill>
                <a:latin typeface="SF UI Display" pitchFamily="18"/>
              </a:rPr>
              <a:t>Estrutura atual – nível estadual</a:t>
            </a:r>
            <a:endParaRPr lang="pt-BR" sz="3600" b="1" dirty="0">
              <a:solidFill>
                <a:srgbClr val="FFFF00"/>
              </a:solidFill>
              <a:latin typeface="SF UI Display" pitchFamily="18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502081" y="106680"/>
            <a:ext cx="1578544" cy="11271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Resultado de imagem para logo defesa civil para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658"/>
          <a:stretch/>
        </p:blipFill>
        <p:spPr bwMode="auto">
          <a:xfrm>
            <a:off x="8379418" y="12552"/>
            <a:ext cx="1222392" cy="13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Texto 2"/>
          <p:cNvSpPr txBox="1">
            <a:spLocks/>
          </p:cNvSpPr>
          <p:nvPr/>
        </p:nvSpPr>
        <p:spPr>
          <a:xfrm>
            <a:off x="360000" y="1620000"/>
            <a:ext cx="9216000" cy="79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indent="0" rtl="0" hangingPunct="0">
              <a:spcBef>
                <a:spcPts val="1414"/>
              </a:spcBef>
              <a:spcAft>
                <a:spcPts val="0"/>
              </a:spcAft>
              <a:tabLst/>
              <a:defRPr lang="pt-BR" sz="3200" b="0" i="0" u="none" strike="noStrike" kern="1200">
                <a:ln>
                  <a:noFill/>
                </a:ln>
                <a:latin typeface="Liberation Sans" pitchFamily="18"/>
                <a:ea typeface="SimSun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dirty="0" smtClean="0">
                <a:solidFill>
                  <a:sysClr val="windowText" lastClr="000000"/>
                </a:solidFill>
                <a:latin typeface="SF UI Display"/>
              </a:rPr>
              <a:t>Resultado destas legislações, temos o Sistema Estadual de Proteção e Defesa Civil disposto da seguinte forma:</a:t>
            </a:r>
            <a:endParaRPr lang="pt-BR" sz="2400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endParaRPr lang="pt-BR" sz="2400" dirty="0" smtClean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endParaRPr lang="pt-BR" sz="2800" dirty="0" smtClean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endParaRPr lang="pt-BR" sz="2800" dirty="0" smtClean="0">
              <a:solidFill>
                <a:sysClr val="windowText" lastClr="000000"/>
              </a:solidFill>
              <a:latin typeface="SF UI Display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/>
          <a:srcRect l="36470" t="48414" r="24948" b="21072"/>
          <a:stretch/>
        </p:blipFill>
        <p:spPr>
          <a:xfrm>
            <a:off x="614149" y="2926617"/>
            <a:ext cx="8443831" cy="3756443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4140503" y="6534387"/>
            <a:ext cx="1992126" cy="29734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r>
              <a:rPr lang="pt-BR" sz="1400" b="0" i="0" u="none" strike="noStrike" kern="1200" dirty="0" smtClean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FONTE: CEPDEC, 2016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617490" y="2601554"/>
            <a:ext cx="5038152" cy="29734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lvl="0" algn="ctr" hangingPunct="0">
              <a:defRPr sz="1400"/>
            </a:pPr>
            <a:r>
              <a:rPr lang="pt-BR" sz="1400" b="0" i="0" u="none" strike="noStrike" kern="1200" dirty="0" smtClean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Figura </a:t>
            </a:r>
            <a:r>
              <a:rPr lang="pt-BR" sz="1400" dirty="0">
                <a:latin typeface="SF UI Display" pitchFamily="18"/>
                <a:ea typeface="SimSun" pitchFamily="2"/>
                <a:cs typeface="Lucida Sans" pitchFamily="2"/>
              </a:rPr>
              <a:t>5</a:t>
            </a:r>
            <a:r>
              <a:rPr lang="pt-BR" sz="1400" dirty="0" smtClean="0">
                <a:latin typeface="SF UI Display" pitchFamily="18"/>
                <a:ea typeface="SimSun" pitchFamily="2"/>
                <a:cs typeface="Lucida Sans" pitchFamily="2"/>
              </a:rPr>
              <a:t> – Estrutura do Sistema Estadual de Proteção e Defesa Civil</a:t>
            </a:r>
            <a:endParaRPr lang="pt-BR" sz="1400" dirty="0">
              <a:latin typeface="SF UI Display" pitchFamily="18"/>
              <a:ea typeface="SimSun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13855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1655999" y="72000"/>
            <a:ext cx="6983999" cy="1152000"/>
          </a:xfrm>
        </p:spPr>
        <p:txBody>
          <a:bodyPr/>
          <a:lstStyle/>
          <a:p>
            <a:pPr lvl="0"/>
            <a:r>
              <a:rPr lang="pt-BR" sz="3600" b="1" dirty="0" smtClean="0">
                <a:solidFill>
                  <a:srgbClr val="FFFF00"/>
                </a:solidFill>
                <a:latin typeface="SF UI Display" pitchFamily="18"/>
              </a:rPr>
              <a:t>O papel do Corpo de Bombeiros</a:t>
            </a:r>
            <a:endParaRPr lang="pt-BR" sz="3600" b="1" dirty="0">
              <a:solidFill>
                <a:srgbClr val="FFFF00"/>
              </a:solidFill>
              <a:latin typeface="SF UI Display" pitchFamily="18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502081" y="106680"/>
            <a:ext cx="1578544" cy="11271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Resultado de imagem para logo defesa civil para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658"/>
          <a:stretch/>
        </p:blipFill>
        <p:spPr bwMode="auto">
          <a:xfrm>
            <a:off x="8379418" y="12552"/>
            <a:ext cx="1222392" cy="13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Texto 2"/>
          <p:cNvSpPr txBox="1">
            <a:spLocks/>
          </p:cNvSpPr>
          <p:nvPr/>
        </p:nvSpPr>
        <p:spPr>
          <a:xfrm>
            <a:off x="360000" y="1620000"/>
            <a:ext cx="9216000" cy="79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indent="0" rtl="0" hangingPunct="0">
              <a:spcBef>
                <a:spcPts val="1414"/>
              </a:spcBef>
              <a:spcAft>
                <a:spcPts val="0"/>
              </a:spcAft>
              <a:tabLst/>
              <a:defRPr lang="pt-BR" sz="3200" b="0" i="0" u="none" strike="noStrike" kern="1200">
                <a:ln>
                  <a:noFill/>
                </a:ln>
                <a:latin typeface="Liberation Sans" pitchFamily="18"/>
                <a:ea typeface="SimSun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dirty="0" smtClean="0">
                <a:solidFill>
                  <a:sysClr val="windowText" lastClr="000000"/>
                </a:solidFill>
                <a:latin typeface="SF UI Display"/>
              </a:rPr>
              <a:t>Perante este engajamento, como colocado na apresentação deste curso, o Corpo de Bombeiros do Paraná exerce papel fundamental no Sistema de Estadual de Proteção e Defesa Civil, ao passo que  legislação lhe imputa uma série de responsabilidades, conforme segue:</a:t>
            </a:r>
          </a:p>
          <a:p>
            <a:pPr algn="just"/>
            <a:endParaRPr lang="pt-BR" sz="1050" dirty="0" smtClean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r>
              <a:rPr lang="pt-BR" sz="2400" i="1" dirty="0" smtClean="0">
                <a:solidFill>
                  <a:sysClr val="windowText" lastClr="000000"/>
                </a:solidFill>
                <a:latin typeface="SF UI Display"/>
              </a:rPr>
              <a:t>“Art</a:t>
            </a:r>
            <a:r>
              <a:rPr lang="pt-BR" sz="2400" i="1" dirty="0">
                <a:solidFill>
                  <a:sysClr val="windowText" lastClr="000000"/>
                </a:solidFill>
                <a:latin typeface="SF UI Display"/>
              </a:rPr>
              <a:t>. 48. À Polícia Militar, força estadual, instituição </a:t>
            </a:r>
            <a:r>
              <a:rPr lang="pt-BR" sz="2400" i="1" dirty="0" smtClean="0">
                <a:solidFill>
                  <a:sysClr val="windowText" lastClr="000000"/>
                </a:solidFill>
                <a:latin typeface="SF UI Display"/>
              </a:rPr>
              <a:t>permanente </a:t>
            </a:r>
            <a:r>
              <a:rPr lang="pt-BR" sz="2400" i="1" dirty="0">
                <a:solidFill>
                  <a:sysClr val="windowText" lastClr="000000"/>
                </a:solidFill>
                <a:latin typeface="SF UI Display"/>
              </a:rPr>
              <a:t>e regular, organizada com base na hierarquia e disciplina militares, cabe a polícia ostensiva, a preservação da ordem pública, </a:t>
            </a:r>
            <a:r>
              <a:rPr lang="pt-BR" sz="2400" b="1" i="1" dirty="0">
                <a:solidFill>
                  <a:sysClr val="windowText" lastClr="000000"/>
                </a:solidFill>
                <a:latin typeface="SF UI Display"/>
              </a:rPr>
              <a:t>a execução de atividades de defesa civil</a:t>
            </a:r>
            <a:r>
              <a:rPr lang="pt-BR" sz="2400" i="1" dirty="0">
                <a:solidFill>
                  <a:sysClr val="windowText" lastClr="000000"/>
                </a:solidFill>
                <a:latin typeface="SF UI Display"/>
              </a:rPr>
              <a:t>, prevenção e combate a incêndio, buscas, salvamentos e socorros públicos, o policiamento de trânsito urbano e rodoviário, de florestas e de mananciais, além de </a:t>
            </a:r>
            <a:r>
              <a:rPr lang="pt-BR" sz="2400" i="1" dirty="0" err="1">
                <a:solidFill>
                  <a:sysClr val="windowText" lastClr="000000"/>
                </a:solidFill>
                <a:latin typeface="SF UI Display"/>
              </a:rPr>
              <a:t>outr</a:t>
            </a:r>
            <a:r>
              <a:rPr lang="pt-BR" sz="2400" i="1" dirty="0">
                <a:solidFill>
                  <a:sysClr val="windowText" lastClr="000000"/>
                </a:solidFill>
                <a:latin typeface="SF UI Display"/>
              </a:rPr>
              <a:t> as formas e funções definidas em lei</a:t>
            </a:r>
            <a:r>
              <a:rPr lang="pt-BR" sz="2400" i="1" dirty="0" smtClean="0">
                <a:solidFill>
                  <a:sysClr val="windowText" lastClr="000000"/>
                </a:solidFill>
                <a:latin typeface="SF UI Display"/>
              </a:rPr>
              <a:t>.” </a:t>
            </a:r>
            <a:r>
              <a:rPr lang="pt-BR" sz="2400" dirty="0" smtClean="0">
                <a:solidFill>
                  <a:sysClr val="windowText" lastClr="000000"/>
                </a:solidFill>
                <a:latin typeface="SF UI Display"/>
              </a:rPr>
              <a:t>(grifo nosso)</a:t>
            </a:r>
            <a:endParaRPr lang="pt-BR" sz="2400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endParaRPr lang="pt-BR" sz="2400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endParaRPr lang="pt-BR" sz="2800" dirty="0" smtClean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endParaRPr lang="pt-BR" sz="2800" dirty="0" smtClean="0">
              <a:solidFill>
                <a:sysClr val="windowText" lastClr="000000"/>
              </a:solidFill>
              <a:latin typeface="SF UI Display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809567" y="6425208"/>
            <a:ext cx="3621802" cy="29734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r>
              <a:rPr lang="pt-BR" sz="1400" b="0" i="0" u="none" strike="noStrike" kern="1200" dirty="0" smtClean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CONSTITUIÇÃO DO ESTADO DO PARANÁ</a:t>
            </a:r>
          </a:p>
        </p:txBody>
      </p:sp>
    </p:spTree>
    <p:extLst>
      <p:ext uri="{BB962C8B-B14F-4D97-AF65-F5344CB8AC3E}">
        <p14:creationId xmlns:p14="http://schemas.microsoft.com/office/powerpoint/2010/main" val="356527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1655999" y="72000"/>
            <a:ext cx="6983999" cy="1152000"/>
          </a:xfrm>
        </p:spPr>
        <p:txBody>
          <a:bodyPr/>
          <a:lstStyle/>
          <a:p>
            <a:pPr lvl="0"/>
            <a:r>
              <a:rPr lang="pt-BR" sz="3600" b="1" dirty="0" smtClean="0">
                <a:solidFill>
                  <a:srgbClr val="FFFF00"/>
                </a:solidFill>
                <a:latin typeface="SF UI Display" pitchFamily="18"/>
              </a:rPr>
              <a:t>O papel do Corpo de Bombeiros</a:t>
            </a:r>
            <a:endParaRPr lang="pt-BR" sz="3600" b="1" dirty="0">
              <a:solidFill>
                <a:srgbClr val="FFFF00"/>
              </a:solidFill>
              <a:latin typeface="SF UI Display" pitchFamily="18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502081" y="106680"/>
            <a:ext cx="1578544" cy="11271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Resultado de imagem para logo defesa civil para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658"/>
          <a:stretch/>
        </p:blipFill>
        <p:spPr bwMode="auto">
          <a:xfrm>
            <a:off x="8379418" y="12552"/>
            <a:ext cx="1222392" cy="13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Texto 2"/>
          <p:cNvSpPr txBox="1">
            <a:spLocks/>
          </p:cNvSpPr>
          <p:nvPr/>
        </p:nvSpPr>
        <p:spPr>
          <a:xfrm>
            <a:off x="360000" y="1620000"/>
            <a:ext cx="9216000" cy="79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indent="0" rtl="0" hangingPunct="0">
              <a:spcBef>
                <a:spcPts val="1414"/>
              </a:spcBef>
              <a:spcAft>
                <a:spcPts val="0"/>
              </a:spcAft>
              <a:tabLst/>
              <a:defRPr lang="pt-BR" sz="3200" b="0" i="0" u="none" strike="noStrike" kern="1200">
                <a:ln>
                  <a:noFill/>
                </a:ln>
                <a:latin typeface="Liberation Sans" pitchFamily="18"/>
                <a:ea typeface="SimSun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1050" dirty="0" smtClean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r>
              <a:rPr lang="pt-BR" sz="2400" i="1" dirty="0" smtClean="0">
                <a:solidFill>
                  <a:sysClr val="windowText" lastClr="000000"/>
                </a:solidFill>
                <a:latin typeface="SF UI Display"/>
              </a:rPr>
              <a:t>“Art</a:t>
            </a:r>
            <a:r>
              <a:rPr lang="pt-BR" sz="2400" i="1" dirty="0">
                <a:solidFill>
                  <a:sysClr val="windowText" lastClr="000000"/>
                </a:solidFill>
                <a:latin typeface="SF UI Display"/>
              </a:rPr>
              <a:t>. 6. Compete ao Estado</a:t>
            </a:r>
            <a:r>
              <a:rPr lang="pt-BR" sz="2400" i="1" dirty="0" smtClean="0">
                <a:solidFill>
                  <a:sysClr val="windowText" lastClr="000000"/>
                </a:solidFill>
                <a:latin typeface="SF UI Display"/>
              </a:rPr>
              <a:t>:</a:t>
            </a:r>
            <a:endParaRPr lang="pt-BR" sz="2400" i="1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r>
              <a:rPr lang="pt-BR" sz="2400" i="1" dirty="0" smtClean="0">
                <a:solidFill>
                  <a:sysClr val="windowText" lastClr="000000"/>
                </a:solidFill>
                <a:latin typeface="SF UI Display"/>
              </a:rPr>
              <a:t>(...)</a:t>
            </a:r>
            <a:endParaRPr lang="pt-BR" sz="2400" i="1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r>
              <a:rPr lang="pt-BR" sz="2400" i="1" dirty="0">
                <a:solidFill>
                  <a:sysClr val="windowText" lastClr="000000"/>
                </a:solidFill>
                <a:latin typeface="SF UI Display"/>
              </a:rPr>
              <a:t>X - </a:t>
            </a:r>
            <a:r>
              <a:rPr lang="pt-BR" sz="2400" b="1" i="1" dirty="0">
                <a:solidFill>
                  <a:sysClr val="windowText" lastClr="000000"/>
                </a:solidFill>
                <a:latin typeface="SF UI Display"/>
              </a:rPr>
              <a:t>manter operantes a </a:t>
            </a:r>
            <a:r>
              <a:rPr lang="pt-BR" sz="2400" b="1" i="1" dirty="0" err="1">
                <a:solidFill>
                  <a:sysClr val="windowText" lastClr="000000"/>
                </a:solidFill>
                <a:latin typeface="SF UI Display"/>
              </a:rPr>
              <a:t>Cepdec</a:t>
            </a:r>
            <a:r>
              <a:rPr lang="pt-BR" sz="2400" b="1" i="1" dirty="0">
                <a:solidFill>
                  <a:sysClr val="windowText" lastClr="000000"/>
                </a:solidFill>
                <a:latin typeface="SF UI Display"/>
              </a:rPr>
              <a:t> e as </a:t>
            </a:r>
            <a:r>
              <a:rPr lang="pt-BR" sz="2400" b="1" i="1" dirty="0" err="1">
                <a:solidFill>
                  <a:sysClr val="windowText" lastClr="000000"/>
                </a:solidFill>
                <a:latin typeface="SF UI Display"/>
              </a:rPr>
              <a:t>Corpdec</a:t>
            </a:r>
            <a:r>
              <a:rPr lang="pt-BR" sz="2400" b="1" i="1" dirty="0">
                <a:solidFill>
                  <a:sysClr val="windowText" lastClr="000000"/>
                </a:solidFill>
                <a:latin typeface="SF UI Display"/>
              </a:rPr>
              <a:t> utilizando-se da estrutura institucional de pessoal, operacional e administrativa do Comando do Corpo de Bombeiros</a:t>
            </a:r>
            <a:r>
              <a:rPr lang="pt-BR" sz="2400" i="1" dirty="0">
                <a:solidFill>
                  <a:sysClr val="windowText" lastClr="000000"/>
                </a:solidFill>
                <a:latin typeface="SF UI Display"/>
              </a:rPr>
              <a:t>, de forma a apoiar os municípios na realização das ações de proteção e defesa civil, promovendo a integração entre a coordenação estadual e os municípios</a:t>
            </a:r>
            <a:r>
              <a:rPr lang="pt-BR" sz="2400" i="1" dirty="0" smtClean="0">
                <a:solidFill>
                  <a:sysClr val="windowText" lastClr="000000"/>
                </a:solidFill>
                <a:latin typeface="SF UI Display"/>
              </a:rPr>
              <a:t>;</a:t>
            </a:r>
            <a:endParaRPr lang="pt-BR" sz="2400" i="1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r>
              <a:rPr lang="pt-BR" sz="2400" i="1" dirty="0">
                <a:solidFill>
                  <a:sysClr val="windowText" lastClr="000000"/>
                </a:solidFill>
                <a:latin typeface="SF UI Display"/>
              </a:rPr>
              <a:t>XI </a:t>
            </a:r>
            <a:r>
              <a:rPr lang="pt-BR" sz="2400" b="1" i="1" dirty="0">
                <a:solidFill>
                  <a:sysClr val="windowText" lastClr="000000"/>
                </a:solidFill>
                <a:latin typeface="SF UI Display"/>
              </a:rPr>
              <a:t>- executar</a:t>
            </a:r>
            <a:r>
              <a:rPr lang="pt-BR" sz="2400" i="1" dirty="0">
                <a:solidFill>
                  <a:sysClr val="windowText" lastClr="000000"/>
                </a:solidFill>
                <a:latin typeface="SF UI Display"/>
              </a:rPr>
              <a:t>, sob coordenação da </a:t>
            </a:r>
            <a:r>
              <a:rPr lang="pt-BR" sz="2400" i="1" dirty="0" err="1">
                <a:solidFill>
                  <a:sysClr val="windowText" lastClr="000000"/>
                </a:solidFill>
                <a:latin typeface="SF UI Display"/>
              </a:rPr>
              <a:t>Cepdec</a:t>
            </a:r>
            <a:r>
              <a:rPr lang="pt-BR" sz="2400" i="1" dirty="0">
                <a:solidFill>
                  <a:sysClr val="windowText" lastClr="000000"/>
                </a:solidFill>
                <a:latin typeface="SF UI Display"/>
              </a:rPr>
              <a:t>, </a:t>
            </a:r>
            <a:r>
              <a:rPr lang="pt-BR" sz="2400" b="1" i="1" dirty="0">
                <a:solidFill>
                  <a:sysClr val="windowText" lastClr="000000"/>
                </a:solidFill>
                <a:latin typeface="SF UI Display"/>
              </a:rPr>
              <a:t>ações de proteção e defesa civil por meio do Comando do Corpo de Bombeiros</a:t>
            </a:r>
            <a:r>
              <a:rPr lang="pt-BR" sz="2400" i="1" dirty="0">
                <a:solidFill>
                  <a:sysClr val="windowText" lastClr="000000"/>
                </a:solidFill>
                <a:latin typeface="SF UI Display"/>
              </a:rPr>
              <a:t>, respeitadas suas atribuições legais</a:t>
            </a:r>
            <a:r>
              <a:rPr lang="pt-BR" sz="2400" i="1" dirty="0" smtClean="0">
                <a:solidFill>
                  <a:sysClr val="windowText" lastClr="000000"/>
                </a:solidFill>
                <a:latin typeface="SF UI Display"/>
              </a:rPr>
              <a:t>;”</a:t>
            </a:r>
            <a:endParaRPr lang="pt-BR" sz="2400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endParaRPr lang="pt-BR" sz="2800" dirty="0" smtClean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endParaRPr lang="pt-BR" sz="2800" dirty="0" smtClean="0">
              <a:solidFill>
                <a:sysClr val="windowText" lastClr="000000"/>
              </a:solidFill>
              <a:latin typeface="SF UI Display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006089" y="6328955"/>
            <a:ext cx="2569911" cy="29734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r>
              <a:rPr lang="pt-BR" sz="1400" b="0" i="0" u="none" strike="noStrike" kern="1200" dirty="0" smtClean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LEI ESTADUAL nº 18.519/2015</a:t>
            </a:r>
          </a:p>
        </p:txBody>
      </p:sp>
    </p:spTree>
    <p:extLst>
      <p:ext uri="{BB962C8B-B14F-4D97-AF65-F5344CB8AC3E}">
        <p14:creationId xmlns:p14="http://schemas.microsoft.com/office/powerpoint/2010/main" val="393750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1655999" y="72000"/>
            <a:ext cx="6983999" cy="1152000"/>
          </a:xfrm>
        </p:spPr>
        <p:txBody>
          <a:bodyPr/>
          <a:lstStyle/>
          <a:p>
            <a:pPr lvl="0"/>
            <a:r>
              <a:rPr lang="pt-BR" sz="3600" b="1" dirty="0" smtClean="0">
                <a:solidFill>
                  <a:srgbClr val="FFFF00"/>
                </a:solidFill>
                <a:latin typeface="SF UI Display" pitchFamily="18"/>
              </a:rPr>
              <a:t>O papel do Corpo de Bombeiros</a:t>
            </a:r>
            <a:endParaRPr lang="pt-BR" sz="3600" b="1" dirty="0">
              <a:solidFill>
                <a:srgbClr val="FFFF00"/>
              </a:solidFill>
              <a:latin typeface="SF UI Display" pitchFamily="18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502081" y="106680"/>
            <a:ext cx="1578544" cy="11271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Resultado de imagem para logo defesa civil para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658"/>
          <a:stretch/>
        </p:blipFill>
        <p:spPr bwMode="auto">
          <a:xfrm>
            <a:off x="8379418" y="12552"/>
            <a:ext cx="1222392" cy="13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Texto 2"/>
          <p:cNvSpPr txBox="1">
            <a:spLocks/>
          </p:cNvSpPr>
          <p:nvPr/>
        </p:nvSpPr>
        <p:spPr>
          <a:xfrm>
            <a:off x="360000" y="1620000"/>
            <a:ext cx="9216000" cy="79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indent="0" rtl="0" hangingPunct="0">
              <a:spcBef>
                <a:spcPts val="1414"/>
              </a:spcBef>
              <a:spcAft>
                <a:spcPts val="0"/>
              </a:spcAft>
              <a:tabLst/>
              <a:defRPr lang="pt-BR" sz="3200" b="0" i="0" u="none" strike="noStrike" kern="1200">
                <a:ln>
                  <a:noFill/>
                </a:ln>
                <a:latin typeface="Liberation Sans" pitchFamily="18"/>
                <a:ea typeface="SimSun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600" dirty="0" smtClean="0">
                <a:solidFill>
                  <a:sysClr val="windowText" lastClr="000000"/>
                </a:solidFill>
                <a:latin typeface="SF UI Display"/>
              </a:rPr>
              <a:t>Ao passo que a Lei Federal nº 12.608/2012 e a Lei Estadual nº 18.519/2015 definem as ações de proteção e defesa civil como </a:t>
            </a:r>
            <a:r>
              <a:rPr lang="pt-BR" sz="2600" i="1" dirty="0" smtClean="0">
                <a:solidFill>
                  <a:sysClr val="windowText" lastClr="000000"/>
                </a:solidFill>
                <a:latin typeface="SF UI Display"/>
              </a:rPr>
              <a:t>prevenção</a:t>
            </a:r>
            <a:r>
              <a:rPr lang="pt-BR" sz="2600" i="1" dirty="0">
                <a:solidFill>
                  <a:sysClr val="windowText" lastClr="000000"/>
                </a:solidFill>
                <a:latin typeface="SF UI Display"/>
              </a:rPr>
              <a:t>, mitigação, preparação, resposta e </a:t>
            </a:r>
            <a:r>
              <a:rPr lang="pt-BR" sz="2600" i="1" dirty="0" smtClean="0">
                <a:solidFill>
                  <a:sysClr val="windowText" lastClr="000000"/>
                </a:solidFill>
                <a:latin typeface="SF UI Display"/>
              </a:rPr>
              <a:t>recuperação </a:t>
            </a:r>
            <a:r>
              <a:rPr lang="pt-BR" sz="2600" dirty="0" smtClean="0">
                <a:solidFill>
                  <a:sysClr val="windowText" lastClr="000000"/>
                </a:solidFill>
                <a:latin typeface="SF UI Display"/>
              </a:rPr>
              <a:t>e a execução destas cabe ao CBPR, bem como a operacionalidade da Coordenadoria Estadual de Proteção e Defesa e das Coordenadorias Regionais de Proteção de Defesa Civil são estruturadas também pelo Corpo de Bombeiros, tem-se claro que a responsabilidade legal abrange muito mais que o enfrentamento aos desastres, abraçando </a:t>
            </a:r>
            <a:r>
              <a:rPr lang="pt-BR" sz="2600" i="1" dirty="0" smtClean="0">
                <a:solidFill>
                  <a:sysClr val="windowText" lastClr="000000"/>
                </a:solidFill>
                <a:latin typeface="SF UI Display"/>
              </a:rPr>
              <a:t>o ciclo completo de proteção e defesa civil</a:t>
            </a:r>
            <a:r>
              <a:rPr lang="pt-BR" sz="2600" dirty="0" smtClean="0">
                <a:solidFill>
                  <a:sysClr val="windowText" lastClr="000000"/>
                </a:solidFill>
                <a:latin typeface="SF UI Display"/>
              </a:rPr>
              <a:t>.</a:t>
            </a:r>
          </a:p>
          <a:p>
            <a:pPr algn="just"/>
            <a:r>
              <a:rPr lang="pt-BR" sz="2600" dirty="0" smtClean="0">
                <a:solidFill>
                  <a:sysClr val="windowText" lastClr="000000"/>
                </a:solidFill>
                <a:latin typeface="SF UI Display"/>
              </a:rPr>
              <a:t>Face a estas incumbências, faz-se fundamental também conhecer os principais objetivos, diretrizes e competências elencados nas Leis supracitadas:</a:t>
            </a:r>
          </a:p>
          <a:p>
            <a:pPr algn="just"/>
            <a:endParaRPr lang="pt-BR" sz="2600" dirty="0" smtClean="0">
              <a:solidFill>
                <a:sysClr val="windowText" lastClr="000000"/>
              </a:solidFill>
              <a:latin typeface="SF UI Display"/>
            </a:endParaRPr>
          </a:p>
        </p:txBody>
      </p:sp>
    </p:spTree>
    <p:extLst>
      <p:ext uri="{BB962C8B-B14F-4D97-AF65-F5344CB8AC3E}">
        <p14:creationId xmlns:p14="http://schemas.microsoft.com/office/powerpoint/2010/main" val="138402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1655999" y="72000"/>
            <a:ext cx="6983999" cy="1152000"/>
          </a:xfrm>
        </p:spPr>
        <p:txBody>
          <a:bodyPr/>
          <a:lstStyle/>
          <a:p>
            <a:pPr lvl="0"/>
            <a:r>
              <a:rPr lang="pt-BR" sz="3600" b="1" dirty="0">
                <a:solidFill>
                  <a:srgbClr val="FFFF00"/>
                </a:solidFill>
                <a:latin typeface="SF UI Display" pitchFamily="18"/>
              </a:rPr>
              <a:t>Lei Federal nº 12.608/2012 </a:t>
            </a:r>
          </a:p>
        </p:txBody>
      </p:sp>
      <p:sp>
        <p:nvSpPr>
          <p:cNvPr id="6" name="Retângulo 5"/>
          <p:cNvSpPr/>
          <p:nvPr/>
        </p:nvSpPr>
        <p:spPr>
          <a:xfrm>
            <a:off x="8502081" y="106680"/>
            <a:ext cx="1578544" cy="11271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Resultado de imagem para logo defesa civil para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658"/>
          <a:stretch/>
        </p:blipFill>
        <p:spPr bwMode="auto">
          <a:xfrm>
            <a:off x="8379418" y="12552"/>
            <a:ext cx="1222392" cy="13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Texto 2"/>
          <p:cNvSpPr txBox="1">
            <a:spLocks/>
          </p:cNvSpPr>
          <p:nvPr/>
        </p:nvSpPr>
        <p:spPr>
          <a:xfrm>
            <a:off x="360000" y="1620000"/>
            <a:ext cx="9216000" cy="79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indent="0" rtl="0" hangingPunct="0">
              <a:spcBef>
                <a:spcPts val="1414"/>
              </a:spcBef>
              <a:spcAft>
                <a:spcPts val="0"/>
              </a:spcAft>
              <a:tabLst/>
              <a:defRPr lang="pt-BR" sz="3200" b="0" i="0" u="none" strike="noStrike" kern="1200">
                <a:ln>
                  <a:noFill/>
                </a:ln>
                <a:latin typeface="Liberation Sans" pitchFamily="18"/>
                <a:ea typeface="SimSun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dirty="0" smtClean="0">
                <a:solidFill>
                  <a:sysClr val="windowText" lastClr="000000"/>
                </a:solidFill>
                <a:latin typeface="SF UI Display"/>
              </a:rPr>
              <a:t>PRINCIPAIS DIRETRIZES:</a:t>
            </a:r>
            <a:endParaRPr lang="pt-BR" sz="2800" dirty="0" smtClean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r>
              <a:rPr lang="pt-BR" sz="2000" dirty="0" smtClean="0">
                <a:solidFill>
                  <a:sysClr val="windowText" lastClr="000000"/>
                </a:solidFill>
                <a:latin typeface="SF UI Display"/>
              </a:rPr>
              <a:t>“Art</a:t>
            </a:r>
            <a:r>
              <a:rPr lang="pt-BR" sz="2000" dirty="0">
                <a:solidFill>
                  <a:sysClr val="windowText" lastClr="000000"/>
                </a:solidFill>
                <a:latin typeface="SF UI Display"/>
              </a:rPr>
              <a:t>. 4o  São diretrizes da PNPDEC: </a:t>
            </a:r>
          </a:p>
          <a:p>
            <a:pPr algn="just"/>
            <a:r>
              <a:rPr lang="pt-BR" sz="2000" i="1" dirty="0">
                <a:solidFill>
                  <a:sysClr val="windowText" lastClr="000000"/>
                </a:solidFill>
                <a:latin typeface="SF UI Display"/>
              </a:rPr>
              <a:t>I - </a:t>
            </a:r>
            <a:r>
              <a:rPr lang="pt-BR" sz="2000" b="1" i="1" dirty="0">
                <a:solidFill>
                  <a:sysClr val="windowText" lastClr="000000"/>
                </a:solidFill>
                <a:latin typeface="SF UI Display"/>
              </a:rPr>
              <a:t>atuação articulada entre a União, os Estados, o Distrito Federal e os Municípios </a:t>
            </a:r>
            <a:r>
              <a:rPr lang="pt-BR" sz="2000" i="1" dirty="0">
                <a:solidFill>
                  <a:sysClr val="windowText" lastClr="000000"/>
                </a:solidFill>
                <a:latin typeface="SF UI Display"/>
              </a:rPr>
              <a:t>para redução de desastres e apoio às comunidades atingidas; </a:t>
            </a:r>
          </a:p>
          <a:p>
            <a:pPr algn="just"/>
            <a:r>
              <a:rPr lang="pt-BR" sz="2000" i="1" dirty="0">
                <a:solidFill>
                  <a:sysClr val="windowText" lastClr="000000"/>
                </a:solidFill>
                <a:latin typeface="SF UI Display"/>
              </a:rPr>
              <a:t>II - </a:t>
            </a:r>
            <a:r>
              <a:rPr lang="pt-BR" sz="2000" b="1" i="1" dirty="0">
                <a:solidFill>
                  <a:sysClr val="windowText" lastClr="000000"/>
                </a:solidFill>
                <a:latin typeface="SF UI Display"/>
              </a:rPr>
              <a:t>abordagem sistêmica </a:t>
            </a:r>
            <a:r>
              <a:rPr lang="pt-BR" sz="2000" i="1" dirty="0">
                <a:solidFill>
                  <a:sysClr val="windowText" lastClr="000000"/>
                </a:solidFill>
                <a:latin typeface="SF UI Display"/>
              </a:rPr>
              <a:t>das ações de prevenção, mitigação, preparação, resposta e recuperação; </a:t>
            </a:r>
          </a:p>
          <a:p>
            <a:pPr algn="just"/>
            <a:r>
              <a:rPr lang="pt-BR" sz="2000" i="1" dirty="0" smtClean="0">
                <a:solidFill>
                  <a:sysClr val="windowText" lastClr="000000"/>
                </a:solidFill>
                <a:latin typeface="SF UI Display"/>
              </a:rPr>
              <a:t>II </a:t>
            </a:r>
            <a:r>
              <a:rPr lang="pt-BR" sz="2000" i="1" dirty="0">
                <a:solidFill>
                  <a:sysClr val="windowText" lastClr="000000"/>
                </a:solidFill>
                <a:latin typeface="SF UI Display"/>
              </a:rPr>
              <a:t>- </a:t>
            </a:r>
            <a:r>
              <a:rPr lang="pt-BR" sz="2000" b="1" i="1" dirty="0">
                <a:solidFill>
                  <a:sysClr val="windowText" lastClr="000000"/>
                </a:solidFill>
                <a:latin typeface="SF UI Display"/>
              </a:rPr>
              <a:t>a prioridade às ações preventivas </a:t>
            </a:r>
            <a:r>
              <a:rPr lang="pt-BR" sz="2000" i="1" dirty="0">
                <a:solidFill>
                  <a:sysClr val="windowText" lastClr="000000"/>
                </a:solidFill>
                <a:latin typeface="SF UI Display"/>
              </a:rPr>
              <a:t>relacionadas à minimização de desastres; </a:t>
            </a:r>
          </a:p>
          <a:p>
            <a:pPr algn="just"/>
            <a:r>
              <a:rPr lang="pt-BR" sz="2000" i="1" dirty="0" smtClean="0">
                <a:solidFill>
                  <a:sysClr val="windowText" lastClr="000000"/>
                </a:solidFill>
                <a:latin typeface="SF UI Display"/>
              </a:rPr>
              <a:t>(...)</a:t>
            </a:r>
          </a:p>
          <a:p>
            <a:pPr algn="just"/>
            <a:r>
              <a:rPr lang="pt-BR" sz="2000" i="1" dirty="0" smtClean="0">
                <a:solidFill>
                  <a:sysClr val="windowText" lastClr="000000"/>
                </a:solidFill>
                <a:latin typeface="SF UI Display"/>
              </a:rPr>
              <a:t>V </a:t>
            </a:r>
            <a:r>
              <a:rPr lang="pt-BR" sz="2000" i="1" dirty="0">
                <a:solidFill>
                  <a:sysClr val="windowText" lastClr="000000"/>
                </a:solidFill>
                <a:latin typeface="SF UI Display"/>
              </a:rPr>
              <a:t>- </a:t>
            </a:r>
            <a:r>
              <a:rPr lang="pt-BR" sz="2000" b="1" i="1" dirty="0">
                <a:solidFill>
                  <a:sysClr val="windowText" lastClr="000000"/>
                </a:solidFill>
                <a:latin typeface="SF UI Display"/>
              </a:rPr>
              <a:t>planejamento com base em pesquisas e estudos </a:t>
            </a:r>
            <a:r>
              <a:rPr lang="pt-BR" sz="2000" i="1" dirty="0">
                <a:solidFill>
                  <a:sysClr val="windowText" lastClr="000000"/>
                </a:solidFill>
                <a:latin typeface="SF UI Display"/>
              </a:rPr>
              <a:t>sobre áreas de risco e incidência de desastres no território nacional; </a:t>
            </a:r>
          </a:p>
          <a:p>
            <a:pPr algn="just"/>
            <a:r>
              <a:rPr lang="pt-BR" sz="2000" i="1" dirty="0" smtClean="0">
                <a:solidFill>
                  <a:sysClr val="windowText" lastClr="000000"/>
                </a:solidFill>
                <a:latin typeface="SF UI Display"/>
              </a:rPr>
              <a:t>VI - </a:t>
            </a:r>
            <a:r>
              <a:rPr lang="pt-BR" sz="2000" b="1" i="1" dirty="0" smtClean="0">
                <a:solidFill>
                  <a:sysClr val="windowText" lastClr="000000"/>
                </a:solidFill>
                <a:latin typeface="SF UI Display"/>
              </a:rPr>
              <a:t>participação</a:t>
            </a:r>
            <a:r>
              <a:rPr lang="pt-BR" sz="2000" i="1" dirty="0" smtClean="0">
                <a:solidFill>
                  <a:sysClr val="windowText" lastClr="000000"/>
                </a:solidFill>
                <a:latin typeface="SF UI Display"/>
              </a:rPr>
              <a:t> da sociedade civil.” </a:t>
            </a:r>
            <a:r>
              <a:rPr lang="pt-BR" sz="2000" dirty="0" smtClean="0">
                <a:solidFill>
                  <a:sysClr val="windowText" lastClr="000000"/>
                </a:solidFill>
                <a:latin typeface="SF UI Display"/>
              </a:rPr>
              <a:t>(grifo nosso)</a:t>
            </a:r>
            <a:endParaRPr lang="pt-BR" sz="2000" i="1" dirty="0" smtClean="0">
              <a:solidFill>
                <a:sysClr val="windowText" lastClr="000000"/>
              </a:solidFill>
              <a:latin typeface="SF UI Display"/>
            </a:endParaRPr>
          </a:p>
        </p:txBody>
      </p:sp>
    </p:spTree>
    <p:extLst>
      <p:ext uri="{BB962C8B-B14F-4D97-AF65-F5344CB8AC3E}">
        <p14:creationId xmlns:p14="http://schemas.microsoft.com/office/powerpoint/2010/main" val="12001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1655999" y="72000"/>
            <a:ext cx="6983999" cy="1152000"/>
          </a:xfrm>
        </p:spPr>
        <p:txBody>
          <a:bodyPr/>
          <a:lstStyle/>
          <a:p>
            <a:pPr lvl="0"/>
            <a:r>
              <a:rPr lang="pt-BR" sz="3600" b="1" dirty="0">
                <a:solidFill>
                  <a:srgbClr val="FFFF00"/>
                </a:solidFill>
                <a:latin typeface="SF UI Display" pitchFamily="18"/>
              </a:rPr>
              <a:t>Lei Federal nº 12.608/2012 </a:t>
            </a:r>
          </a:p>
        </p:txBody>
      </p:sp>
      <p:sp>
        <p:nvSpPr>
          <p:cNvPr id="6" name="Retângulo 5"/>
          <p:cNvSpPr/>
          <p:nvPr/>
        </p:nvSpPr>
        <p:spPr>
          <a:xfrm>
            <a:off x="8502081" y="106680"/>
            <a:ext cx="1578544" cy="11271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Resultado de imagem para logo defesa civil para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658"/>
          <a:stretch/>
        </p:blipFill>
        <p:spPr bwMode="auto">
          <a:xfrm>
            <a:off x="8379418" y="12552"/>
            <a:ext cx="1222392" cy="13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Texto 2"/>
          <p:cNvSpPr txBox="1">
            <a:spLocks/>
          </p:cNvSpPr>
          <p:nvPr/>
        </p:nvSpPr>
        <p:spPr>
          <a:xfrm>
            <a:off x="360000" y="1620000"/>
            <a:ext cx="9216000" cy="79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indent="0" rtl="0" hangingPunct="0">
              <a:spcBef>
                <a:spcPts val="1414"/>
              </a:spcBef>
              <a:spcAft>
                <a:spcPts val="0"/>
              </a:spcAft>
              <a:tabLst/>
              <a:defRPr lang="pt-BR" sz="3200" b="0" i="0" u="none" strike="noStrike" kern="1200">
                <a:ln>
                  <a:noFill/>
                </a:ln>
                <a:latin typeface="Liberation Sans" pitchFamily="18"/>
                <a:ea typeface="SimSun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dirty="0" smtClean="0">
                <a:solidFill>
                  <a:sysClr val="windowText" lastClr="000000"/>
                </a:solidFill>
                <a:latin typeface="SF UI Display"/>
              </a:rPr>
              <a:t>PRINCIPAIS OBJETIVOS:</a:t>
            </a:r>
          </a:p>
          <a:p>
            <a:pPr algn="just"/>
            <a:r>
              <a:rPr lang="pt-BR" sz="2000" i="1" dirty="0" smtClean="0">
                <a:solidFill>
                  <a:sysClr val="windowText" lastClr="000000"/>
                </a:solidFill>
                <a:latin typeface="SF UI Display"/>
              </a:rPr>
              <a:t>“Art</a:t>
            </a:r>
            <a:r>
              <a:rPr lang="pt-BR" sz="2000" i="1" dirty="0">
                <a:solidFill>
                  <a:sysClr val="windowText" lastClr="000000"/>
                </a:solidFill>
                <a:latin typeface="SF UI Display"/>
              </a:rPr>
              <a:t>. 5o  São objetivos da PNPDEC: </a:t>
            </a:r>
            <a:endParaRPr lang="pt-BR" sz="2000" i="1" dirty="0" smtClean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r>
              <a:rPr lang="pt-BR" sz="2000" i="1" dirty="0">
                <a:solidFill>
                  <a:sysClr val="windowText" lastClr="000000"/>
                </a:solidFill>
                <a:latin typeface="SF UI Display"/>
              </a:rPr>
              <a:t>I - </a:t>
            </a:r>
            <a:r>
              <a:rPr lang="pt-BR" sz="2000" b="1" i="1" dirty="0">
                <a:solidFill>
                  <a:sysClr val="windowText" lastClr="000000"/>
                </a:solidFill>
                <a:latin typeface="SF UI Display"/>
              </a:rPr>
              <a:t>reduzir os riscos de desastres</a:t>
            </a:r>
            <a:r>
              <a:rPr lang="pt-BR" sz="2000" i="1" dirty="0">
                <a:solidFill>
                  <a:sysClr val="windowText" lastClr="000000"/>
                </a:solidFill>
                <a:latin typeface="SF UI Display"/>
              </a:rPr>
              <a:t>; </a:t>
            </a:r>
          </a:p>
          <a:p>
            <a:pPr algn="just"/>
            <a:r>
              <a:rPr lang="pt-BR" sz="2000" i="1" dirty="0">
                <a:solidFill>
                  <a:sysClr val="windowText" lastClr="000000"/>
                </a:solidFill>
                <a:latin typeface="SF UI Display"/>
              </a:rPr>
              <a:t>II - </a:t>
            </a:r>
            <a:r>
              <a:rPr lang="pt-BR" sz="2000" b="1" i="1" dirty="0">
                <a:solidFill>
                  <a:sysClr val="windowText" lastClr="000000"/>
                </a:solidFill>
                <a:latin typeface="SF UI Display"/>
              </a:rPr>
              <a:t>prestar socorro e assistência </a:t>
            </a:r>
            <a:r>
              <a:rPr lang="pt-BR" sz="2000" i="1" dirty="0">
                <a:solidFill>
                  <a:sysClr val="windowText" lastClr="000000"/>
                </a:solidFill>
                <a:latin typeface="SF UI Display"/>
              </a:rPr>
              <a:t>às populações atingidas por desastres; </a:t>
            </a:r>
          </a:p>
          <a:p>
            <a:pPr algn="just"/>
            <a:r>
              <a:rPr lang="pt-BR" sz="2000" i="1" dirty="0" smtClean="0">
                <a:solidFill>
                  <a:sysClr val="windowText" lastClr="000000"/>
                </a:solidFill>
                <a:latin typeface="SF UI Display"/>
              </a:rPr>
              <a:t>IV </a:t>
            </a:r>
            <a:r>
              <a:rPr lang="pt-BR" sz="2000" b="1" i="1" dirty="0">
                <a:solidFill>
                  <a:sysClr val="windowText" lastClr="000000"/>
                </a:solidFill>
                <a:latin typeface="SF UI Display"/>
              </a:rPr>
              <a:t>- incorporar </a:t>
            </a:r>
            <a:r>
              <a:rPr lang="pt-BR" sz="2000" i="1" dirty="0">
                <a:solidFill>
                  <a:sysClr val="windowText" lastClr="000000"/>
                </a:solidFill>
                <a:latin typeface="SF UI Display"/>
              </a:rPr>
              <a:t>a redução do risco de desastre e as </a:t>
            </a:r>
            <a:r>
              <a:rPr lang="pt-BR" sz="2000" b="1" i="1" dirty="0">
                <a:solidFill>
                  <a:sysClr val="windowText" lastClr="000000"/>
                </a:solidFill>
                <a:latin typeface="SF UI Display"/>
              </a:rPr>
              <a:t>ações de proteção e defesa civil entre os elementos da gestão territorial e do planejamento das políticas setoriais</a:t>
            </a:r>
            <a:r>
              <a:rPr lang="pt-BR" sz="2000" i="1" dirty="0">
                <a:solidFill>
                  <a:sysClr val="windowText" lastClr="000000"/>
                </a:solidFill>
                <a:latin typeface="SF UI Display"/>
              </a:rPr>
              <a:t>; </a:t>
            </a:r>
          </a:p>
          <a:p>
            <a:pPr algn="just"/>
            <a:r>
              <a:rPr lang="pt-BR" sz="2000" i="1" dirty="0" smtClean="0">
                <a:solidFill>
                  <a:sysClr val="windowText" lastClr="000000"/>
                </a:solidFill>
                <a:latin typeface="SF UI Display"/>
              </a:rPr>
              <a:t>V </a:t>
            </a:r>
            <a:r>
              <a:rPr lang="pt-BR" sz="2000" i="1" dirty="0">
                <a:solidFill>
                  <a:sysClr val="windowText" lastClr="000000"/>
                </a:solidFill>
                <a:latin typeface="SF UI Display"/>
              </a:rPr>
              <a:t>- promover a</a:t>
            </a:r>
            <a:r>
              <a:rPr lang="pt-BR" sz="2000" b="1" i="1" dirty="0">
                <a:solidFill>
                  <a:sysClr val="windowText" lastClr="000000"/>
                </a:solidFill>
                <a:latin typeface="SF UI Display"/>
              </a:rPr>
              <a:t> continuidade </a:t>
            </a:r>
            <a:r>
              <a:rPr lang="pt-BR" sz="2000" i="1" dirty="0">
                <a:solidFill>
                  <a:sysClr val="windowText" lastClr="000000"/>
                </a:solidFill>
                <a:latin typeface="SF UI Display"/>
              </a:rPr>
              <a:t>das ações de proteção e defesa civil; </a:t>
            </a:r>
          </a:p>
          <a:p>
            <a:pPr algn="just"/>
            <a:r>
              <a:rPr lang="pt-BR" sz="2000" i="1" dirty="0" smtClean="0">
                <a:solidFill>
                  <a:sysClr val="windowText" lastClr="000000"/>
                </a:solidFill>
                <a:latin typeface="SF UI Display"/>
              </a:rPr>
              <a:t>VI </a:t>
            </a:r>
            <a:r>
              <a:rPr lang="pt-BR" sz="2000" i="1" dirty="0">
                <a:solidFill>
                  <a:sysClr val="windowText" lastClr="000000"/>
                </a:solidFill>
                <a:latin typeface="SF UI Display"/>
              </a:rPr>
              <a:t>- </a:t>
            </a:r>
            <a:r>
              <a:rPr lang="pt-BR" sz="2000" b="1" i="1" dirty="0">
                <a:solidFill>
                  <a:sysClr val="windowText" lastClr="000000"/>
                </a:solidFill>
                <a:latin typeface="SF UI Display"/>
              </a:rPr>
              <a:t>estimular o desenvolvimento de cidades </a:t>
            </a:r>
            <a:r>
              <a:rPr lang="pt-BR" sz="2000" b="1" i="1" dirty="0" err="1">
                <a:solidFill>
                  <a:sysClr val="windowText" lastClr="000000"/>
                </a:solidFill>
                <a:latin typeface="SF UI Display"/>
              </a:rPr>
              <a:t>resilientes</a:t>
            </a:r>
            <a:r>
              <a:rPr lang="pt-BR" sz="2000" b="1" i="1" dirty="0">
                <a:solidFill>
                  <a:sysClr val="windowText" lastClr="000000"/>
                </a:solidFill>
                <a:latin typeface="SF UI Display"/>
              </a:rPr>
              <a:t> </a:t>
            </a:r>
            <a:r>
              <a:rPr lang="pt-BR" sz="2000" i="1" dirty="0">
                <a:solidFill>
                  <a:sysClr val="windowText" lastClr="000000"/>
                </a:solidFill>
                <a:latin typeface="SF UI Display"/>
              </a:rPr>
              <a:t>e os processos sustentáveis de urbanização;</a:t>
            </a:r>
          </a:p>
          <a:p>
            <a:pPr algn="just"/>
            <a:r>
              <a:rPr lang="pt-BR" sz="2000" i="1" dirty="0" smtClean="0">
                <a:solidFill>
                  <a:sysClr val="windowText" lastClr="000000"/>
                </a:solidFill>
                <a:latin typeface="SF UI Display"/>
              </a:rPr>
              <a:t> </a:t>
            </a:r>
            <a:r>
              <a:rPr lang="pt-BR" sz="2000" i="1" dirty="0">
                <a:solidFill>
                  <a:sysClr val="windowText" lastClr="000000"/>
                </a:solidFill>
                <a:latin typeface="SF UI Display"/>
              </a:rPr>
              <a:t>VII - promover a</a:t>
            </a:r>
            <a:r>
              <a:rPr lang="pt-BR" sz="2000" b="1" i="1" dirty="0">
                <a:solidFill>
                  <a:sysClr val="windowText" lastClr="000000"/>
                </a:solidFill>
                <a:latin typeface="SF UI Display"/>
              </a:rPr>
              <a:t> identificação </a:t>
            </a:r>
            <a:r>
              <a:rPr lang="pt-BR" sz="2000" i="1" dirty="0">
                <a:solidFill>
                  <a:sysClr val="windowText" lastClr="000000"/>
                </a:solidFill>
                <a:latin typeface="SF UI Display"/>
              </a:rPr>
              <a:t>e avaliação das ameaças, suscetibilidades e vulnerabilidades </a:t>
            </a:r>
            <a:r>
              <a:rPr lang="pt-BR" sz="2000" b="1" i="1" dirty="0">
                <a:solidFill>
                  <a:sysClr val="windowText" lastClr="000000"/>
                </a:solidFill>
                <a:latin typeface="SF UI Display"/>
              </a:rPr>
              <a:t>a desastres</a:t>
            </a:r>
            <a:r>
              <a:rPr lang="pt-BR" sz="2000" i="1" dirty="0">
                <a:solidFill>
                  <a:sysClr val="windowText" lastClr="000000"/>
                </a:solidFill>
                <a:latin typeface="SF UI Display"/>
              </a:rPr>
              <a:t>, de modo a evitar ou reduzir sua ocorrência</a:t>
            </a:r>
            <a:r>
              <a:rPr lang="pt-BR" sz="2000" i="1" dirty="0" smtClean="0">
                <a:solidFill>
                  <a:sysClr val="windowText" lastClr="000000"/>
                </a:solidFill>
                <a:latin typeface="SF UI Display"/>
              </a:rPr>
              <a:t>;</a:t>
            </a:r>
            <a:endParaRPr lang="pt-BR" sz="2000" i="1" dirty="0">
              <a:solidFill>
                <a:sysClr val="windowText" lastClr="000000"/>
              </a:solidFill>
              <a:latin typeface="SF UI Display"/>
            </a:endParaRPr>
          </a:p>
        </p:txBody>
      </p:sp>
    </p:spTree>
    <p:extLst>
      <p:ext uri="{BB962C8B-B14F-4D97-AF65-F5344CB8AC3E}">
        <p14:creationId xmlns:p14="http://schemas.microsoft.com/office/powerpoint/2010/main" val="57164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1655999" y="72000"/>
            <a:ext cx="6983999" cy="1152000"/>
          </a:xfrm>
        </p:spPr>
        <p:txBody>
          <a:bodyPr/>
          <a:lstStyle/>
          <a:p>
            <a:pPr lvl="0"/>
            <a:r>
              <a:rPr lang="pt-BR" sz="3600" b="1" dirty="0">
                <a:solidFill>
                  <a:srgbClr val="FFFF00"/>
                </a:solidFill>
                <a:latin typeface="SF UI Display" pitchFamily="18"/>
              </a:rPr>
              <a:t>Lei Federal nº 12.608/2012 </a:t>
            </a:r>
          </a:p>
        </p:txBody>
      </p:sp>
      <p:sp>
        <p:nvSpPr>
          <p:cNvPr id="6" name="Retângulo 5"/>
          <p:cNvSpPr/>
          <p:nvPr/>
        </p:nvSpPr>
        <p:spPr>
          <a:xfrm>
            <a:off x="8502081" y="106680"/>
            <a:ext cx="1578544" cy="11271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Resultado de imagem para logo defesa civil para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658"/>
          <a:stretch/>
        </p:blipFill>
        <p:spPr bwMode="auto">
          <a:xfrm>
            <a:off x="8379418" y="12552"/>
            <a:ext cx="1222392" cy="13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Texto 2"/>
          <p:cNvSpPr txBox="1">
            <a:spLocks/>
          </p:cNvSpPr>
          <p:nvPr/>
        </p:nvSpPr>
        <p:spPr>
          <a:xfrm>
            <a:off x="360000" y="1620000"/>
            <a:ext cx="9216000" cy="79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indent="0" rtl="0" hangingPunct="0">
              <a:spcBef>
                <a:spcPts val="1414"/>
              </a:spcBef>
              <a:spcAft>
                <a:spcPts val="0"/>
              </a:spcAft>
              <a:tabLst/>
              <a:defRPr lang="pt-BR" sz="3200" b="0" i="0" u="none" strike="noStrike" kern="1200">
                <a:ln>
                  <a:noFill/>
                </a:ln>
                <a:latin typeface="Liberation Sans" pitchFamily="18"/>
                <a:ea typeface="SimSun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dirty="0" smtClean="0">
                <a:solidFill>
                  <a:sysClr val="windowText" lastClr="000000"/>
                </a:solidFill>
                <a:latin typeface="SF UI Display"/>
              </a:rPr>
              <a:t>PRINCIPAIS OBJETIVOS:</a:t>
            </a:r>
          </a:p>
          <a:p>
            <a:pPr algn="just"/>
            <a:r>
              <a:rPr lang="pt-BR" sz="2000" i="1" dirty="0" smtClean="0">
                <a:solidFill>
                  <a:sysClr val="windowText" lastClr="000000"/>
                </a:solidFill>
                <a:latin typeface="SF UI Display"/>
              </a:rPr>
              <a:t>VIII </a:t>
            </a:r>
            <a:r>
              <a:rPr lang="pt-BR" sz="2000" i="1" dirty="0">
                <a:solidFill>
                  <a:sysClr val="windowText" lastClr="000000"/>
                </a:solidFill>
                <a:latin typeface="SF UI Display"/>
              </a:rPr>
              <a:t>- </a:t>
            </a:r>
            <a:r>
              <a:rPr lang="pt-BR" sz="2000" b="1" i="1" dirty="0">
                <a:solidFill>
                  <a:sysClr val="windowText" lastClr="000000"/>
                </a:solidFill>
                <a:latin typeface="SF UI Display"/>
              </a:rPr>
              <a:t>monitorar</a:t>
            </a:r>
            <a:r>
              <a:rPr lang="pt-BR" sz="2000" i="1" dirty="0">
                <a:solidFill>
                  <a:sysClr val="windowText" lastClr="000000"/>
                </a:solidFill>
                <a:latin typeface="SF UI Display"/>
              </a:rPr>
              <a:t> os eventos meteorológicos, hidrológicos, geológicos, biológicos, nucleares, químicos e outros potencialmente causadores de desastres;</a:t>
            </a:r>
          </a:p>
          <a:p>
            <a:pPr algn="just"/>
            <a:r>
              <a:rPr lang="pt-BR" sz="2000" i="1" dirty="0" smtClean="0">
                <a:solidFill>
                  <a:sysClr val="windowText" lastClr="000000"/>
                </a:solidFill>
                <a:latin typeface="SF UI Display"/>
              </a:rPr>
              <a:t> </a:t>
            </a:r>
            <a:r>
              <a:rPr lang="pt-BR" sz="2000" i="1" dirty="0">
                <a:solidFill>
                  <a:sysClr val="windowText" lastClr="000000"/>
                </a:solidFill>
                <a:latin typeface="SF UI Display"/>
              </a:rPr>
              <a:t>IX - </a:t>
            </a:r>
            <a:r>
              <a:rPr lang="pt-BR" sz="2000" b="1" i="1" dirty="0">
                <a:solidFill>
                  <a:sysClr val="windowText" lastClr="000000"/>
                </a:solidFill>
                <a:latin typeface="SF UI Display"/>
              </a:rPr>
              <a:t>produzir alertas antecipados </a:t>
            </a:r>
            <a:r>
              <a:rPr lang="pt-BR" sz="2000" i="1" dirty="0">
                <a:solidFill>
                  <a:sysClr val="windowText" lastClr="000000"/>
                </a:solidFill>
                <a:latin typeface="SF UI Display"/>
              </a:rPr>
              <a:t>sobre a possibilidade de ocorrência de desastres naturais</a:t>
            </a:r>
            <a:r>
              <a:rPr lang="pt-BR" sz="2000" i="1" dirty="0" smtClean="0">
                <a:solidFill>
                  <a:sysClr val="windowText" lastClr="000000"/>
                </a:solidFill>
                <a:latin typeface="SF UI Display"/>
              </a:rPr>
              <a:t>;</a:t>
            </a:r>
          </a:p>
          <a:p>
            <a:pPr algn="just"/>
            <a:r>
              <a:rPr lang="pt-BR" sz="2000" i="1" dirty="0" smtClean="0">
                <a:solidFill>
                  <a:sysClr val="windowText" lastClr="000000"/>
                </a:solidFill>
                <a:latin typeface="SF UI Display"/>
              </a:rPr>
              <a:t>(...)</a:t>
            </a:r>
            <a:endParaRPr lang="pt-BR" sz="2000" i="1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r>
              <a:rPr lang="pt-BR" sz="2000" i="1" dirty="0" smtClean="0">
                <a:solidFill>
                  <a:sysClr val="windowText" lastClr="000000"/>
                </a:solidFill>
                <a:latin typeface="SF UI Display"/>
              </a:rPr>
              <a:t>XI </a:t>
            </a:r>
            <a:r>
              <a:rPr lang="pt-BR" sz="2000" i="1" dirty="0">
                <a:solidFill>
                  <a:sysClr val="windowText" lastClr="000000"/>
                </a:solidFill>
                <a:latin typeface="SF UI Display"/>
              </a:rPr>
              <a:t>- </a:t>
            </a:r>
            <a:r>
              <a:rPr lang="pt-BR" sz="2000" b="1" i="1" dirty="0">
                <a:solidFill>
                  <a:sysClr val="windowText" lastClr="000000"/>
                </a:solidFill>
                <a:latin typeface="SF UI Display"/>
              </a:rPr>
              <a:t>combater a ocupação de áreas ambientalmente vulneráveis </a:t>
            </a:r>
            <a:r>
              <a:rPr lang="pt-BR" sz="2000" i="1" dirty="0">
                <a:solidFill>
                  <a:sysClr val="windowText" lastClr="000000"/>
                </a:solidFill>
                <a:latin typeface="SF UI Display"/>
              </a:rPr>
              <a:t>e de risco e promover a realocação da população residente nessas áreas;</a:t>
            </a:r>
          </a:p>
          <a:p>
            <a:pPr algn="just"/>
            <a:r>
              <a:rPr lang="pt-BR" sz="2000" i="1" dirty="0" smtClean="0">
                <a:solidFill>
                  <a:sysClr val="windowText" lastClr="000000"/>
                </a:solidFill>
                <a:latin typeface="SF UI Display"/>
              </a:rPr>
              <a:t>(...)</a:t>
            </a:r>
            <a:endParaRPr lang="pt-BR" sz="2000" i="1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r>
              <a:rPr lang="pt-BR" sz="2000" i="1" dirty="0" smtClean="0">
                <a:solidFill>
                  <a:sysClr val="windowText" lastClr="000000"/>
                </a:solidFill>
                <a:latin typeface="SF UI Display"/>
              </a:rPr>
              <a:t> </a:t>
            </a:r>
            <a:r>
              <a:rPr lang="pt-BR" sz="2000" i="1" dirty="0">
                <a:solidFill>
                  <a:sysClr val="windowText" lastClr="000000"/>
                </a:solidFill>
                <a:latin typeface="SF UI Display"/>
              </a:rPr>
              <a:t>XIV </a:t>
            </a:r>
            <a:r>
              <a:rPr lang="pt-BR" sz="2000" b="1" i="1" dirty="0">
                <a:solidFill>
                  <a:sysClr val="windowText" lastClr="000000"/>
                </a:solidFill>
                <a:latin typeface="SF UI Display"/>
              </a:rPr>
              <a:t>- orientar as comunidades </a:t>
            </a:r>
            <a:r>
              <a:rPr lang="pt-BR" sz="2000" i="1" dirty="0">
                <a:solidFill>
                  <a:sysClr val="windowText" lastClr="000000"/>
                </a:solidFill>
                <a:latin typeface="SF UI Display"/>
              </a:rPr>
              <a:t>a adotar comportamentos adequados de prevenção e de resposta em situação de desastre e promover a autoproteção; e</a:t>
            </a:r>
          </a:p>
          <a:p>
            <a:pPr algn="just"/>
            <a:r>
              <a:rPr lang="pt-BR" sz="2000" i="1" dirty="0">
                <a:solidFill>
                  <a:sysClr val="windowText" lastClr="000000"/>
                </a:solidFill>
                <a:latin typeface="SF UI Display"/>
              </a:rPr>
              <a:t> (...)” </a:t>
            </a:r>
            <a:r>
              <a:rPr lang="pt-BR" sz="2000" dirty="0">
                <a:solidFill>
                  <a:sysClr val="windowText" lastClr="000000"/>
                </a:solidFill>
                <a:latin typeface="SF UI Display"/>
              </a:rPr>
              <a:t>(grifo nosso)</a:t>
            </a:r>
          </a:p>
          <a:p>
            <a:pPr algn="just"/>
            <a:endParaRPr lang="pt-BR" sz="2800" dirty="0" smtClean="0">
              <a:solidFill>
                <a:sysClr val="windowText" lastClr="000000"/>
              </a:solidFill>
              <a:latin typeface="SF UI Display"/>
            </a:endParaRPr>
          </a:p>
        </p:txBody>
      </p:sp>
    </p:spTree>
    <p:extLst>
      <p:ext uri="{BB962C8B-B14F-4D97-AF65-F5344CB8AC3E}">
        <p14:creationId xmlns:p14="http://schemas.microsoft.com/office/powerpoint/2010/main" val="140676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1655999" y="72000"/>
            <a:ext cx="6983999" cy="1152000"/>
          </a:xfrm>
        </p:spPr>
        <p:txBody>
          <a:bodyPr/>
          <a:lstStyle/>
          <a:p>
            <a:pPr lvl="0"/>
            <a:r>
              <a:rPr lang="pt-BR" sz="3600" b="1" dirty="0">
                <a:solidFill>
                  <a:srgbClr val="FFFF00"/>
                </a:solidFill>
                <a:latin typeface="SF UI Display" pitchFamily="18"/>
              </a:rPr>
              <a:t>Lei Federal nº 12.608/2012 </a:t>
            </a:r>
          </a:p>
        </p:txBody>
      </p:sp>
      <p:sp>
        <p:nvSpPr>
          <p:cNvPr id="6" name="Retângulo 5"/>
          <p:cNvSpPr/>
          <p:nvPr/>
        </p:nvSpPr>
        <p:spPr>
          <a:xfrm>
            <a:off x="8502081" y="106680"/>
            <a:ext cx="1578544" cy="11271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Resultado de imagem para logo defesa civil para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658"/>
          <a:stretch/>
        </p:blipFill>
        <p:spPr bwMode="auto">
          <a:xfrm>
            <a:off x="8379418" y="12552"/>
            <a:ext cx="1222392" cy="13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Texto 2"/>
          <p:cNvSpPr txBox="1">
            <a:spLocks/>
          </p:cNvSpPr>
          <p:nvPr/>
        </p:nvSpPr>
        <p:spPr>
          <a:xfrm>
            <a:off x="360000" y="1620000"/>
            <a:ext cx="9216000" cy="79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indent="0" rtl="0" hangingPunct="0">
              <a:spcBef>
                <a:spcPts val="1414"/>
              </a:spcBef>
              <a:spcAft>
                <a:spcPts val="0"/>
              </a:spcAft>
              <a:tabLst/>
              <a:defRPr lang="pt-BR" sz="3200" b="0" i="0" u="none" strike="noStrike" kern="1200">
                <a:ln>
                  <a:noFill/>
                </a:ln>
                <a:latin typeface="Liberation Sans" pitchFamily="18"/>
                <a:ea typeface="SimSun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dirty="0" smtClean="0">
                <a:solidFill>
                  <a:sysClr val="windowText" lastClr="000000"/>
                </a:solidFill>
                <a:latin typeface="SF UI Display"/>
              </a:rPr>
              <a:t>ALGUMAS DAS COMPETÊNCIAS DA UNIÃO:</a:t>
            </a:r>
          </a:p>
          <a:p>
            <a:pPr algn="just"/>
            <a:r>
              <a:rPr lang="pt-BR" sz="2000" i="1" dirty="0">
                <a:solidFill>
                  <a:sysClr val="windowText" lastClr="000000"/>
                </a:solidFill>
                <a:latin typeface="SF UI Display"/>
              </a:rPr>
              <a:t>Art. 6o  Compete à União</a:t>
            </a:r>
            <a:r>
              <a:rPr lang="pt-BR" sz="2000" i="1" dirty="0" smtClean="0">
                <a:solidFill>
                  <a:sysClr val="windowText" lastClr="000000"/>
                </a:solidFill>
                <a:latin typeface="SF UI Display"/>
              </a:rPr>
              <a:t>:</a:t>
            </a:r>
            <a:endParaRPr lang="pt-BR" sz="2000" i="1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r>
              <a:rPr lang="pt-BR" sz="2000" i="1" dirty="0" smtClean="0">
                <a:solidFill>
                  <a:sysClr val="windowText" lastClr="000000"/>
                </a:solidFill>
                <a:latin typeface="SF UI Display"/>
              </a:rPr>
              <a:t>(...)</a:t>
            </a:r>
          </a:p>
          <a:p>
            <a:pPr algn="just"/>
            <a:r>
              <a:rPr lang="pt-BR" sz="2000" i="1" dirty="0" smtClean="0">
                <a:solidFill>
                  <a:sysClr val="windowText" lastClr="000000"/>
                </a:solidFill>
                <a:latin typeface="SF UI Display"/>
              </a:rPr>
              <a:t>II - </a:t>
            </a:r>
            <a:r>
              <a:rPr lang="pt-BR" sz="2000" b="1" i="1" dirty="0">
                <a:solidFill>
                  <a:sysClr val="windowText" lastClr="000000"/>
                </a:solidFill>
                <a:latin typeface="SF UI Display"/>
              </a:rPr>
              <a:t>coordenar o SINPDEC</a:t>
            </a:r>
            <a:r>
              <a:rPr lang="pt-BR" sz="2000" i="1" dirty="0">
                <a:solidFill>
                  <a:sysClr val="windowText" lastClr="000000"/>
                </a:solidFill>
                <a:latin typeface="SF UI Display"/>
              </a:rPr>
              <a:t>, em articulação com os Estados, o Distrito Federal e os Municípios</a:t>
            </a:r>
            <a:r>
              <a:rPr lang="pt-BR" sz="2000" i="1" dirty="0" smtClean="0">
                <a:solidFill>
                  <a:sysClr val="windowText" lastClr="000000"/>
                </a:solidFill>
                <a:latin typeface="SF UI Display"/>
              </a:rPr>
              <a:t>;</a:t>
            </a:r>
            <a:endParaRPr lang="pt-BR" sz="2000" i="1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r>
              <a:rPr lang="pt-BR" sz="2000" i="1" dirty="0" smtClean="0">
                <a:solidFill>
                  <a:sysClr val="windowText" lastClr="000000"/>
                </a:solidFill>
                <a:latin typeface="SF UI Display"/>
              </a:rPr>
              <a:t>(...)</a:t>
            </a:r>
          </a:p>
          <a:p>
            <a:pPr algn="just"/>
            <a:r>
              <a:rPr lang="pt-BR" sz="2000" i="1" dirty="0" smtClean="0">
                <a:solidFill>
                  <a:sysClr val="windowText" lastClr="000000"/>
                </a:solidFill>
                <a:latin typeface="SF UI Display"/>
              </a:rPr>
              <a:t>VII </a:t>
            </a:r>
            <a:r>
              <a:rPr lang="pt-BR" sz="2000" i="1" dirty="0">
                <a:solidFill>
                  <a:sysClr val="windowText" lastClr="000000"/>
                </a:solidFill>
                <a:latin typeface="SF UI Display"/>
              </a:rPr>
              <a:t>- instituir e manter sistema para </a:t>
            </a:r>
            <a:r>
              <a:rPr lang="pt-BR" sz="2000" b="1" i="1" dirty="0">
                <a:solidFill>
                  <a:sysClr val="windowText" lastClr="000000"/>
                </a:solidFill>
                <a:latin typeface="SF UI Display"/>
              </a:rPr>
              <a:t>declaração e reconhecimento de situação de emergência ou de estado de calamidade pública</a:t>
            </a:r>
            <a:r>
              <a:rPr lang="pt-BR" sz="2000" i="1" dirty="0" smtClean="0">
                <a:solidFill>
                  <a:sysClr val="windowText" lastClr="000000"/>
                </a:solidFill>
                <a:latin typeface="SF UI Display"/>
              </a:rPr>
              <a:t>;</a:t>
            </a:r>
            <a:endParaRPr lang="pt-BR" sz="2000" i="1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r>
              <a:rPr lang="pt-BR" sz="2000" i="1" dirty="0" smtClean="0">
                <a:solidFill>
                  <a:sysClr val="windowText" lastClr="000000"/>
                </a:solidFill>
                <a:latin typeface="SF UI Display"/>
              </a:rPr>
              <a:t>(...)</a:t>
            </a:r>
          </a:p>
          <a:p>
            <a:pPr algn="just"/>
            <a:r>
              <a:rPr lang="pt-BR" sz="2000" i="1" dirty="0" smtClean="0">
                <a:solidFill>
                  <a:sysClr val="windowText" lastClr="000000"/>
                </a:solidFill>
                <a:latin typeface="SF UI Display"/>
              </a:rPr>
              <a:t>XII </a:t>
            </a:r>
            <a:r>
              <a:rPr lang="pt-BR" sz="2000" i="1" dirty="0">
                <a:solidFill>
                  <a:sysClr val="windowText" lastClr="000000"/>
                </a:solidFill>
                <a:latin typeface="SF UI Display"/>
              </a:rPr>
              <a:t>- </a:t>
            </a:r>
            <a:r>
              <a:rPr lang="pt-BR" sz="2000" b="1" i="1" dirty="0">
                <a:solidFill>
                  <a:sysClr val="windowText" lastClr="000000"/>
                </a:solidFill>
                <a:latin typeface="SF UI Display"/>
              </a:rPr>
              <a:t>fomentar a pesquisa </a:t>
            </a:r>
            <a:r>
              <a:rPr lang="pt-BR" sz="2000" i="1" dirty="0">
                <a:solidFill>
                  <a:sysClr val="windowText" lastClr="000000"/>
                </a:solidFill>
                <a:latin typeface="SF UI Display"/>
              </a:rPr>
              <a:t>sobre os eventos deflagradores de desastres; </a:t>
            </a:r>
            <a:r>
              <a:rPr lang="pt-BR" sz="2000" i="1" dirty="0" smtClean="0">
                <a:solidFill>
                  <a:sysClr val="windowText" lastClr="000000"/>
                </a:solidFill>
                <a:latin typeface="SF UI Display"/>
              </a:rPr>
              <a:t>(...) </a:t>
            </a:r>
            <a:r>
              <a:rPr lang="pt-BR" sz="2000" dirty="0" smtClean="0">
                <a:solidFill>
                  <a:sysClr val="windowText" lastClr="000000"/>
                </a:solidFill>
                <a:latin typeface="SF UI Display"/>
              </a:rPr>
              <a:t>(grifo nosso)</a:t>
            </a:r>
            <a:endParaRPr lang="pt-BR" sz="2000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endParaRPr lang="pt-BR" sz="2800" dirty="0" smtClean="0">
              <a:solidFill>
                <a:sysClr val="windowText" lastClr="000000"/>
              </a:solidFill>
              <a:latin typeface="SF UI Display"/>
            </a:endParaRPr>
          </a:p>
        </p:txBody>
      </p:sp>
    </p:spTree>
    <p:extLst>
      <p:ext uri="{BB962C8B-B14F-4D97-AF65-F5344CB8AC3E}">
        <p14:creationId xmlns:p14="http://schemas.microsoft.com/office/powerpoint/2010/main" val="369008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1655999" y="72000"/>
            <a:ext cx="6983999" cy="1152000"/>
          </a:xfrm>
        </p:spPr>
        <p:txBody>
          <a:bodyPr/>
          <a:lstStyle/>
          <a:p>
            <a:pPr lvl="0"/>
            <a:r>
              <a:rPr lang="pt-BR" b="1" dirty="0">
                <a:solidFill>
                  <a:srgbClr val="FFFF00"/>
                </a:solidFill>
                <a:latin typeface="SF UI Display" pitchFamily="18"/>
              </a:rPr>
              <a:t>C</a:t>
            </a:r>
            <a:r>
              <a:rPr lang="pt-BR" b="1" dirty="0" smtClean="0">
                <a:solidFill>
                  <a:srgbClr val="FFFF00"/>
                </a:solidFill>
                <a:latin typeface="SF UI Display" pitchFamily="18"/>
              </a:rPr>
              <a:t>onteúdo do módulo</a:t>
            </a:r>
            <a:endParaRPr lang="pt-BR" b="1" dirty="0">
              <a:solidFill>
                <a:srgbClr val="FFFF00"/>
              </a:solidFill>
              <a:latin typeface="SF UI Display" pitchFamily="18"/>
            </a:endParaRP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360000" y="1913039"/>
            <a:ext cx="9216000" cy="2550960"/>
          </a:xfrm>
        </p:spPr>
        <p:txBody>
          <a:bodyPr/>
          <a:lstStyle/>
          <a:p>
            <a:pPr lvl="0" algn="just">
              <a:lnSpc>
                <a:spcPct val="90000"/>
              </a:lnSpc>
            </a:pPr>
            <a:r>
              <a:rPr lang="pt-BR" sz="2800" dirty="0" smtClean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Neste módulo serão apresentados aspectos históricos, legais e organizacionais a respeito da proteção e defesa civil. </a:t>
            </a:r>
          </a:p>
          <a:p>
            <a:pPr lvl="0" algn="just">
              <a:lnSpc>
                <a:spcPct val="90000"/>
              </a:lnSpc>
            </a:pPr>
            <a:r>
              <a:rPr lang="pt-BR" sz="2800" dirty="0" smtClean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Para tanto, abordaremos ao longo dos próximos slides os seguintes tópicos:</a:t>
            </a:r>
          </a:p>
          <a:p>
            <a:pPr lvl="0" algn="just">
              <a:lnSpc>
                <a:spcPct val="90000"/>
              </a:lnSpc>
            </a:pPr>
            <a:r>
              <a:rPr lang="pt-BR" sz="2800" dirty="0" smtClean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* Breve histórico da proteção e defesa civil.</a:t>
            </a:r>
            <a:endParaRPr lang="pt-BR" sz="2800" dirty="0">
              <a:solidFill>
                <a:srgbClr val="000000"/>
              </a:solidFill>
              <a:latin typeface="SF UI Display" pitchFamily="18"/>
              <a:cs typeface="Lucida Sans Unicode" pitchFamily="34"/>
            </a:endParaRPr>
          </a:p>
          <a:p>
            <a:pPr lvl="0" algn="just">
              <a:lnSpc>
                <a:spcPct val="90000"/>
              </a:lnSpc>
            </a:pPr>
            <a:r>
              <a:rPr lang="pt-BR" sz="2800" dirty="0" smtClean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* Políticas </a:t>
            </a:r>
            <a:r>
              <a:rPr lang="pt-BR" sz="2800" dirty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Nacional e </a:t>
            </a:r>
            <a:r>
              <a:rPr lang="pt-BR" sz="2800" dirty="0" smtClean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Estadual de Proteção e Defesa Civil.</a:t>
            </a:r>
            <a:endParaRPr lang="pt-BR" sz="2800" dirty="0">
              <a:solidFill>
                <a:srgbClr val="000000"/>
              </a:solidFill>
              <a:latin typeface="SF UI Display" pitchFamily="18"/>
              <a:cs typeface="Lucida Sans Unicode" pitchFamily="34"/>
            </a:endParaRPr>
          </a:p>
          <a:p>
            <a:pPr lvl="0" algn="just">
              <a:lnSpc>
                <a:spcPct val="90000"/>
              </a:lnSpc>
            </a:pPr>
            <a:r>
              <a:rPr lang="pt-BR" sz="2800" dirty="0" smtClean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* Estrutura organizacional.</a:t>
            </a:r>
            <a:endParaRPr lang="pt-BR" sz="2800" dirty="0">
              <a:solidFill>
                <a:srgbClr val="000000"/>
              </a:solidFill>
              <a:latin typeface="SF UI Display" pitchFamily="18"/>
              <a:cs typeface="Lucida Sans Unicode" pitchFamily="34"/>
            </a:endParaRPr>
          </a:p>
          <a:p>
            <a:pPr lvl="0" algn="just">
              <a:lnSpc>
                <a:spcPct val="90000"/>
              </a:lnSpc>
            </a:pPr>
            <a:r>
              <a:rPr lang="pt-BR" sz="2800" dirty="0" smtClean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* Onde </a:t>
            </a:r>
            <a:r>
              <a:rPr lang="pt-BR" sz="2800" dirty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se enquadra o </a:t>
            </a:r>
            <a:r>
              <a:rPr lang="pt-BR" sz="2800" dirty="0" smtClean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CBPR </a:t>
            </a:r>
            <a:r>
              <a:rPr lang="pt-BR" sz="2800" dirty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perante o </a:t>
            </a:r>
            <a:r>
              <a:rPr lang="pt-BR" sz="2800" dirty="0" smtClean="0">
                <a:solidFill>
                  <a:srgbClr val="000000"/>
                </a:solidFill>
                <a:latin typeface="SF UI Display" pitchFamily="18"/>
                <a:cs typeface="Lucida Sans Unicode" pitchFamily="34"/>
              </a:rPr>
              <a:t>Sistema Estadual de Proteção e Defesa Civil.</a:t>
            </a:r>
            <a:endParaRPr lang="pt-BR" sz="1800" dirty="0">
              <a:solidFill>
                <a:srgbClr val="000000"/>
              </a:solidFill>
              <a:latin typeface="SF UI Display" pitchFamily="18"/>
              <a:cs typeface="Lucida Sans Unicode" pitchFamily="34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502081" y="106680"/>
            <a:ext cx="1578544" cy="11271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Resultado de imagem para logo defesa civil para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658"/>
          <a:stretch/>
        </p:blipFill>
        <p:spPr bwMode="auto">
          <a:xfrm>
            <a:off x="8379418" y="12552"/>
            <a:ext cx="1222392" cy="13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939723" y="6444834"/>
            <a:ext cx="2636277" cy="44475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r>
              <a:rPr lang="pt-BR" sz="2400" b="1" i="0" u="none" strike="noStrike" kern="1200" dirty="0" smtClean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BONS ESTUDOS!</a:t>
            </a:r>
            <a:endParaRPr lang="pt-BR" sz="2400" b="1" i="1" u="none" strike="noStrike" kern="1200" dirty="0">
              <a:ln>
                <a:noFill/>
              </a:ln>
              <a:latin typeface="SF UI Display" pitchFamily="18"/>
              <a:ea typeface="SimSun" pitchFamily="2"/>
              <a:cs typeface="Lucida 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1655999" y="72000"/>
            <a:ext cx="6983999" cy="1152000"/>
          </a:xfrm>
        </p:spPr>
        <p:txBody>
          <a:bodyPr/>
          <a:lstStyle/>
          <a:p>
            <a:pPr lvl="0"/>
            <a:r>
              <a:rPr lang="pt-BR" sz="3600" b="1" dirty="0">
                <a:solidFill>
                  <a:srgbClr val="FFFF00"/>
                </a:solidFill>
                <a:latin typeface="SF UI Display" pitchFamily="18"/>
              </a:rPr>
              <a:t>Lei Federal nº 12.608/2012 </a:t>
            </a:r>
          </a:p>
        </p:txBody>
      </p:sp>
      <p:sp>
        <p:nvSpPr>
          <p:cNvPr id="6" name="Retângulo 5"/>
          <p:cNvSpPr/>
          <p:nvPr/>
        </p:nvSpPr>
        <p:spPr>
          <a:xfrm>
            <a:off x="8502081" y="106680"/>
            <a:ext cx="1578544" cy="11271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Resultado de imagem para logo defesa civil para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658"/>
          <a:stretch/>
        </p:blipFill>
        <p:spPr bwMode="auto">
          <a:xfrm>
            <a:off x="8379418" y="12552"/>
            <a:ext cx="1222392" cy="13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Texto 2"/>
          <p:cNvSpPr txBox="1">
            <a:spLocks/>
          </p:cNvSpPr>
          <p:nvPr/>
        </p:nvSpPr>
        <p:spPr>
          <a:xfrm>
            <a:off x="360000" y="1620000"/>
            <a:ext cx="9216000" cy="79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indent="0" rtl="0" hangingPunct="0">
              <a:spcBef>
                <a:spcPts val="1414"/>
              </a:spcBef>
              <a:spcAft>
                <a:spcPts val="0"/>
              </a:spcAft>
              <a:tabLst/>
              <a:defRPr lang="pt-BR" sz="3200" b="0" i="0" u="none" strike="noStrike" kern="1200">
                <a:ln>
                  <a:noFill/>
                </a:ln>
                <a:latin typeface="Liberation Sans" pitchFamily="18"/>
                <a:ea typeface="SimSun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dirty="0" smtClean="0">
                <a:solidFill>
                  <a:sysClr val="windowText" lastClr="000000"/>
                </a:solidFill>
                <a:latin typeface="SF UI Display"/>
              </a:rPr>
              <a:t>AS COMPETÊNCIAS DOS ESTADOS:</a:t>
            </a:r>
          </a:p>
          <a:p>
            <a:pPr algn="just"/>
            <a:r>
              <a:rPr lang="pt-BR" sz="2800" dirty="0">
                <a:solidFill>
                  <a:sysClr val="windowText" lastClr="000000"/>
                </a:solidFill>
                <a:latin typeface="SF UI Display"/>
              </a:rPr>
              <a:t> </a:t>
            </a:r>
            <a:r>
              <a:rPr lang="pt-BR" sz="2000" i="1" dirty="0" smtClean="0">
                <a:solidFill>
                  <a:sysClr val="windowText" lastClr="000000"/>
                </a:solidFill>
                <a:latin typeface="SF UI Display"/>
              </a:rPr>
              <a:t>“Art</a:t>
            </a:r>
            <a:r>
              <a:rPr lang="pt-BR" sz="2000" i="1" dirty="0">
                <a:solidFill>
                  <a:sysClr val="windowText" lastClr="000000"/>
                </a:solidFill>
                <a:latin typeface="SF UI Display"/>
              </a:rPr>
              <a:t>. 7o  Compete aos Estados</a:t>
            </a:r>
            <a:r>
              <a:rPr lang="pt-BR" sz="2000" i="1" dirty="0" smtClean="0">
                <a:solidFill>
                  <a:sysClr val="windowText" lastClr="000000"/>
                </a:solidFill>
                <a:latin typeface="SF UI Display"/>
              </a:rPr>
              <a:t>:</a:t>
            </a:r>
            <a:endParaRPr lang="pt-BR" sz="2000" i="1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r>
              <a:rPr lang="pt-BR" sz="2000" i="1" dirty="0">
                <a:solidFill>
                  <a:sysClr val="windowText" lastClr="000000"/>
                </a:solidFill>
                <a:latin typeface="SF UI Display"/>
              </a:rPr>
              <a:t> I - </a:t>
            </a:r>
            <a:r>
              <a:rPr lang="pt-BR" sz="2000" b="1" i="1" dirty="0">
                <a:solidFill>
                  <a:sysClr val="windowText" lastClr="000000"/>
                </a:solidFill>
                <a:latin typeface="SF UI Display"/>
              </a:rPr>
              <a:t>executar a PNPDEC </a:t>
            </a:r>
            <a:r>
              <a:rPr lang="pt-BR" sz="2000" i="1" dirty="0">
                <a:solidFill>
                  <a:sysClr val="windowText" lastClr="000000"/>
                </a:solidFill>
                <a:latin typeface="SF UI Display"/>
              </a:rPr>
              <a:t>em seu âmbito territorial</a:t>
            </a:r>
            <a:r>
              <a:rPr lang="pt-BR" sz="2000" i="1" dirty="0" smtClean="0">
                <a:solidFill>
                  <a:sysClr val="windowText" lastClr="000000"/>
                </a:solidFill>
                <a:latin typeface="SF UI Display"/>
              </a:rPr>
              <a:t>;</a:t>
            </a:r>
            <a:endParaRPr lang="pt-BR" sz="2000" i="1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r>
              <a:rPr lang="pt-BR" sz="2000" i="1" dirty="0">
                <a:solidFill>
                  <a:sysClr val="windowText" lastClr="000000"/>
                </a:solidFill>
                <a:latin typeface="SF UI Display"/>
              </a:rPr>
              <a:t> II - </a:t>
            </a:r>
            <a:r>
              <a:rPr lang="pt-BR" sz="2000" b="1" i="1" dirty="0">
                <a:solidFill>
                  <a:sysClr val="windowText" lastClr="000000"/>
                </a:solidFill>
                <a:latin typeface="SF UI Display"/>
              </a:rPr>
              <a:t>coordenar</a:t>
            </a:r>
            <a:r>
              <a:rPr lang="pt-BR" sz="2000" i="1" dirty="0">
                <a:solidFill>
                  <a:sysClr val="windowText" lastClr="000000"/>
                </a:solidFill>
                <a:latin typeface="SF UI Display"/>
              </a:rPr>
              <a:t> as ações do SINPDEC em articulação com a União e os Municípios</a:t>
            </a:r>
            <a:r>
              <a:rPr lang="pt-BR" sz="2000" i="1" dirty="0" smtClean="0">
                <a:solidFill>
                  <a:sysClr val="windowText" lastClr="000000"/>
                </a:solidFill>
                <a:latin typeface="SF UI Display"/>
              </a:rPr>
              <a:t>;</a:t>
            </a:r>
            <a:endParaRPr lang="pt-BR" sz="2000" i="1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r>
              <a:rPr lang="pt-BR" sz="2000" i="1" dirty="0">
                <a:solidFill>
                  <a:sysClr val="windowText" lastClr="000000"/>
                </a:solidFill>
                <a:latin typeface="SF UI Display"/>
              </a:rPr>
              <a:t> III - instituir o Plano Estadual de Proteção e Defesa Civil</a:t>
            </a:r>
            <a:r>
              <a:rPr lang="pt-BR" sz="2000" i="1" dirty="0" smtClean="0">
                <a:solidFill>
                  <a:sysClr val="windowText" lastClr="000000"/>
                </a:solidFill>
                <a:latin typeface="SF UI Display"/>
              </a:rPr>
              <a:t>;</a:t>
            </a:r>
            <a:endParaRPr lang="pt-BR" sz="2000" i="1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r>
              <a:rPr lang="pt-BR" sz="2000" i="1" dirty="0">
                <a:solidFill>
                  <a:sysClr val="windowText" lastClr="000000"/>
                </a:solidFill>
                <a:latin typeface="SF UI Display"/>
              </a:rPr>
              <a:t> IV - </a:t>
            </a:r>
            <a:r>
              <a:rPr lang="pt-BR" sz="2000" b="1" i="1" dirty="0">
                <a:solidFill>
                  <a:sysClr val="windowText" lastClr="000000"/>
                </a:solidFill>
                <a:latin typeface="SF UI Display"/>
              </a:rPr>
              <a:t>identificar e mapear as áreas de risco </a:t>
            </a:r>
            <a:r>
              <a:rPr lang="pt-BR" sz="2000" i="1" dirty="0">
                <a:solidFill>
                  <a:sysClr val="windowText" lastClr="000000"/>
                </a:solidFill>
                <a:latin typeface="SF UI Display"/>
              </a:rPr>
              <a:t>e realizar estudos de identificação de ameaças, suscetibilidades e vulnerabilidades, em articulação com a União e os Municípios</a:t>
            </a:r>
            <a:r>
              <a:rPr lang="pt-BR" sz="2000" i="1" dirty="0" smtClean="0">
                <a:solidFill>
                  <a:sysClr val="windowText" lastClr="000000"/>
                </a:solidFill>
                <a:latin typeface="SF UI Display"/>
              </a:rPr>
              <a:t>;</a:t>
            </a:r>
            <a:endParaRPr lang="pt-BR" sz="2000" i="1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r>
              <a:rPr lang="pt-BR" sz="2000" i="1" dirty="0">
                <a:solidFill>
                  <a:sysClr val="windowText" lastClr="000000"/>
                </a:solidFill>
                <a:latin typeface="SF UI Display"/>
              </a:rPr>
              <a:t> V </a:t>
            </a:r>
            <a:r>
              <a:rPr lang="pt-BR" sz="2000" b="1" i="1" dirty="0">
                <a:solidFill>
                  <a:sysClr val="windowText" lastClr="000000"/>
                </a:solidFill>
                <a:latin typeface="SF UI Display"/>
              </a:rPr>
              <a:t>- realizar o monitoramento </a:t>
            </a:r>
            <a:r>
              <a:rPr lang="pt-BR" sz="2000" i="1" dirty="0">
                <a:solidFill>
                  <a:sysClr val="windowText" lastClr="000000"/>
                </a:solidFill>
                <a:latin typeface="SF UI Display"/>
              </a:rPr>
              <a:t>meteorológico, hidrológico e geológico das áreas de risco, em articulação com a  União e os Municípios</a:t>
            </a:r>
            <a:r>
              <a:rPr lang="pt-BR" sz="2000" i="1" dirty="0" smtClean="0">
                <a:solidFill>
                  <a:sysClr val="windowText" lastClr="000000"/>
                </a:solidFill>
                <a:latin typeface="SF UI Display"/>
              </a:rPr>
              <a:t>;</a:t>
            </a:r>
            <a:endParaRPr lang="pt-BR" sz="2000" i="1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r>
              <a:rPr lang="pt-BR" sz="2000" i="1" dirty="0">
                <a:solidFill>
                  <a:sysClr val="windowText" lastClr="000000"/>
                </a:solidFill>
                <a:latin typeface="SF UI Display"/>
              </a:rPr>
              <a:t> VI - </a:t>
            </a:r>
            <a:r>
              <a:rPr lang="pt-BR" sz="2000" b="1" i="1" dirty="0">
                <a:solidFill>
                  <a:sysClr val="windowText" lastClr="000000"/>
                </a:solidFill>
                <a:latin typeface="SF UI Display"/>
              </a:rPr>
              <a:t>apoiar a União, quando solicitado, no reconhecimento de situação de emergência e estado de calamidade </a:t>
            </a:r>
            <a:r>
              <a:rPr lang="pt-BR" sz="2000" b="1" i="1" dirty="0" smtClean="0">
                <a:solidFill>
                  <a:sysClr val="windowText" lastClr="000000"/>
                </a:solidFill>
                <a:latin typeface="SF UI Display"/>
              </a:rPr>
              <a:t>pública</a:t>
            </a:r>
            <a:r>
              <a:rPr lang="pt-BR" sz="2000" i="1" dirty="0">
                <a:solidFill>
                  <a:sysClr val="windowText" lastClr="000000"/>
                </a:solidFill>
                <a:latin typeface="SF UI Display"/>
              </a:rPr>
              <a:t>;</a:t>
            </a:r>
            <a:endParaRPr lang="pt-BR" sz="2000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r>
              <a:rPr lang="pt-BR" sz="2000" i="1" dirty="0">
                <a:solidFill>
                  <a:sysClr val="windowText" lastClr="000000"/>
                </a:solidFill>
                <a:latin typeface="SF UI Display"/>
              </a:rPr>
              <a:t> </a:t>
            </a:r>
            <a:endParaRPr lang="pt-BR" sz="2800" dirty="0" smtClean="0">
              <a:solidFill>
                <a:sysClr val="windowText" lastClr="000000"/>
              </a:solidFill>
              <a:latin typeface="SF UI Display"/>
            </a:endParaRPr>
          </a:p>
        </p:txBody>
      </p:sp>
    </p:spTree>
    <p:extLst>
      <p:ext uri="{BB962C8B-B14F-4D97-AF65-F5344CB8AC3E}">
        <p14:creationId xmlns:p14="http://schemas.microsoft.com/office/powerpoint/2010/main" val="65054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1655999" y="72000"/>
            <a:ext cx="6983999" cy="1152000"/>
          </a:xfrm>
        </p:spPr>
        <p:txBody>
          <a:bodyPr/>
          <a:lstStyle/>
          <a:p>
            <a:pPr lvl="0"/>
            <a:r>
              <a:rPr lang="pt-BR" sz="3600" b="1" dirty="0">
                <a:solidFill>
                  <a:srgbClr val="FFFF00"/>
                </a:solidFill>
                <a:latin typeface="SF UI Display" pitchFamily="18"/>
              </a:rPr>
              <a:t>Lei Federal nº 12.608/2012 </a:t>
            </a:r>
          </a:p>
        </p:txBody>
      </p:sp>
      <p:sp>
        <p:nvSpPr>
          <p:cNvPr id="6" name="Retângulo 5"/>
          <p:cNvSpPr/>
          <p:nvPr/>
        </p:nvSpPr>
        <p:spPr>
          <a:xfrm>
            <a:off x="8502081" y="106680"/>
            <a:ext cx="1578544" cy="11271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Resultado de imagem para logo defesa civil para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658"/>
          <a:stretch/>
        </p:blipFill>
        <p:spPr bwMode="auto">
          <a:xfrm>
            <a:off x="8379418" y="12552"/>
            <a:ext cx="1222392" cy="13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Texto 2"/>
          <p:cNvSpPr txBox="1">
            <a:spLocks/>
          </p:cNvSpPr>
          <p:nvPr/>
        </p:nvSpPr>
        <p:spPr>
          <a:xfrm>
            <a:off x="360000" y="1620000"/>
            <a:ext cx="9216000" cy="79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indent="0" rtl="0" hangingPunct="0">
              <a:spcBef>
                <a:spcPts val="1414"/>
              </a:spcBef>
              <a:spcAft>
                <a:spcPts val="0"/>
              </a:spcAft>
              <a:tabLst/>
              <a:defRPr lang="pt-BR" sz="3200" b="0" i="0" u="none" strike="noStrike" kern="1200">
                <a:ln>
                  <a:noFill/>
                </a:ln>
                <a:latin typeface="Liberation Sans" pitchFamily="18"/>
                <a:ea typeface="SimSun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dirty="0" smtClean="0">
                <a:solidFill>
                  <a:sysClr val="windowText" lastClr="000000"/>
                </a:solidFill>
                <a:latin typeface="SF UI Display"/>
              </a:rPr>
              <a:t>AS COMPETÊNCIAS DOS ESTADOS:</a:t>
            </a:r>
          </a:p>
          <a:p>
            <a:pPr algn="just"/>
            <a:r>
              <a:rPr lang="pt-BR" sz="2800" dirty="0">
                <a:solidFill>
                  <a:sysClr val="windowText" lastClr="000000"/>
                </a:solidFill>
                <a:latin typeface="SF UI Display"/>
              </a:rPr>
              <a:t> </a:t>
            </a:r>
            <a:r>
              <a:rPr lang="pt-BR" sz="2000" i="1" dirty="0" smtClean="0">
                <a:solidFill>
                  <a:sysClr val="windowText" lastClr="000000"/>
                </a:solidFill>
                <a:latin typeface="SF UI Display"/>
              </a:rPr>
              <a:t>VII </a:t>
            </a:r>
            <a:r>
              <a:rPr lang="pt-BR" sz="2000" i="1" dirty="0">
                <a:solidFill>
                  <a:sysClr val="windowText" lastClr="000000"/>
                </a:solidFill>
                <a:latin typeface="SF UI Display"/>
              </a:rPr>
              <a:t>- </a:t>
            </a:r>
            <a:r>
              <a:rPr lang="pt-BR" sz="2000" b="1" i="1" dirty="0">
                <a:solidFill>
                  <a:sysClr val="windowText" lastClr="000000"/>
                </a:solidFill>
                <a:latin typeface="SF UI Display"/>
              </a:rPr>
              <a:t>declarar, quando for o caso, estado de calamidade pública ou situação de emergência; </a:t>
            </a:r>
            <a:r>
              <a:rPr lang="pt-BR" sz="2000" b="1" i="1" dirty="0" smtClean="0">
                <a:solidFill>
                  <a:sysClr val="windowText" lastClr="000000"/>
                </a:solidFill>
                <a:latin typeface="SF UI Display"/>
              </a:rPr>
              <a:t>e</a:t>
            </a:r>
            <a:endParaRPr lang="pt-BR" sz="2000" b="1" i="1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r>
              <a:rPr lang="pt-BR" sz="2000" i="1" dirty="0">
                <a:solidFill>
                  <a:sysClr val="windowText" lastClr="000000"/>
                </a:solidFill>
                <a:latin typeface="SF UI Display"/>
              </a:rPr>
              <a:t> VIII - </a:t>
            </a:r>
            <a:r>
              <a:rPr lang="pt-BR" sz="2000" b="1" i="1" dirty="0">
                <a:solidFill>
                  <a:sysClr val="windowText" lastClr="000000"/>
                </a:solidFill>
                <a:latin typeface="SF UI Display"/>
              </a:rPr>
              <a:t>apoiar, sempre que necessário, os Municípios no levantamento das áreas de risco, na elaboração dos Planos de Contingência de Proteção e Defesa Civil e na divulgação de protocolos de prevenção e alerta e de ações emergenciais</a:t>
            </a:r>
            <a:r>
              <a:rPr lang="pt-BR" sz="2000" i="1" dirty="0" smtClean="0">
                <a:solidFill>
                  <a:sysClr val="windowText" lastClr="000000"/>
                </a:solidFill>
                <a:latin typeface="SF UI Display"/>
              </a:rPr>
              <a:t>.</a:t>
            </a:r>
            <a:endParaRPr lang="pt-BR" sz="2000" i="1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r>
              <a:rPr lang="pt-BR" sz="2000" i="1" dirty="0">
                <a:solidFill>
                  <a:sysClr val="windowText" lastClr="000000"/>
                </a:solidFill>
                <a:latin typeface="SF UI Display"/>
              </a:rPr>
              <a:t> Parágrafo único.  O Plano Estadual de Proteção e Defesa Civil conterá, no mínimo</a:t>
            </a:r>
            <a:r>
              <a:rPr lang="pt-BR" sz="2000" i="1" dirty="0" smtClean="0">
                <a:solidFill>
                  <a:sysClr val="windowText" lastClr="000000"/>
                </a:solidFill>
                <a:latin typeface="SF UI Display"/>
              </a:rPr>
              <a:t>:</a:t>
            </a:r>
            <a:endParaRPr lang="pt-BR" sz="2000" i="1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r>
              <a:rPr lang="pt-BR" sz="2000" i="1" dirty="0">
                <a:solidFill>
                  <a:sysClr val="windowText" lastClr="000000"/>
                </a:solidFill>
                <a:latin typeface="SF UI Display"/>
              </a:rPr>
              <a:t> I - </a:t>
            </a:r>
            <a:r>
              <a:rPr lang="pt-BR" sz="2000" b="1" i="1" dirty="0">
                <a:solidFill>
                  <a:sysClr val="windowText" lastClr="000000"/>
                </a:solidFill>
                <a:latin typeface="SF UI Display"/>
              </a:rPr>
              <a:t>a identificação das bacias hidrográficas </a:t>
            </a:r>
            <a:r>
              <a:rPr lang="pt-BR" sz="2000" i="1" dirty="0">
                <a:solidFill>
                  <a:sysClr val="windowText" lastClr="000000"/>
                </a:solidFill>
                <a:latin typeface="SF UI Display"/>
              </a:rPr>
              <a:t>com risco de ocorrência de desastres; </a:t>
            </a:r>
            <a:r>
              <a:rPr lang="pt-BR" sz="2000" i="1" dirty="0" smtClean="0">
                <a:solidFill>
                  <a:sysClr val="windowText" lastClr="000000"/>
                </a:solidFill>
                <a:latin typeface="SF UI Display"/>
              </a:rPr>
              <a:t>e</a:t>
            </a:r>
            <a:endParaRPr lang="pt-BR" sz="2000" i="1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r>
              <a:rPr lang="pt-BR" sz="2000" i="1" dirty="0">
                <a:solidFill>
                  <a:sysClr val="windowText" lastClr="000000"/>
                </a:solidFill>
                <a:latin typeface="SF UI Display"/>
              </a:rPr>
              <a:t> II - </a:t>
            </a:r>
            <a:r>
              <a:rPr lang="pt-BR" sz="2000" b="1" i="1" dirty="0">
                <a:solidFill>
                  <a:sysClr val="windowText" lastClr="000000"/>
                </a:solidFill>
                <a:latin typeface="SF UI Display"/>
              </a:rPr>
              <a:t>as diretrizes de ação governamental de proteção e defesa civil no âmbito estadual</a:t>
            </a:r>
            <a:r>
              <a:rPr lang="pt-BR" sz="2000" i="1" dirty="0">
                <a:solidFill>
                  <a:sysClr val="windowText" lastClr="000000"/>
                </a:solidFill>
                <a:latin typeface="SF UI Display"/>
              </a:rPr>
              <a:t>, em especial no que se refere à implantação da rede de monitoramento meteorológico, hidrológico e geológico das bacias com risco de desastre</a:t>
            </a:r>
            <a:r>
              <a:rPr lang="pt-BR" sz="2000" i="1" dirty="0" smtClean="0">
                <a:solidFill>
                  <a:sysClr val="windowText" lastClr="000000"/>
                </a:solidFill>
                <a:latin typeface="SF UI Display"/>
              </a:rPr>
              <a:t>.” </a:t>
            </a:r>
            <a:r>
              <a:rPr lang="pt-BR" sz="2000" dirty="0" smtClean="0">
                <a:solidFill>
                  <a:sysClr val="windowText" lastClr="000000"/>
                </a:solidFill>
                <a:latin typeface="SF UI Display"/>
              </a:rPr>
              <a:t>(grifo nosso)</a:t>
            </a:r>
            <a:endParaRPr lang="pt-BR" sz="2000" i="1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endParaRPr lang="pt-BR" sz="2800" dirty="0" smtClean="0">
              <a:solidFill>
                <a:sysClr val="windowText" lastClr="000000"/>
              </a:solidFill>
              <a:latin typeface="SF UI Display"/>
            </a:endParaRPr>
          </a:p>
        </p:txBody>
      </p:sp>
    </p:spTree>
    <p:extLst>
      <p:ext uri="{BB962C8B-B14F-4D97-AF65-F5344CB8AC3E}">
        <p14:creationId xmlns:p14="http://schemas.microsoft.com/office/powerpoint/2010/main" val="285404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1655999" y="72000"/>
            <a:ext cx="6983999" cy="1152000"/>
          </a:xfrm>
        </p:spPr>
        <p:txBody>
          <a:bodyPr/>
          <a:lstStyle/>
          <a:p>
            <a:pPr lvl="0"/>
            <a:r>
              <a:rPr lang="pt-BR" sz="3600" b="1" dirty="0">
                <a:solidFill>
                  <a:srgbClr val="FFFF00"/>
                </a:solidFill>
                <a:latin typeface="SF UI Display" pitchFamily="18"/>
              </a:rPr>
              <a:t>Lei Federal nº 12.608/2012 </a:t>
            </a:r>
          </a:p>
        </p:txBody>
      </p:sp>
      <p:sp>
        <p:nvSpPr>
          <p:cNvPr id="6" name="Retângulo 5"/>
          <p:cNvSpPr/>
          <p:nvPr/>
        </p:nvSpPr>
        <p:spPr>
          <a:xfrm>
            <a:off x="8502081" y="106680"/>
            <a:ext cx="1578544" cy="11271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Resultado de imagem para logo defesa civil para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658"/>
          <a:stretch/>
        </p:blipFill>
        <p:spPr bwMode="auto">
          <a:xfrm>
            <a:off x="8379418" y="12552"/>
            <a:ext cx="1222392" cy="13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Texto 2"/>
          <p:cNvSpPr txBox="1">
            <a:spLocks/>
          </p:cNvSpPr>
          <p:nvPr/>
        </p:nvSpPr>
        <p:spPr>
          <a:xfrm>
            <a:off x="360000" y="1620000"/>
            <a:ext cx="9216000" cy="79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indent="0" rtl="0" hangingPunct="0">
              <a:spcBef>
                <a:spcPts val="1414"/>
              </a:spcBef>
              <a:spcAft>
                <a:spcPts val="0"/>
              </a:spcAft>
              <a:tabLst/>
              <a:defRPr lang="pt-BR" sz="3200" b="0" i="0" u="none" strike="noStrike" kern="1200">
                <a:ln>
                  <a:noFill/>
                </a:ln>
                <a:latin typeface="Liberation Sans" pitchFamily="18"/>
                <a:ea typeface="SimSun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dirty="0" smtClean="0">
                <a:solidFill>
                  <a:sysClr val="windowText" lastClr="000000"/>
                </a:solidFill>
                <a:latin typeface="SF UI Display"/>
              </a:rPr>
              <a:t>PRINCIPAIS COMPETÊNCIAS DOS MUNICÍPIOS:</a:t>
            </a:r>
            <a:endParaRPr lang="pt-BR" sz="2000" i="1" dirty="0" smtClean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r>
              <a:rPr lang="pt-BR" sz="1800" i="1" dirty="0" smtClean="0">
                <a:solidFill>
                  <a:sysClr val="windowText" lastClr="000000"/>
                </a:solidFill>
                <a:latin typeface="SF UI Display"/>
              </a:rPr>
              <a:t>“Art</a:t>
            </a:r>
            <a:r>
              <a:rPr lang="pt-BR" sz="1800" i="1" dirty="0">
                <a:solidFill>
                  <a:sysClr val="windowText" lastClr="000000"/>
                </a:solidFill>
                <a:latin typeface="SF UI Display"/>
              </a:rPr>
              <a:t>. 8o  Compete aos Municípios</a:t>
            </a:r>
            <a:r>
              <a:rPr lang="pt-BR" sz="1800" i="1" dirty="0" smtClean="0">
                <a:solidFill>
                  <a:sysClr val="windowText" lastClr="000000"/>
                </a:solidFill>
                <a:latin typeface="SF UI Display"/>
              </a:rPr>
              <a:t>:</a:t>
            </a:r>
            <a:endParaRPr lang="pt-BR" sz="1800" i="1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r>
              <a:rPr lang="pt-BR" sz="1800" i="1" dirty="0" smtClean="0">
                <a:solidFill>
                  <a:sysClr val="windowText" lastClr="000000"/>
                </a:solidFill>
                <a:latin typeface="SF UI Display"/>
              </a:rPr>
              <a:t>(...)</a:t>
            </a:r>
          </a:p>
          <a:p>
            <a:pPr algn="just"/>
            <a:r>
              <a:rPr lang="pt-BR" sz="1800" i="1" dirty="0" smtClean="0">
                <a:solidFill>
                  <a:sysClr val="windowText" lastClr="000000"/>
                </a:solidFill>
                <a:latin typeface="SF UI Display"/>
              </a:rPr>
              <a:t>III </a:t>
            </a:r>
            <a:r>
              <a:rPr lang="pt-BR" sz="1800" i="1" dirty="0">
                <a:solidFill>
                  <a:sysClr val="windowText" lastClr="000000"/>
                </a:solidFill>
                <a:latin typeface="SF UI Display"/>
              </a:rPr>
              <a:t>- incorporar as ações de proteção e defesa civil no </a:t>
            </a:r>
            <a:r>
              <a:rPr lang="pt-BR" sz="1800" b="1" i="1" dirty="0">
                <a:solidFill>
                  <a:sysClr val="windowText" lastClr="000000"/>
                </a:solidFill>
                <a:latin typeface="SF UI Display"/>
              </a:rPr>
              <a:t>planejamento municipal</a:t>
            </a:r>
            <a:r>
              <a:rPr lang="pt-BR" sz="1800" i="1" dirty="0" smtClean="0">
                <a:solidFill>
                  <a:sysClr val="windowText" lastClr="000000"/>
                </a:solidFill>
                <a:latin typeface="SF UI Display"/>
              </a:rPr>
              <a:t>;</a:t>
            </a:r>
            <a:endParaRPr lang="pt-BR" sz="1800" i="1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r>
              <a:rPr lang="pt-BR" sz="1800" i="1" dirty="0">
                <a:solidFill>
                  <a:sysClr val="windowText" lastClr="000000"/>
                </a:solidFill>
                <a:latin typeface="SF UI Display"/>
              </a:rPr>
              <a:t> IV - </a:t>
            </a:r>
            <a:r>
              <a:rPr lang="pt-BR" sz="1800" b="1" i="1" dirty="0">
                <a:solidFill>
                  <a:sysClr val="windowText" lastClr="000000"/>
                </a:solidFill>
                <a:latin typeface="SF UI Display"/>
              </a:rPr>
              <a:t>identificar e mapear</a:t>
            </a:r>
            <a:r>
              <a:rPr lang="pt-BR" sz="1800" i="1" dirty="0">
                <a:solidFill>
                  <a:sysClr val="windowText" lastClr="000000"/>
                </a:solidFill>
                <a:latin typeface="SF UI Display"/>
              </a:rPr>
              <a:t> as áreas de risco de desastres</a:t>
            </a:r>
            <a:r>
              <a:rPr lang="pt-BR" sz="1800" i="1" dirty="0" smtClean="0">
                <a:solidFill>
                  <a:sysClr val="windowText" lastClr="000000"/>
                </a:solidFill>
                <a:latin typeface="SF UI Display"/>
              </a:rPr>
              <a:t>;</a:t>
            </a:r>
            <a:endParaRPr lang="pt-BR" sz="1800" i="1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r>
              <a:rPr lang="pt-BR" sz="1800" i="1" dirty="0">
                <a:solidFill>
                  <a:sysClr val="windowText" lastClr="000000"/>
                </a:solidFill>
                <a:latin typeface="SF UI Display"/>
              </a:rPr>
              <a:t> V - </a:t>
            </a:r>
            <a:r>
              <a:rPr lang="pt-BR" sz="1800" b="1" i="1" dirty="0">
                <a:solidFill>
                  <a:sysClr val="windowText" lastClr="000000"/>
                </a:solidFill>
                <a:latin typeface="SF UI Display"/>
              </a:rPr>
              <a:t>promover a fiscalização das áreas de risco de desastre </a:t>
            </a:r>
            <a:r>
              <a:rPr lang="pt-BR" sz="1800" i="1" dirty="0">
                <a:solidFill>
                  <a:sysClr val="windowText" lastClr="000000"/>
                </a:solidFill>
                <a:latin typeface="SF UI Display"/>
              </a:rPr>
              <a:t>e vedar novas ocupações nessas áreas</a:t>
            </a:r>
            <a:r>
              <a:rPr lang="pt-BR" sz="1800" i="1" dirty="0" smtClean="0">
                <a:solidFill>
                  <a:sysClr val="windowText" lastClr="000000"/>
                </a:solidFill>
                <a:latin typeface="SF UI Display"/>
              </a:rPr>
              <a:t>;</a:t>
            </a:r>
            <a:endParaRPr lang="pt-BR" sz="1800" i="1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r>
              <a:rPr lang="pt-BR" sz="1800" i="1" dirty="0">
                <a:solidFill>
                  <a:sysClr val="windowText" lastClr="000000"/>
                </a:solidFill>
                <a:latin typeface="SF UI Display"/>
              </a:rPr>
              <a:t> VI - </a:t>
            </a:r>
            <a:r>
              <a:rPr lang="pt-BR" sz="1800" b="1" i="1" dirty="0">
                <a:solidFill>
                  <a:sysClr val="windowText" lastClr="000000"/>
                </a:solidFill>
                <a:latin typeface="SF UI Display"/>
              </a:rPr>
              <a:t>declarar situação de emergência e estado de calamidade pública</a:t>
            </a:r>
            <a:r>
              <a:rPr lang="pt-BR" sz="1800" i="1" dirty="0" smtClean="0">
                <a:solidFill>
                  <a:sysClr val="windowText" lastClr="000000"/>
                </a:solidFill>
                <a:latin typeface="SF UI Display"/>
              </a:rPr>
              <a:t>;</a:t>
            </a:r>
            <a:endParaRPr lang="pt-BR" sz="1800" i="1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r>
              <a:rPr lang="pt-BR" sz="1800" i="1" dirty="0">
                <a:solidFill>
                  <a:sysClr val="windowText" lastClr="000000"/>
                </a:solidFill>
                <a:latin typeface="SF UI Display"/>
              </a:rPr>
              <a:t> VII </a:t>
            </a:r>
            <a:r>
              <a:rPr lang="pt-BR" sz="1800" b="1" i="1" dirty="0">
                <a:solidFill>
                  <a:sysClr val="windowText" lastClr="000000"/>
                </a:solidFill>
                <a:latin typeface="SF UI Display"/>
              </a:rPr>
              <a:t>- vistoriar edificações e áreas de risco e promover</a:t>
            </a:r>
            <a:r>
              <a:rPr lang="pt-BR" sz="1800" i="1" dirty="0">
                <a:solidFill>
                  <a:sysClr val="windowText" lastClr="000000"/>
                </a:solidFill>
                <a:latin typeface="SF UI Display"/>
              </a:rPr>
              <a:t>, quando for o caso, </a:t>
            </a:r>
            <a:r>
              <a:rPr lang="pt-BR" sz="1800" b="1" i="1" dirty="0">
                <a:solidFill>
                  <a:sysClr val="windowText" lastClr="000000"/>
                </a:solidFill>
                <a:latin typeface="SF UI Display"/>
              </a:rPr>
              <a:t>a intervenção preventiva e a evacuação da população das áreas de alto risco ou das edificações vulneráveis</a:t>
            </a:r>
            <a:r>
              <a:rPr lang="pt-BR" sz="1800" i="1" dirty="0" smtClean="0">
                <a:solidFill>
                  <a:sysClr val="windowText" lastClr="000000"/>
                </a:solidFill>
                <a:latin typeface="SF UI Display"/>
              </a:rPr>
              <a:t>;</a:t>
            </a:r>
            <a:endParaRPr lang="pt-BR" sz="1800" i="1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r>
              <a:rPr lang="pt-BR" sz="1800" i="1" dirty="0">
                <a:solidFill>
                  <a:sysClr val="windowText" lastClr="000000"/>
                </a:solidFill>
                <a:latin typeface="SF UI Display"/>
              </a:rPr>
              <a:t> VIII - </a:t>
            </a:r>
            <a:r>
              <a:rPr lang="pt-BR" sz="1800" b="1" i="1" dirty="0">
                <a:solidFill>
                  <a:sysClr val="windowText" lastClr="000000"/>
                </a:solidFill>
                <a:latin typeface="SF UI Display"/>
              </a:rPr>
              <a:t>organizar e administrar abrigos provisórios </a:t>
            </a:r>
            <a:r>
              <a:rPr lang="pt-BR" sz="1800" i="1" dirty="0">
                <a:solidFill>
                  <a:sysClr val="windowText" lastClr="000000"/>
                </a:solidFill>
                <a:latin typeface="SF UI Display"/>
              </a:rPr>
              <a:t>para assistência à população em situação de desastre, em condições adequadas de higiene e segurança</a:t>
            </a:r>
            <a:r>
              <a:rPr lang="pt-BR" sz="1800" i="1" dirty="0" smtClean="0">
                <a:solidFill>
                  <a:sysClr val="windowText" lastClr="000000"/>
                </a:solidFill>
                <a:latin typeface="SF UI Display"/>
              </a:rPr>
              <a:t>;</a:t>
            </a:r>
            <a:endParaRPr lang="pt-BR" sz="1800" i="1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r>
              <a:rPr lang="pt-BR" sz="2000" i="1" dirty="0">
                <a:solidFill>
                  <a:sysClr val="windowText" lastClr="000000"/>
                </a:solidFill>
                <a:latin typeface="SF UI Display"/>
              </a:rPr>
              <a:t> </a:t>
            </a:r>
            <a:endParaRPr lang="pt-BR" sz="2800" dirty="0" smtClean="0">
              <a:solidFill>
                <a:sysClr val="windowText" lastClr="000000"/>
              </a:solidFill>
              <a:latin typeface="SF UI Display"/>
            </a:endParaRPr>
          </a:p>
        </p:txBody>
      </p:sp>
    </p:spTree>
    <p:extLst>
      <p:ext uri="{BB962C8B-B14F-4D97-AF65-F5344CB8AC3E}">
        <p14:creationId xmlns:p14="http://schemas.microsoft.com/office/powerpoint/2010/main" val="199633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1655999" y="72000"/>
            <a:ext cx="6983999" cy="1152000"/>
          </a:xfrm>
        </p:spPr>
        <p:txBody>
          <a:bodyPr/>
          <a:lstStyle/>
          <a:p>
            <a:pPr lvl="0"/>
            <a:r>
              <a:rPr lang="pt-BR" sz="3600" b="1" dirty="0">
                <a:solidFill>
                  <a:srgbClr val="FFFF00"/>
                </a:solidFill>
                <a:latin typeface="SF UI Display" pitchFamily="18"/>
              </a:rPr>
              <a:t>Lei Federal nº 12.608/2012 </a:t>
            </a:r>
          </a:p>
        </p:txBody>
      </p:sp>
      <p:sp>
        <p:nvSpPr>
          <p:cNvPr id="6" name="Retângulo 5"/>
          <p:cNvSpPr/>
          <p:nvPr/>
        </p:nvSpPr>
        <p:spPr>
          <a:xfrm>
            <a:off x="8502081" y="106680"/>
            <a:ext cx="1578544" cy="11271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Resultado de imagem para logo defesa civil para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658"/>
          <a:stretch/>
        </p:blipFill>
        <p:spPr bwMode="auto">
          <a:xfrm>
            <a:off x="8379418" y="12552"/>
            <a:ext cx="1222392" cy="13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Texto 2"/>
          <p:cNvSpPr txBox="1">
            <a:spLocks/>
          </p:cNvSpPr>
          <p:nvPr/>
        </p:nvSpPr>
        <p:spPr>
          <a:xfrm>
            <a:off x="360000" y="1620000"/>
            <a:ext cx="9216000" cy="79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indent="0" rtl="0" hangingPunct="0">
              <a:spcBef>
                <a:spcPts val="1414"/>
              </a:spcBef>
              <a:spcAft>
                <a:spcPts val="0"/>
              </a:spcAft>
              <a:tabLst/>
              <a:defRPr lang="pt-BR" sz="3200" b="0" i="0" u="none" strike="noStrike" kern="1200">
                <a:ln>
                  <a:noFill/>
                </a:ln>
                <a:latin typeface="Liberation Sans" pitchFamily="18"/>
                <a:ea typeface="SimSun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dirty="0" smtClean="0">
                <a:solidFill>
                  <a:sysClr val="windowText" lastClr="000000"/>
                </a:solidFill>
                <a:latin typeface="SF UI Display"/>
              </a:rPr>
              <a:t>PRINCIPAIS COMPETÊNCIAS DOS MUNICÍPIOS:</a:t>
            </a:r>
            <a:endParaRPr lang="pt-BR" sz="1800" i="1" dirty="0" smtClean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r>
              <a:rPr lang="pt-BR" sz="1800" i="1" dirty="0" smtClean="0">
                <a:solidFill>
                  <a:sysClr val="windowText" lastClr="000000"/>
                </a:solidFill>
                <a:latin typeface="SF UI Display"/>
              </a:rPr>
              <a:t>IX </a:t>
            </a:r>
            <a:r>
              <a:rPr lang="pt-BR" sz="1800" i="1" dirty="0">
                <a:solidFill>
                  <a:sysClr val="windowText" lastClr="000000"/>
                </a:solidFill>
                <a:latin typeface="SF UI Display"/>
              </a:rPr>
              <a:t>- </a:t>
            </a:r>
            <a:r>
              <a:rPr lang="pt-BR" sz="1800" b="1" i="1" dirty="0">
                <a:solidFill>
                  <a:sysClr val="windowText" lastClr="000000"/>
                </a:solidFill>
                <a:latin typeface="SF UI Display"/>
              </a:rPr>
              <a:t>manter a população informada </a:t>
            </a:r>
            <a:r>
              <a:rPr lang="pt-BR" sz="1800" i="1" dirty="0">
                <a:solidFill>
                  <a:sysClr val="windowText" lastClr="000000"/>
                </a:solidFill>
                <a:latin typeface="SF UI Display"/>
              </a:rPr>
              <a:t>sobre áreas de risco e ocorrência de eventos extremos, bem como sobre protocolos de prevenção e alerta e sobre as ações emergenciais em circunstâncias de desastres</a:t>
            </a:r>
            <a:r>
              <a:rPr lang="pt-BR" sz="1800" i="1" dirty="0" smtClean="0">
                <a:solidFill>
                  <a:sysClr val="windowText" lastClr="000000"/>
                </a:solidFill>
                <a:latin typeface="SF UI Display"/>
              </a:rPr>
              <a:t>;</a:t>
            </a:r>
            <a:endParaRPr lang="pt-BR" sz="1800" i="1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r>
              <a:rPr lang="pt-BR" sz="1800" i="1" dirty="0">
                <a:solidFill>
                  <a:sysClr val="windowText" lastClr="000000"/>
                </a:solidFill>
                <a:latin typeface="SF UI Display"/>
              </a:rPr>
              <a:t> X - </a:t>
            </a:r>
            <a:r>
              <a:rPr lang="pt-BR" sz="1800" b="1" i="1" dirty="0">
                <a:solidFill>
                  <a:sysClr val="windowText" lastClr="000000"/>
                </a:solidFill>
                <a:latin typeface="SF UI Display"/>
              </a:rPr>
              <a:t>mobilizar e capacitar os radioamadores </a:t>
            </a:r>
            <a:r>
              <a:rPr lang="pt-BR" sz="1800" i="1" dirty="0">
                <a:solidFill>
                  <a:sysClr val="windowText" lastClr="000000"/>
                </a:solidFill>
                <a:latin typeface="SF UI Display"/>
              </a:rPr>
              <a:t>para atuação na ocorrência de desastre</a:t>
            </a:r>
            <a:r>
              <a:rPr lang="pt-BR" sz="1800" i="1" dirty="0" smtClean="0">
                <a:solidFill>
                  <a:sysClr val="windowText" lastClr="000000"/>
                </a:solidFill>
                <a:latin typeface="SF UI Display"/>
              </a:rPr>
              <a:t>;</a:t>
            </a:r>
            <a:endParaRPr lang="pt-BR" sz="1800" i="1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r>
              <a:rPr lang="pt-BR" sz="1800" i="1" dirty="0">
                <a:solidFill>
                  <a:sysClr val="windowText" lastClr="000000"/>
                </a:solidFill>
                <a:latin typeface="SF UI Display"/>
              </a:rPr>
              <a:t> XI - </a:t>
            </a:r>
            <a:r>
              <a:rPr lang="pt-BR" sz="1800" b="1" i="1" dirty="0">
                <a:solidFill>
                  <a:sysClr val="windowText" lastClr="000000"/>
                </a:solidFill>
                <a:latin typeface="SF UI Display"/>
              </a:rPr>
              <a:t>realizar regularmente exercícios simulados</a:t>
            </a:r>
            <a:r>
              <a:rPr lang="pt-BR" sz="1800" i="1" dirty="0">
                <a:solidFill>
                  <a:sysClr val="windowText" lastClr="000000"/>
                </a:solidFill>
                <a:latin typeface="SF UI Display"/>
              </a:rPr>
              <a:t>, conforme Plano de Contingência de Proteção e Defesa Civil</a:t>
            </a:r>
            <a:r>
              <a:rPr lang="pt-BR" sz="1800" i="1" dirty="0" smtClean="0">
                <a:solidFill>
                  <a:sysClr val="windowText" lastClr="000000"/>
                </a:solidFill>
                <a:latin typeface="SF UI Display"/>
              </a:rPr>
              <a:t>;</a:t>
            </a:r>
            <a:endParaRPr lang="pt-BR" sz="1800" i="1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r>
              <a:rPr lang="pt-BR" sz="1800" i="1" dirty="0">
                <a:solidFill>
                  <a:sysClr val="windowText" lastClr="000000"/>
                </a:solidFill>
                <a:latin typeface="SF UI Display"/>
              </a:rPr>
              <a:t> XII - </a:t>
            </a:r>
            <a:r>
              <a:rPr lang="pt-BR" sz="1800" b="1" i="1" dirty="0">
                <a:solidFill>
                  <a:sysClr val="windowText" lastClr="000000"/>
                </a:solidFill>
                <a:latin typeface="SF UI Display"/>
              </a:rPr>
              <a:t>promover a coleta, a distribuição e o controle de suprimentos em situações de desastre</a:t>
            </a:r>
            <a:r>
              <a:rPr lang="pt-BR" sz="1800" i="1" dirty="0" smtClean="0">
                <a:solidFill>
                  <a:sysClr val="windowText" lastClr="000000"/>
                </a:solidFill>
                <a:latin typeface="SF UI Display"/>
              </a:rPr>
              <a:t>;</a:t>
            </a:r>
            <a:endParaRPr lang="pt-BR" sz="1800" i="1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r>
              <a:rPr lang="pt-BR" sz="1800" i="1" dirty="0">
                <a:solidFill>
                  <a:sysClr val="windowText" lastClr="000000"/>
                </a:solidFill>
                <a:latin typeface="SF UI Display"/>
              </a:rPr>
              <a:t> XIII </a:t>
            </a:r>
            <a:r>
              <a:rPr lang="pt-BR" sz="1800" b="1" i="1" dirty="0">
                <a:solidFill>
                  <a:sysClr val="windowText" lastClr="000000"/>
                </a:solidFill>
                <a:latin typeface="SF UI Display"/>
              </a:rPr>
              <a:t>- proceder à avaliação de danos e prejuízos </a:t>
            </a:r>
            <a:r>
              <a:rPr lang="pt-BR" sz="1800" i="1" dirty="0">
                <a:solidFill>
                  <a:sysClr val="windowText" lastClr="000000"/>
                </a:solidFill>
                <a:latin typeface="SF UI Display"/>
              </a:rPr>
              <a:t>das áreas atingidas por desastres</a:t>
            </a:r>
            <a:r>
              <a:rPr lang="pt-BR" sz="1800" i="1" dirty="0" smtClean="0">
                <a:solidFill>
                  <a:sysClr val="windowText" lastClr="000000"/>
                </a:solidFill>
                <a:latin typeface="SF UI Display"/>
              </a:rPr>
              <a:t>;</a:t>
            </a:r>
            <a:endParaRPr lang="pt-BR" sz="1800" i="1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r>
              <a:rPr lang="pt-BR" sz="1800" i="1" dirty="0">
                <a:solidFill>
                  <a:sysClr val="windowText" lastClr="000000"/>
                </a:solidFill>
                <a:latin typeface="SF UI Display"/>
              </a:rPr>
              <a:t> XIV - </a:t>
            </a:r>
            <a:r>
              <a:rPr lang="pt-BR" sz="1800" b="1" i="1" dirty="0">
                <a:solidFill>
                  <a:sysClr val="windowText" lastClr="000000"/>
                </a:solidFill>
                <a:latin typeface="SF UI Display"/>
              </a:rPr>
              <a:t>manter a União e o Estado informados </a:t>
            </a:r>
            <a:r>
              <a:rPr lang="pt-BR" sz="1800" i="1" dirty="0">
                <a:solidFill>
                  <a:sysClr val="windowText" lastClr="000000"/>
                </a:solidFill>
                <a:latin typeface="SF UI Display"/>
              </a:rPr>
              <a:t>sobre a </a:t>
            </a:r>
            <a:r>
              <a:rPr lang="pt-BR" sz="1800" b="1" i="1" dirty="0">
                <a:solidFill>
                  <a:sysClr val="windowText" lastClr="000000"/>
                </a:solidFill>
                <a:latin typeface="SF UI Display"/>
              </a:rPr>
              <a:t>ocorrência de desastres e as atividades de proteção civil no Município</a:t>
            </a:r>
            <a:r>
              <a:rPr lang="pt-BR" sz="1800" i="1" dirty="0" smtClean="0">
                <a:solidFill>
                  <a:sysClr val="windowText" lastClr="000000"/>
                </a:solidFill>
                <a:latin typeface="SF UI Display"/>
              </a:rPr>
              <a:t>;</a:t>
            </a:r>
          </a:p>
          <a:p>
            <a:pPr algn="just"/>
            <a:r>
              <a:rPr lang="pt-BR" sz="1800" i="1" dirty="0" smtClean="0">
                <a:solidFill>
                  <a:sysClr val="windowText" lastClr="000000"/>
                </a:solidFill>
                <a:latin typeface="SF UI Display"/>
              </a:rPr>
              <a:t> (...)</a:t>
            </a:r>
            <a:endParaRPr lang="pt-BR" sz="1800" i="1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r>
              <a:rPr lang="pt-BR" sz="1800" i="1" dirty="0" smtClean="0">
                <a:solidFill>
                  <a:sysClr val="windowText" lastClr="000000"/>
                </a:solidFill>
                <a:latin typeface="SF UI Display"/>
              </a:rPr>
              <a:t>XVI </a:t>
            </a:r>
            <a:r>
              <a:rPr lang="pt-BR" sz="1800" i="1" dirty="0">
                <a:solidFill>
                  <a:sysClr val="windowText" lastClr="000000"/>
                </a:solidFill>
                <a:latin typeface="SF UI Display"/>
              </a:rPr>
              <a:t>- prover solução </a:t>
            </a:r>
            <a:r>
              <a:rPr lang="pt-BR" sz="1800" b="1" i="1" dirty="0">
                <a:solidFill>
                  <a:sysClr val="windowText" lastClr="000000"/>
                </a:solidFill>
                <a:latin typeface="SF UI Display"/>
              </a:rPr>
              <a:t>de moradia temporária </a:t>
            </a:r>
            <a:r>
              <a:rPr lang="pt-BR" sz="1800" i="1" dirty="0">
                <a:solidFill>
                  <a:sysClr val="windowText" lastClr="000000"/>
                </a:solidFill>
                <a:latin typeface="SF UI Display"/>
              </a:rPr>
              <a:t>às famílias atingidas por desastres</a:t>
            </a:r>
            <a:r>
              <a:rPr lang="pt-BR" sz="1800" i="1" dirty="0" smtClean="0">
                <a:solidFill>
                  <a:sysClr val="windowText" lastClr="000000"/>
                </a:solidFill>
                <a:latin typeface="SF UI Display"/>
              </a:rPr>
              <a:t>.” </a:t>
            </a:r>
            <a:r>
              <a:rPr lang="pt-BR" sz="1800" dirty="0" smtClean="0">
                <a:solidFill>
                  <a:sysClr val="windowText" lastClr="000000"/>
                </a:solidFill>
                <a:latin typeface="SF UI Display"/>
              </a:rPr>
              <a:t>(grifo nosso)</a:t>
            </a:r>
            <a:endParaRPr lang="pt-BR" sz="1800" i="1" dirty="0" smtClean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endParaRPr lang="pt-BR" sz="2800" dirty="0" smtClean="0">
              <a:solidFill>
                <a:sysClr val="windowText" lastClr="000000"/>
              </a:solidFill>
              <a:latin typeface="SF UI Display"/>
            </a:endParaRPr>
          </a:p>
        </p:txBody>
      </p:sp>
    </p:spTree>
    <p:extLst>
      <p:ext uri="{BB962C8B-B14F-4D97-AF65-F5344CB8AC3E}">
        <p14:creationId xmlns:p14="http://schemas.microsoft.com/office/powerpoint/2010/main" val="309633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1655999" y="72000"/>
            <a:ext cx="6983999" cy="1152000"/>
          </a:xfrm>
        </p:spPr>
        <p:txBody>
          <a:bodyPr/>
          <a:lstStyle/>
          <a:p>
            <a:pPr lvl="0"/>
            <a:r>
              <a:rPr lang="pt-BR" sz="3600" b="1" dirty="0">
                <a:solidFill>
                  <a:srgbClr val="FFFF00"/>
                </a:solidFill>
                <a:latin typeface="SF UI Display" pitchFamily="18"/>
              </a:rPr>
              <a:t>Lei </a:t>
            </a:r>
            <a:r>
              <a:rPr lang="pt-BR" sz="3600" b="1" dirty="0" smtClean="0">
                <a:solidFill>
                  <a:srgbClr val="FFFF00"/>
                </a:solidFill>
                <a:latin typeface="SF UI Display" pitchFamily="18"/>
              </a:rPr>
              <a:t>Estadual </a:t>
            </a:r>
            <a:r>
              <a:rPr lang="pt-BR" sz="3600" b="1" dirty="0">
                <a:solidFill>
                  <a:srgbClr val="FFFF00"/>
                </a:solidFill>
                <a:latin typeface="SF UI Display" pitchFamily="18"/>
              </a:rPr>
              <a:t>nº </a:t>
            </a:r>
            <a:r>
              <a:rPr lang="pt-BR" sz="3600" b="1" dirty="0" smtClean="0">
                <a:solidFill>
                  <a:srgbClr val="FFFF00"/>
                </a:solidFill>
                <a:latin typeface="SF UI Display" pitchFamily="18"/>
              </a:rPr>
              <a:t>18.519/2015 </a:t>
            </a:r>
            <a:endParaRPr lang="pt-BR" sz="3600" b="1" dirty="0">
              <a:solidFill>
                <a:srgbClr val="FFFF00"/>
              </a:solidFill>
              <a:latin typeface="SF UI Display" pitchFamily="18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502081" y="106680"/>
            <a:ext cx="1578544" cy="11271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Resultado de imagem para logo defesa civil para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658"/>
          <a:stretch/>
        </p:blipFill>
        <p:spPr bwMode="auto">
          <a:xfrm>
            <a:off x="8379418" y="12552"/>
            <a:ext cx="1222392" cy="13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Texto 2"/>
          <p:cNvSpPr txBox="1">
            <a:spLocks/>
          </p:cNvSpPr>
          <p:nvPr/>
        </p:nvSpPr>
        <p:spPr>
          <a:xfrm>
            <a:off x="360000" y="1620000"/>
            <a:ext cx="9216000" cy="79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indent="0" rtl="0" hangingPunct="0">
              <a:spcBef>
                <a:spcPts val="1414"/>
              </a:spcBef>
              <a:spcAft>
                <a:spcPts val="0"/>
              </a:spcAft>
              <a:tabLst/>
              <a:defRPr lang="pt-BR" sz="3200" b="0" i="0" u="none" strike="noStrike" kern="1200">
                <a:ln>
                  <a:noFill/>
                </a:ln>
                <a:latin typeface="Liberation Sans" pitchFamily="18"/>
                <a:ea typeface="SimSun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dirty="0" smtClean="0">
                <a:solidFill>
                  <a:sysClr val="windowText" lastClr="000000"/>
                </a:solidFill>
              </a:rPr>
              <a:t>Além de reforçar os principais </a:t>
            </a:r>
            <a:r>
              <a:rPr lang="pt-BR" sz="2400" dirty="0">
                <a:solidFill>
                  <a:sysClr val="windowText" lastClr="000000"/>
                </a:solidFill>
              </a:rPr>
              <a:t>objetivos, </a:t>
            </a:r>
            <a:r>
              <a:rPr lang="pt-BR" sz="2400" dirty="0" smtClean="0">
                <a:solidFill>
                  <a:sysClr val="windowText" lastClr="000000"/>
                </a:solidFill>
              </a:rPr>
              <a:t>diretrizes e competências </a:t>
            </a:r>
            <a:r>
              <a:rPr lang="pt-BR" sz="2400" dirty="0" smtClean="0">
                <a:solidFill>
                  <a:sysClr val="windowText" lastClr="000000"/>
                </a:solidFill>
                <a:latin typeface="SF UI Display"/>
              </a:rPr>
              <a:t>apresentados</a:t>
            </a:r>
            <a:r>
              <a:rPr lang="pt-BR" sz="2400" dirty="0" smtClean="0">
                <a:solidFill>
                  <a:sysClr val="windowText" lastClr="000000"/>
                </a:solidFill>
              </a:rPr>
              <a:t> na Lei Federal nº 12.608/2012, a Lei Estadual nº 18.519/2015 tem os seguintes apontamentos específicos relevantes para este curso:</a:t>
            </a:r>
          </a:p>
          <a:p>
            <a:pPr algn="just"/>
            <a:r>
              <a:rPr lang="pt-BR" sz="2400" dirty="0" smtClean="0">
                <a:solidFill>
                  <a:sysClr val="windowText" lastClr="000000"/>
                </a:solidFill>
              </a:rPr>
              <a:t>OBJETIVOS:</a:t>
            </a:r>
          </a:p>
          <a:p>
            <a:pPr algn="just"/>
            <a:r>
              <a:rPr lang="pt-BR" sz="1800" i="1" dirty="0" smtClean="0">
                <a:solidFill>
                  <a:sysClr val="windowText" lastClr="000000"/>
                </a:solidFill>
              </a:rPr>
              <a:t>“Art</a:t>
            </a:r>
            <a:r>
              <a:rPr lang="pt-BR" sz="1800" i="1" dirty="0">
                <a:solidFill>
                  <a:sysClr val="windowText" lastClr="000000"/>
                </a:solidFill>
              </a:rPr>
              <a:t>. 5. São objetivos da </a:t>
            </a:r>
            <a:r>
              <a:rPr lang="pt-BR" sz="1800" i="1" dirty="0" err="1">
                <a:solidFill>
                  <a:sysClr val="windowText" lastClr="000000"/>
                </a:solidFill>
              </a:rPr>
              <a:t>Pepdec</a:t>
            </a:r>
            <a:r>
              <a:rPr lang="pt-BR" sz="1800" i="1" dirty="0">
                <a:solidFill>
                  <a:sysClr val="windowText" lastClr="000000"/>
                </a:solidFill>
              </a:rPr>
              <a:t>:</a:t>
            </a:r>
          </a:p>
          <a:p>
            <a:pPr algn="just"/>
            <a:r>
              <a:rPr lang="pt-BR" sz="1800" i="1" dirty="0" smtClean="0">
                <a:solidFill>
                  <a:sysClr val="windowText" lastClr="000000"/>
                </a:solidFill>
              </a:rPr>
              <a:t>(...)</a:t>
            </a:r>
            <a:endParaRPr lang="pt-BR" sz="1800" i="1" dirty="0">
              <a:solidFill>
                <a:sysClr val="windowText" lastClr="000000"/>
              </a:solidFill>
            </a:endParaRPr>
          </a:p>
          <a:p>
            <a:pPr algn="just"/>
            <a:r>
              <a:rPr lang="pt-BR" sz="1800" i="1" dirty="0">
                <a:solidFill>
                  <a:sysClr val="windowText" lastClr="000000"/>
                </a:solidFill>
              </a:rPr>
              <a:t>XII - desenvolver na sociedade paranaense </a:t>
            </a:r>
            <a:r>
              <a:rPr lang="pt-BR" sz="1800" b="1" i="1" dirty="0">
                <a:solidFill>
                  <a:sysClr val="windowText" lastClr="000000"/>
                </a:solidFill>
              </a:rPr>
              <a:t>a consciência acerca dos riscos de desastres e a adoção de ações preventivas</a:t>
            </a:r>
            <a:r>
              <a:rPr lang="pt-BR" sz="1800" i="1" dirty="0" smtClean="0">
                <a:solidFill>
                  <a:sysClr val="windowText" lastClr="000000"/>
                </a:solidFill>
              </a:rPr>
              <a:t>;</a:t>
            </a:r>
            <a:endParaRPr lang="pt-BR" sz="1800" i="1" dirty="0">
              <a:solidFill>
                <a:sysClr val="windowText" lastClr="000000"/>
              </a:solidFill>
            </a:endParaRPr>
          </a:p>
          <a:p>
            <a:pPr algn="just"/>
            <a:r>
              <a:rPr lang="pt-BR" sz="1800" i="1" dirty="0">
                <a:solidFill>
                  <a:sysClr val="windowText" lastClr="000000"/>
                </a:solidFill>
              </a:rPr>
              <a:t>XIII - </a:t>
            </a:r>
            <a:r>
              <a:rPr lang="pt-BR" sz="1800" b="1" i="1" dirty="0">
                <a:solidFill>
                  <a:sysClr val="windowText" lastClr="000000"/>
                </a:solidFill>
              </a:rPr>
              <a:t>orientar a população</a:t>
            </a:r>
            <a:r>
              <a:rPr lang="pt-BR" sz="1800" i="1" dirty="0">
                <a:solidFill>
                  <a:sysClr val="windowText" lastClr="000000"/>
                </a:solidFill>
              </a:rPr>
              <a:t>, especialmente no âmbito das comunidades de vizinhança, a adotar comportamentos adequados para os períodos que </a:t>
            </a:r>
            <a:r>
              <a:rPr lang="pt-BR" sz="1800" b="1" i="1" dirty="0">
                <a:solidFill>
                  <a:sysClr val="windowText" lastClr="000000"/>
                </a:solidFill>
              </a:rPr>
              <a:t>antecedem, coincidem e sucedem situações de desastre</a:t>
            </a:r>
            <a:r>
              <a:rPr lang="pt-BR" sz="1800" i="1" dirty="0">
                <a:solidFill>
                  <a:sysClr val="windowText" lastClr="000000"/>
                </a:solidFill>
              </a:rPr>
              <a:t>, estimulando a autoproteção</a:t>
            </a:r>
            <a:r>
              <a:rPr lang="pt-BR" sz="1800" i="1" dirty="0" smtClean="0">
                <a:solidFill>
                  <a:sysClr val="windowText" lastClr="000000"/>
                </a:solidFill>
              </a:rPr>
              <a:t>;</a:t>
            </a:r>
            <a:endParaRPr lang="pt-BR" sz="1800" i="1" dirty="0">
              <a:solidFill>
                <a:sysClr val="windowText" lastClr="000000"/>
              </a:solidFill>
            </a:endParaRPr>
          </a:p>
          <a:p>
            <a:pPr algn="just"/>
            <a:r>
              <a:rPr lang="pt-BR" sz="1800" i="1" dirty="0">
                <a:solidFill>
                  <a:sysClr val="windowText" lastClr="000000"/>
                </a:solidFill>
              </a:rPr>
              <a:t>XIV - </a:t>
            </a:r>
            <a:r>
              <a:rPr lang="pt-BR" sz="1800" b="1" i="1" dirty="0">
                <a:solidFill>
                  <a:sysClr val="windowText" lastClr="000000"/>
                </a:solidFill>
              </a:rPr>
              <a:t>integrar dados em sistema informatizado </a:t>
            </a:r>
            <a:r>
              <a:rPr lang="pt-BR" sz="1800" i="1" dirty="0">
                <a:solidFill>
                  <a:sysClr val="windowText" lastClr="000000"/>
                </a:solidFill>
              </a:rPr>
              <a:t>capaz de subsidiar os órgãos do </a:t>
            </a:r>
            <a:r>
              <a:rPr lang="pt-BR" sz="1800" i="1" dirty="0" err="1">
                <a:solidFill>
                  <a:sysClr val="windowText" lastClr="000000"/>
                </a:solidFill>
              </a:rPr>
              <a:t>Sepdec</a:t>
            </a:r>
            <a:r>
              <a:rPr lang="pt-BR" sz="1800" i="1" dirty="0">
                <a:solidFill>
                  <a:sysClr val="windowText" lastClr="000000"/>
                </a:solidFill>
              </a:rPr>
              <a:t> na previsão e no controle dos efeitos negativos de eventos adversos sobre a população, bens, serviços e o meio ambiente</a:t>
            </a:r>
            <a:r>
              <a:rPr lang="pt-BR" sz="1800" i="1" dirty="0" smtClean="0">
                <a:solidFill>
                  <a:sysClr val="windowText" lastClr="000000"/>
                </a:solidFill>
              </a:rPr>
              <a:t>.” </a:t>
            </a:r>
            <a:r>
              <a:rPr lang="pt-BR" sz="1800" dirty="0" smtClean="0">
                <a:solidFill>
                  <a:sysClr val="windowText" lastClr="000000"/>
                </a:solidFill>
              </a:rPr>
              <a:t>(grifo nosso)</a:t>
            </a:r>
            <a:endParaRPr lang="pt-BR" sz="1800" dirty="0">
              <a:solidFill>
                <a:sysClr val="windowText" lastClr="000000"/>
              </a:solidFill>
            </a:endParaRPr>
          </a:p>
          <a:p>
            <a:pPr algn="just"/>
            <a:endParaRPr lang="pt-BR" sz="1800" i="1" dirty="0" smtClean="0">
              <a:solidFill>
                <a:sysClr val="windowText" lastClr="000000"/>
              </a:solidFill>
            </a:endParaRPr>
          </a:p>
          <a:p>
            <a:pPr algn="just"/>
            <a:endParaRPr lang="pt-BR" sz="2800" dirty="0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32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1655999" y="72000"/>
            <a:ext cx="6983999" cy="1152000"/>
          </a:xfrm>
        </p:spPr>
        <p:txBody>
          <a:bodyPr/>
          <a:lstStyle/>
          <a:p>
            <a:pPr lvl="0"/>
            <a:r>
              <a:rPr lang="pt-BR" sz="3600" b="1" dirty="0">
                <a:solidFill>
                  <a:srgbClr val="FFFF00"/>
                </a:solidFill>
                <a:latin typeface="SF UI Display" pitchFamily="18"/>
              </a:rPr>
              <a:t>Lei </a:t>
            </a:r>
            <a:r>
              <a:rPr lang="pt-BR" sz="3600" b="1" dirty="0" smtClean="0">
                <a:solidFill>
                  <a:srgbClr val="FFFF00"/>
                </a:solidFill>
                <a:latin typeface="SF UI Display" pitchFamily="18"/>
              </a:rPr>
              <a:t>Estadual </a:t>
            </a:r>
            <a:r>
              <a:rPr lang="pt-BR" sz="3600" b="1" dirty="0">
                <a:solidFill>
                  <a:srgbClr val="FFFF00"/>
                </a:solidFill>
                <a:latin typeface="SF UI Display" pitchFamily="18"/>
              </a:rPr>
              <a:t>nº </a:t>
            </a:r>
            <a:r>
              <a:rPr lang="pt-BR" sz="3600" b="1" dirty="0" smtClean="0">
                <a:solidFill>
                  <a:srgbClr val="FFFF00"/>
                </a:solidFill>
                <a:latin typeface="SF UI Display" pitchFamily="18"/>
              </a:rPr>
              <a:t>18.519/2015 </a:t>
            </a:r>
            <a:endParaRPr lang="pt-BR" sz="3600" b="1" dirty="0">
              <a:solidFill>
                <a:srgbClr val="FFFF00"/>
              </a:solidFill>
              <a:latin typeface="SF UI Display" pitchFamily="18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502081" y="106680"/>
            <a:ext cx="1578544" cy="11271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Resultado de imagem para logo defesa civil para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658"/>
          <a:stretch/>
        </p:blipFill>
        <p:spPr bwMode="auto">
          <a:xfrm>
            <a:off x="8379418" y="12552"/>
            <a:ext cx="1222392" cy="13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Texto 2"/>
          <p:cNvSpPr txBox="1">
            <a:spLocks/>
          </p:cNvSpPr>
          <p:nvPr/>
        </p:nvSpPr>
        <p:spPr>
          <a:xfrm>
            <a:off x="360000" y="1620000"/>
            <a:ext cx="9216000" cy="79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indent="0" rtl="0" hangingPunct="0">
              <a:spcBef>
                <a:spcPts val="1414"/>
              </a:spcBef>
              <a:spcAft>
                <a:spcPts val="0"/>
              </a:spcAft>
              <a:tabLst/>
              <a:defRPr lang="pt-BR" sz="3200" b="0" i="0" u="none" strike="noStrike" kern="1200">
                <a:ln>
                  <a:noFill/>
                </a:ln>
                <a:latin typeface="Liberation Sans" pitchFamily="18"/>
                <a:ea typeface="SimSun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dirty="0" smtClean="0">
                <a:solidFill>
                  <a:sysClr val="windowText" lastClr="000000"/>
                </a:solidFill>
                <a:latin typeface="SF UI Display"/>
              </a:rPr>
              <a:t>COMPETÊNCIAS DO ESTADO:</a:t>
            </a:r>
            <a:endParaRPr lang="pt-BR" sz="2800" dirty="0" smtClean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r>
              <a:rPr lang="pt-BR" sz="2000" i="1" dirty="0" smtClean="0">
                <a:solidFill>
                  <a:sysClr val="windowText" lastClr="000000"/>
                </a:solidFill>
                <a:latin typeface="SF UI Display"/>
              </a:rPr>
              <a:t>“Art</a:t>
            </a:r>
            <a:r>
              <a:rPr lang="pt-BR" sz="2000" i="1" dirty="0">
                <a:solidFill>
                  <a:sysClr val="windowText" lastClr="000000"/>
                </a:solidFill>
                <a:latin typeface="SF UI Display"/>
              </a:rPr>
              <a:t>. 6. Compete ao Estado</a:t>
            </a:r>
            <a:r>
              <a:rPr lang="pt-BR" sz="2000" i="1" dirty="0" smtClean="0">
                <a:solidFill>
                  <a:sysClr val="windowText" lastClr="000000"/>
                </a:solidFill>
                <a:latin typeface="SF UI Display"/>
              </a:rPr>
              <a:t>:</a:t>
            </a:r>
          </a:p>
          <a:p>
            <a:pPr algn="just"/>
            <a:r>
              <a:rPr lang="pt-BR" sz="2000" i="1" dirty="0" smtClean="0">
                <a:solidFill>
                  <a:sysClr val="windowText" lastClr="000000"/>
                </a:solidFill>
                <a:latin typeface="SF UI Display"/>
              </a:rPr>
              <a:t>(...)</a:t>
            </a:r>
            <a:endParaRPr lang="pt-BR" sz="2000" i="1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r>
              <a:rPr lang="pt-BR" sz="2000" i="1" dirty="0" smtClean="0">
                <a:solidFill>
                  <a:sysClr val="windowText" lastClr="000000"/>
                </a:solidFill>
                <a:latin typeface="SF UI Display"/>
              </a:rPr>
              <a:t>VII </a:t>
            </a:r>
            <a:r>
              <a:rPr lang="pt-BR" sz="2000" i="1" dirty="0">
                <a:solidFill>
                  <a:sysClr val="windowText" lastClr="000000"/>
                </a:solidFill>
                <a:latin typeface="SF UI Display"/>
              </a:rPr>
              <a:t>- </a:t>
            </a:r>
            <a:r>
              <a:rPr lang="pt-BR" sz="2000" b="1" i="1" dirty="0">
                <a:solidFill>
                  <a:sysClr val="windowText" lastClr="000000"/>
                </a:solidFill>
                <a:latin typeface="SF UI Display"/>
              </a:rPr>
              <a:t>declarar, quando for o caso, situação de emergência ou estado de calamidade pública</a:t>
            </a:r>
            <a:r>
              <a:rPr lang="pt-BR" sz="2000" i="1" dirty="0" smtClean="0">
                <a:solidFill>
                  <a:sysClr val="windowText" lastClr="000000"/>
                </a:solidFill>
                <a:latin typeface="SF UI Display"/>
              </a:rPr>
              <a:t>;</a:t>
            </a:r>
            <a:endParaRPr lang="pt-BR" sz="2000" i="1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r>
              <a:rPr lang="pt-BR" sz="2000" i="1" dirty="0">
                <a:solidFill>
                  <a:sysClr val="windowText" lastClr="000000"/>
                </a:solidFill>
                <a:latin typeface="SF UI Display"/>
              </a:rPr>
              <a:t>VIII - </a:t>
            </a:r>
            <a:r>
              <a:rPr lang="pt-BR" sz="2000" b="1" i="1" dirty="0">
                <a:solidFill>
                  <a:sysClr val="windowText" lastClr="000000"/>
                </a:solidFill>
                <a:latin typeface="SF UI Display"/>
              </a:rPr>
              <a:t>homologar situação de emergência ou estado de calamidade pública decretada pelo município </a:t>
            </a:r>
            <a:r>
              <a:rPr lang="pt-BR" sz="2000" i="1" dirty="0">
                <a:solidFill>
                  <a:sysClr val="windowText" lastClr="000000"/>
                </a:solidFill>
                <a:latin typeface="SF UI Display"/>
              </a:rPr>
              <a:t>afetado por eventos adversos desde que sejam atendidos os critérios estabelecidos por regulamentação específica</a:t>
            </a:r>
            <a:r>
              <a:rPr lang="pt-BR" sz="2000" i="1" dirty="0" smtClean="0">
                <a:solidFill>
                  <a:sysClr val="windowText" lastClr="000000"/>
                </a:solidFill>
                <a:latin typeface="SF UI Display"/>
              </a:rPr>
              <a:t>;</a:t>
            </a:r>
            <a:endParaRPr lang="pt-BR" sz="2000" i="1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r>
              <a:rPr lang="pt-BR" sz="2000" i="1" dirty="0">
                <a:solidFill>
                  <a:sysClr val="windowText" lastClr="000000"/>
                </a:solidFill>
                <a:latin typeface="SF UI Display"/>
              </a:rPr>
              <a:t>IX - apoiar os municípios, sempre que necessário, no levantamento das áreas de atenção e de risco, na elaboração dos Planos de Contingência de Proteção e Defesa Civil, na divulgação de protocolos de prevenção e alerta e de ações emergenciais, bem como na realização de exercícios simulados</a:t>
            </a:r>
            <a:r>
              <a:rPr lang="pt-BR" sz="2000" i="1" dirty="0" smtClean="0">
                <a:solidFill>
                  <a:sysClr val="windowText" lastClr="000000"/>
                </a:solidFill>
                <a:latin typeface="SF UI Display"/>
              </a:rPr>
              <a:t>;</a:t>
            </a:r>
            <a:endParaRPr lang="pt-BR" sz="2000" i="1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endParaRPr lang="pt-BR" dirty="0" smtClean="0">
              <a:solidFill>
                <a:sysClr val="windowText" lastClr="000000"/>
              </a:solidFill>
              <a:latin typeface="SF UI Display"/>
            </a:endParaRPr>
          </a:p>
        </p:txBody>
      </p:sp>
    </p:spTree>
    <p:extLst>
      <p:ext uri="{BB962C8B-B14F-4D97-AF65-F5344CB8AC3E}">
        <p14:creationId xmlns:p14="http://schemas.microsoft.com/office/powerpoint/2010/main" val="292111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1655999" y="72000"/>
            <a:ext cx="6983999" cy="1152000"/>
          </a:xfrm>
        </p:spPr>
        <p:txBody>
          <a:bodyPr/>
          <a:lstStyle/>
          <a:p>
            <a:pPr lvl="0"/>
            <a:r>
              <a:rPr lang="pt-BR" sz="3600" b="1" dirty="0">
                <a:solidFill>
                  <a:srgbClr val="FFFF00"/>
                </a:solidFill>
                <a:latin typeface="SF UI Display" pitchFamily="18"/>
              </a:rPr>
              <a:t>Lei </a:t>
            </a:r>
            <a:r>
              <a:rPr lang="pt-BR" sz="3600" b="1" dirty="0" smtClean="0">
                <a:solidFill>
                  <a:srgbClr val="FFFF00"/>
                </a:solidFill>
                <a:latin typeface="SF UI Display" pitchFamily="18"/>
              </a:rPr>
              <a:t>Estadual </a:t>
            </a:r>
            <a:r>
              <a:rPr lang="pt-BR" sz="3600" b="1" dirty="0">
                <a:solidFill>
                  <a:srgbClr val="FFFF00"/>
                </a:solidFill>
                <a:latin typeface="SF UI Display" pitchFamily="18"/>
              </a:rPr>
              <a:t>nº </a:t>
            </a:r>
            <a:r>
              <a:rPr lang="pt-BR" sz="3600" b="1" dirty="0" smtClean="0">
                <a:solidFill>
                  <a:srgbClr val="FFFF00"/>
                </a:solidFill>
                <a:latin typeface="SF UI Display" pitchFamily="18"/>
              </a:rPr>
              <a:t>18.519/2015 </a:t>
            </a:r>
            <a:endParaRPr lang="pt-BR" sz="3600" b="1" dirty="0">
              <a:solidFill>
                <a:srgbClr val="FFFF00"/>
              </a:solidFill>
              <a:latin typeface="SF UI Display" pitchFamily="18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502081" y="106680"/>
            <a:ext cx="1578544" cy="11271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Resultado de imagem para logo defesa civil para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658"/>
          <a:stretch/>
        </p:blipFill>
        <p:spPr bwMode="auto">
          <a:xfrm>
            <a:off x="8379418" y="12552"/>
            <a:ext cx="1222392" cy="13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Texto 2"/>
          <p:cNvSpPr txBox="1">
            <a:spLocks/>
          </p:cNvSpPr>
          <p:nvPr/>
        </p:nvSpPr>
        <p:spPr>
          <a:xfrm>
            <a:off x="360000" y="1620000"/>
            <a:ext cx="9216000" cy="79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indent="0" rtl="0" hangingPunct="0">
              <a:spcBef>
                <a:spcPts val="1414"/>
              </a:spcBef>
              <a:spcAft>
                <a:spcPts val="0"/>
              </a:spcAft>
              <a:tabLst/>
              <a:defRPr lang="pt-BR" sz="3200" b="0" i="0" u="none" strike="noStrike" kern="1200">
                <a:ln>
                  <a:noFill/>
                </a:ln>
                <a:latin typeface="Liberation Sans" pitchFamily="18"/>
                <a:ea typeface="SimSun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dirty="0" smtClean="0">
                <a:solidFill>
                  <a:sysClr val="windowText" lastClr="000000"/>
                </a:solidFill>
                <a:latin typeface="SF UI Display"/>
              </a:rPr>
              <a:t>COMPETÊNCIAS DO ESTADO:</a:t>
            </a:r>
          </a:p>
          <a:p>
            <a:pPr algn="just"/>
            <a:r>
              <a:rPr lang="pt-BR" sz="1800" i="1" dirty="0" smtClean="0">
                <a:solidFill>
                  <a:sysClr val="windowText" lastClr="000000"/>
                </a:solidFill>
                <a:latin typeface="SF UI Display"/>
              </a:rPr>
              <a:t>(...)</a:t>
            </a:r>
          </a:p>
          <a:p>
            <a:pPr algn="just"/>
            <a:r>
              <a:rPr lang="pt-BR" sz="1800" i="1" dirty="0" smtClean="0">
                <a:solidFill>
                  <a:sysClr val="windowText" lastClr="000000"/>
                </a:solidFill>
                <a:latin typeface="SF UI Display"/>
              </a:rPr>
              <a:t>XII </a:t>
            </a:r>
            <a:r>
              <a:rPr lang="pt-BR" sz="1800" i="1" dirty="0">
                <a:solidFill>
                  <a:sysClr val="windowText" lastClr="000000"/>
                </a:solidFill>
                <a:latin typeface="SF UI Display"/>
              </a:rPr>
              <a:t>- </a:t>
            </a:r>
            <a:r>
              <a:rPr lang="pt-BR" sz="1800" b="1" i="1" dirty="0">
                <a:solidFill>
                  <a:sysClr val="windowText" lastClr="000000"/>
                </a:solidFill>
                <a:latin typeface="SF UI Display"/>
              </a:rPr>
              <a:t>estimular a criação e o fortalecimento</a:t>
            </a:r>
            <a:r>
              <a:rPr lang="pt-BR" sz="1800" i="1" dirty="0">
                <a:solidFill>
                  <a:sysClr val="windowText" lastClr="000000"/>
                </a:solidFill>
                <a:latin typeface="SF UI Display"/>
              </a:rPr>
              <a:t>, nos municípios, </a:t>
            </a:r>
            <a:r>
              <a:rPr lang="pt-BR" sz="1800" b="1" i="1" dirty="0">
                <a:solidFill>
                  <a:sysClr val="windowText" lastClr="000000"/>
                </a:solidFill>
                <a:latin typeface="SF UI Display"/>
              </a:rPr>
              <a:t>de um órgão de Coordenação Municipal de Proteção e Defesa Civi</a:t>
            </a:r>
            <a:r>
              <a:rPr lang="pt-BR" sz="1800" i="1" dirty="0">
                <a:solidFill>
                  <a:sysClr val="windowText" lastClr="000000"/>
                </a:solidFill>
                <a:latin typeface="SF UI Display"/>
              </a:rPr>
              <a:t>l</a:t>
            </a:r>
            <a:r>
              <a:rPr lang="pt-BR" sz="1800" i="1" dirty="0" smtClean="0">
                <a:solidFill>
                  <a:sysClr val="windowText" lastClr="000000"/>
                </a:solidFill>
                <a:latin typeface="SF UI Display"/>
              </a:rPr>
              <a:t>;</a:t>
            </a:r>
            <a:endParaRPr lang="pt-BR" sz="1800" i="1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r>
              <a:rPr lang="pt-BR" sz="1800" i="1" dirty="0">
                <a:solidFill>
                  <a:sysClr val="windowText" lastClr="000000"/>
                </a:solidFill>
                <a:latin typeface="SF UI Display"/>
              </a:rPr>
              <a:t>XIII - apoiar os municípios no desenvolvimento, </a:t>
            </a:r>
            <a:r>
              <a:rPr lang="pt-BR" sz="1800" b="1" i="1" dirty="0">
                <a:solidFill>
                  <a:sysClr val="windowText" lastClr="000000"/>
                </a:solidFill>
                <a:latin typeface="SF UI Display"/>
              </a:rPr>
              <a:t>implementação e operação dos sistemas locais de alerta precoce</a:t>
            </a:r>
            <a:r>
              <a:rPr lang="pt-BR" sz="1800" i="1" dirty="0" smtClean="0">
                <a:solidFill>
                  <a:sysClr val="windowText" lastClr="000000"/>
                </a:solidFill>
                <a:latin typeface="SF UI Display"/>
              </a:rPr>
              <a:t>;</a:t>
            </a:r>
            <a:endParaRPr lang="pt-BR" sz="1800" i="1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r>
              <a:rPr lang="pt-BR" sz="1800" i="1" dirty="0">
                <a:solidFill>
                  <a:sysClr val="windowText" lastClr="000000"/>
                </a:solidFill>
                <a:latin typeface="SF UI Display"/>
              </a:rPr>
              <a:t>XIV - estimular os municípios para que procedam a </a:t>
            </a:r>
            <a:r>
              <a:rPr lang="pt-BR" sz="1800" b="1" i="1" dirty="0">
                <a:solidFill>
                  <a:sysClr val="windowText" lastClr="000000"/>
                </a:solidFill>
                <a:latin typeface="SF UI Display"/>
              </a:rPr>
              <a:t>criação de conselhos municipais de gestão de riscos de desastres ou de proteção e defesa civil</a:t>
            </a:r>
            <a:r>
              <a:rPr lang="pt-BR" sz="1800" i="1" dirty="0" smtClean="0">
                <a:solidFill>
                  <a:sysClr val="windowText" lastClr="000000"/>
                </a:solidFill>
                <a:latin typeface="SF UI Display"/>
              </a:rPr>
              <a:t>;</a:t>
            </a:r>
            <a:endParaRPr lang="pt-BR" sz="1800" i="1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r>
              <a:rPr lang="pt-BR" sz="1800" i="1" dirty="0">
                <a:solidFill>
                  <a:sysClr val="windowText" lastClr="000000"/>
                </a:solidFill>
                <a:latin typeface="SF UI Display"/>
              </a:rPr>
              <a:t>XV - </a:t>
            </a:r>
            <a:r>
              <a:rPr lang="pt-BR" sz="1800" b="1" i="1" dirty="0">
                <a:solidFill>
                  <a:sysClr val="windowText" lastClr="000000"/>
                </a:solidFill>
                <a:latin typeface="SF UI Display"/>
              </a:rPr>
              <a:t>apoiar a pesquisa, o ensino, a extensão e a inovação tecnológica em redução de riscos de desastres</a:t>
            </a:r>
            <a:r>
              <a:rPr lang="pt-BR" sz="1800" i="1" dirty="0">
                <a:solidFill>
                  <a:sysClr val="windowText" lastClr="000000"/>
                </a:solidFill>
                <a:latin typeface="SF UI Display"/>
              </a:rPr>
              <a:t>, estimulando a atuação em rede, sob a coordenação do </a:t>
            </a:r>
            <a:r>
              <a:rPr lang="pt-BR" sz="1800" i="1" dirty="0" err="1">
                <a:solidFill>
                  <a:sysClr val="windowText" lastClr="000000"/>
                </a:solidFill>
                <a:latin typeface="SF UI Display"/>
              </a:rPr>
              <a:t>Sepdec</a:t>
            </a:r>
            <a:r>
              <a:rPr lang="pt-BR" sz="1800" i="1" dirty="0" smtClean="0">
                <a:solidFill>
                  <a:sysClr val="windowText" lastClr="000000"/>
                </a:solidFill>
                <a:latin typeface="SF UI Display"/>
              </a:rPr>
              <a:t>.” </a:t>
            </a:r>
            <a:r>
              <a:rPr lang="pt-BR" sz="1800" dirty="0" smtClean="0">
                <a:solidFill>
                  <a:sysClr val="windowText" lastClr="000000"/>
                </a:solidFill>
                <a:latin typeface="SF UI Display"/>
              </a:rPr>
              <a:t>(grifo nosso)</a:t>
            </a:r>
            <a:endParaRPr lang="pt-BR" sz="1800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endParaRPr lang="pt-BR" sz="2800" dirty="0" smtClean="0">
              <a:solidFill>
                <a:sysClr val="windowText" lastClr="000000"/>
              </a:solidFill>
              <a:latin typeface="SF UI Display"/>
            </a:endParaRPr>
          </a:p>
        </p:txBody>
      </p:sp>
    </p:spTree>
    <p:extLst>
      <p:ext uri="{BB962C8B-B14F-4D97-AF65-F5344CB8AC3E}">
        <p14:creationId xmlns:p14="http://schemas.microsoft.com/office/powerpoint/2010/main" val="77428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1655999" y="72000"/>
            <a:ext cx="6983999" cy="1152000"/>
          </a:xfrm>
        </p:spPr>
        <p:txBody>
          <a:bodyPr/>
          <a:lstStyle/>
          <a:p>
            <a:pPr lvl="0"/>
            <a:r>
              <a:rPr lang="pt-BR" sz="3600" b="1" dirty="0">
                <a:solidFill>
                  <a:srgbClr val="FFFF00"/>
                </a:solidFill>
                <a:latin typeface="SF UI Display" pitchFamily="18"/>
              </a:rPr>
              <a:t>Lei </a:t>
            </a:r>
            <a:r>
              <a:rPr lang="pt-BR" sz="3600" b="1" dirty="0" smtClean="0">
                <a:solidFill>
                  <a:srgbClr val="FFFF00"/>
                </a:solidFill>
                <a:latin typeface="SF UI Display" pitchFamily="18"/>
              </a:rPr>
              <a:t>Estadual </a:t>
            </a:r>
            <a:r>
              <a:rPr lang="pt-BR" sz="3600" b="1" dirty="0">
                <a:solidFill>
                  <a:srgbClr val="FFFF00"/>
                </a:solidFill>
                <a:latin typeface="SF UI Display" pitchFamily="18"/>
              </a:rPr>
              <a:t>nº </a:t>
            </a:r>
            <a:r>
              <a:rPr lang="pt-BR" sz="3600" b="1" dirty="0" smtClean="0">
                <a:solidFill>
                  <a:srgbClr val="FFFF00"/>
                </a:solidFill>
                <a:latin typeface="SF UI Display" pitchFamily="18"/>
              </a:rPr>
              <a:t>18.519/2015 </a:t>
            </a:r>
            <a:endParaRPr lang="pt-BR" sz="3600" b="1" dirty="0">
              <a:solidFill>
                <a:srgbClr val="FFFF00"/>
              </a:solidFill>
              <a:latin typeface="SF UI Display" pitchFamily="18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502081" y="106680"/>
            <a:ext cx="1578544" cy="11271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Resultado de imagem para logo defesa civil para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658"/>
          <a:stretch/>
        </p:blipFill>
        <p:spPr bwMode="auto">
          <a:xfrm>
            <a:off x="8379418" y="12552"/>
            <a:ext cx="1222392" cy="13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Texto 2"/>
          <p:cNvSpPr txBox="1">
            <a:spLocks/>
          </p:cNvSpPr>
          <p:nvPr/>
        </p:nvSpPr>
        <p:spPr>
          <a:xfrm>
            <a:off x="360000" y="1372350"/>
            <a:ext cx="9216000" cy="79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indent="0" rtl="0" hangingPunct="0">
              <a:spcBef>
                <a:spcPts val="1414"/>
              </a:spcBef>
              <a:spcAft>
                <a:spcPts val="0"/>
              </a:spcAft>
              <a:tabLst/>
              <a:defRPr lang="pt-BR" sz="3200" b="0" i="0" u="none" strike="noStrike" kern="1200">
                <a:ln>
                  <a:noFill/>
                </a:ln>
                <a:latin typeface="Liberation Sans" pitchFamily="18"/>
                <a:ea typeface="SimSun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dirty="0" smtClean="0">
                <a:solidFill>
                  <a:sysClr val="windowText" lastClr="000000"/>
                </a:solidFill>
                <a:latin typeface="SF UI Display"/>
              </a:rPr>
              <a:t>COMPETÊNCIAS DOS MUNICÍPIOS:</a:t>
            </a:r>
          </a:p>
          <a:p>
            <a:pPr algn="just"/>
            <a:r>
              <a:rPr lang="pt-BR" sz="1800" i="1" dirty="0" smtClean="0">
                <a:solidFill>
                  <a:sysClr val="windowText" lastClr="000000"/>
                </a:solidFill>
                <a:latin typeface="SF UI Display"/>
              </a:rPr>
              <a:t>“Art</a:t>
            </a:r>
            <a:r>
              <a:rPr lang="pt-BR" sz="1800" i="1" dirty="0">
                <a:solidFill>
                  <a:sysClr val="windowText" lastClr="000000"/>
                </a:solidFill>
                <a:latin typeface="SF UI Display"/>
              </a:rPr>
              <a:t>. 7. Compete aos municípios</a:t>
            </a:r>
            <a:r>
              <a:rPr lang="pt-BR" sz="1800" i="1" dirty="0" smtClean="0">
                <a:solidFill>
                  <a:sysClr val="windowText" lastClr="000000"/>
                </a:solidFill>
                <a:latin typeface="SF UI Display"/>
              </a:rPr>
              <a:t>:</a:t>
            </a:r>
            <a:endParaRPr lang="pt-BR" sz="1800" i="1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r>
              <a:rPr lang="pt-BR" sz="1800" i="1" dirty="0" smtClean="0">
                <a:solidFill>
                  <a:sysClr val="windowText" lastClr="000000"/>
                </a:solidFill>
                <a:latin typeface="SF UI Display"/>
              </a:rPr>
              <a:t>(...)</a:t>
            </a:r>
          </a:p>
          <a:p>
            <a:pPr algn="just"/>
            <a:r>
              <a:rPr lang="pt-BR" sz="1800" i="1" dirty="0" smtClean="0">
                <a:solidFill>
                  <a:sysClr val="windowText" lastClr="000000"/>
                </a:solidFill>
                <a:latin typeface="SF UI Display"/>
              </a:rPr>
              <a:t>XIII </a:t>
            </a:r>
            <a:r>
              <a:rPr lang="pt-BR" sz="1800" i="1" dirty="0">
                <a:solidFill>
                  <a:sysClr val="windowText" lastClr="000000"/>
                </a:solidFill>
                <a:latin typeface="SF UI Display"/>
              </a:rPr>
              <a:t>- </a:t>
            </a:r>
            <a:r>
              <a:rPr lang="pt-BR" sz="1800" b="1" i="1" dirty="0">
                <a:solidFill>
                  <a:sysClr val="windowText" lastClr="000000"/>
                </a:solidFill>
                <a:latin typeface="SF UI Display"/>
              </a:rPr>
              <a:t>elaborar Plano de Contingência de Proteção e Defesa Civil, em conformidade com as diretrizes da </a:t>
            </a:r>
            <a:r>
              <a:rPr lang="pt-BR" sz="1800" b="1" i="1" dirty="0" err="1">
                <a:solidFill>
                  <a:sysClr val="windowText" lastClr="000000"/>
                </a:solidFill>
                <a:latin typeface="SF UI Display"/>
              </a:rPr>
              <a:t>Cepdec</a:t>
            </a:r>
            <a:r>
              <a:rPr lang="pt-BR" sz="1800" b="1" i="1" dirty="0">
                <a:solidFill>
                  <a:sysClr val="windowText" lastClr="000000"/>
                </a:solidFill>
                <a:latin typeface="SF UI Display"/>
              </a:rPr>
              <a:t>, </a:t>
            </a:r>
            <a:r>
              <a:rPr lang="pt-BR" sz="1800" i="1" dirty="0">
                <a:solidFill>
                  <a:sysClr val="windowText" lastClr="000000"/>
                </a:solidFill>
                <a:latin typeface="SF UI Display"/>
              </a:rPr>
              <a:t>devendo ser anualmente atualizado e validado em audiência pública promovida em conjunto com o Poder Legislativo Municipal</a:t>
            </a:r>
            <a:r>
              <a:rPr lang="pt-BR" sz="1800" i="1" dirty="0" smtClean="0">
                <a:solidFill>
                  <a:sysClr val="windowText" lastClr="000000"/>
                </a:solidFill>
                <a:latin typeface="SF UI Display"/>
              </a:rPr>
              <a:t>;</a:t>
            </a:r>
            <a:endParaRPr lang="pt-BR" sz="1800" i="1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r>
              <a:rPr lang="pt-BR" sz="1800" i="1" dirty="0">
                <a:solidFill>
                  <a:sysClr val="windowText" lastClr="000000"/>
                </a:solidFill>
                <a:latin typeface="SF UI Display"/>
              </a:rPr>
              <a:t>XIV - realizar regularmente </a:t>
            </a:r>
            <a:r>
              <a:rPr lang="pt-BR" sz="1800" b="1" i="1" dirty="0">
                <a:solidFill>
                  <a:sysClr val="windowText" lastClr="000000"/>
                </a:solidFill>
                <a:latin typeface="SF UI Display"/>
              </a:rPr>
              <a:t>exercícios sim</a:t>
            </a:r>
            <a:r>
              <a:rPr lang="pt-BR" sz="1800" i="1" dirty="0">
                <a:solidFill>
                  <a:sysClr val="windowText" lastClr="000000"/>
                </a:solidFill>
                <a:latin typeface="SF UI Display"/>
              </a:rPr>
              <a:t>ulados, conforme Plano de Contingência de Proteção e Defesa Civil</a:t>
            </a:r>
            <a:r>
              <a:rPr lang="pt-BR" sz="1800" i="1" dirty="0" smtClean="0">
                <a:solidFill>
                  <a:sysClr val="windowText" lastClr="000000"/>
                </a:solidFill>
                <a:latin typeface="SF UI Display"/>
              </a:rPr>
              <a:t>;</a:t>
            </a:r>
            <a:endParaRPr lang="pt-BR" sz="1800" i="1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r>
              <a:rPr lang="pt-BR" sz="1800" i="1" dirty="0">
                <a:solidFill>
                  <a:sysClr val="windowText" lastClr="000000"/>
                </a:solidFill>
                <a:latin typeface="SF UI Display"/>
              </a:rPr>
              <a:t>XV - </a:t>
            </a:r>
            <a:r>
              <a:rPr lang="pt-BR" sz="1800" b="1" i="1" dirty="0">
                <a:solidFill>
                  <a:sysClr val="windowText" lastClr="000000"/>
                </a:solidFill>
                <a:latin typeface="SF UI Display"/>
              </a:rPr>
              <a:t>promover a coleta, a armazenagem, a distribuição e o controle de suprimentos </a:t>
            </a:r>
            <a:r>
              <a:rPr lang="pt-BR" sz="1800" i="1" dirty="0">
                <a:solidFill>
                  <a:sysClr val="windowText" lastClr="000000"/>
                </a:solidFill>
                <a:latin typeface="SF UI Display"/>
              </a:rPr>
              <a:t>em situações de desastres</a:t>
            </a:r>
            <a:r>
              <a:rPr lang="pt-BR" sz="1800" i="1" dirty="0" smtClean="0">
                <a:solidFill>
                  <a:sysClr val="windowText" lastClr="000000"/>
                </a:solidFill>
                <a:latin typeface="SF UI Display"/>
              </a:rPr>
              <a:t>;</a:t>
            </a:r>
            <a:endParaRPr lang="pt-BR" sz="1800" i="1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r>
              <a:rPr lang="pt-BR" sz="1800" i="1" dirty="0">
                <a:solidFill>
                  <a:sysClr val="windowText" lastClr="000000"/>
                </a:solidFill>
                <a:latin typeface="SF UI Display"/>
              </a:rPr>
              <a:t>XVI </a:t>
            </a:r>
            <a:r>
              <a:rPr lang="pt-BR" sz="1800" b="1" i="1" dirty="0">
                <a:solidFill>
                  <a:sysClr val="windowText" lastClr="000000"/>
                </a:solidFill>
                <a:latin typeface="SF UI Display"/>
              </a:rPr>
              <a:t>- realizar a prestação de contas da utilização de todo material para socorro e assistência a vítimas de desastres</a:t>
            </a:r>
            <a:r>
              <a:rPr lang="pt-BR" sz="1800" i="1" dirty="0">
                <a:solidFill>
                  <a:sysClr val="windowText" lastClr="000000"/>
                </a:solidFill>
                <a:latin typeface="SF UI Display"/>
              </a:rPr>
              <a:t>, recebido do governo estadual, conforme resolução da </a:t>
            </a:r>
            <a:r>
              <a:rPr lang="pt-BR" sz="1800" i="1" dirty="0" err="1">
                <a:solidFill>
                  <a:sysClr val="windowText" lastClr="000000"/>
                </a:solidFill>
                <a:latin typeface="SF UI Display"/>
              </a:rPr>
              <a:t>Cepdec</a:t>
            </a:r>
            <a:r>
              <a:rPr lang="pt-BR" sz="1800" i="1" dirty="0" smtClean="0">
                <a:solidFill>
                  <a:sysClr val="windowText" lastClr="000000"/>
                </a:solidFill>
                <a:latin typeface="SF UI Display"/>
              </a:rPr>
              <a:t>;</a:t>
            </a:r>
            <a:endParaRPr lang="pt-BR" sz="1800" i="1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r>
              <a:rPr lang="pt-BR" sz="1800" i="1" dirty="0">
                <a:solidFill>
                  <a:sysClr val="windowText" lastClr="000000"/>
                </a:solidFill>
                <a:latin typeface="SF UI Display"/>
              </a:rPr>
              <a:t>(...)</a:t>
            </a:r>
          </a:p>
          <a:p>
            <a:pPr algn="just"/>
            <a:r>
              <a:rPr lang="pt-BR" sz="1800" i="1" dirty="0" smtClean="0">
                <a:solidFill>
                  <a:sysClr val="windowText" lastClr="000000"/>
                </a:solidFill>
                <a:latin typeface="SF UI Display"/>
              </a:rPr>
              <a:t>XIX </a:t>
            </a:r>
            <a:r>
              <a:rPr lang="pt-BR" sz="1800" i="1" dirty="0">
                <a:solidFill>
                  <a:sysClr val="windowText" lastClr="000000"/>
                </a:solidFill>
                <a:latin typeface="SF UI Display"/>
              </a:rPr>
              <a:t>- </a:t>
            </a:r>
            <a:r>
              <a:rPr lang="pt-BR" sz="1800" b="1" i="1" dirty="0">
                <a:solidFill>
                  <a:sysClr val="windowText" lastClr="000000"/>
                </a:solidFill>
                <a:latin typeface="SF UI Display"/>
              </a:rPr>
              <a:t>utilizar o Sistema Informatizado de Defesa Civil - SISDC/PR para o registro das ocorrências e de ações de proteção e defesa civil</a:t>
            </a:r>
            <a:r>
              <a:rPr lang="pt-BR" sz="1800" b="1" i="1" dirty="0" smtClean="0">
                <a:solidFill>
                  <a:sysClr val="windowText" lastClr="000000"/>
                </a:solidFill>
                <a:latin typeface="SF UI Display"/>
              </a:rPr>
              <a:t>;</a:t>
            </a:r>
            <a:endParaRPr lang="pt-BR" sz="1800" b="1" i="1" dirty="0">
              <a:solidFill>
                <a:sysClr val="windowText" lastClr="000000"/>
              </a:solidFill>
              <a:latin typeface="SF UI Display"/>
            </a:endParaRPr>
          </a:p>
        </p:txBody>
      </p:sp>
    </p:spTree>
    <p:extLst>
      <p:ext uri="{BB962C8B-B14F-4D97-AF65-F5344CB8AC3E}">
        <p14:creationId xmlns:p14="http://schemas.microsoft.com/office/powerpoint/2010/main" val="357083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1655999" y="72000"/>
            <a:ext cx="6983999" cy="1152000"/>
          </a:xfrm>
        </p:spPr>
        <p:txBody>
          <a:bodyPr/>
          <a:lstStyle/>
          <a:p>
            <a:pPr lvl="0"/>
            <a:r>
              <a:rPr lang="pt-BR" sz="3600" b="1" dirty="0">
                <a:solidFill>
                  <a:srgbClr val="FFFF00"/>
                </a:solidFill>
                <a:latin typeface="SF UI Display" pitchFamily="18"/>
              </a:rPr>
              <a:t>Lei </a:t>
            </a:r>
            <a:r>
              <a:rPr lang="pt-BR" sz="3600" b="1" dirty="0" smtClean="0">
                <a:solidFill>
                  <a:srgbClr val="FFFF00"/>
                </a:solidFill>
                <a:latin typeface="SF UI Display" pitchFamily="18"/>
              </a:rPr>
              <a:t>Estadual </a:t>
            </a:r>
            <a:r>
              <a:rPr lang="pt-BR" sz="3600" b="1" dirty="0">
                <a:solidFill>
                  <a:srgbClr val="FFFF00"/>
                </a:solidFill>
                <a:latin typeface="SF UI Display" pitchFamily="18"/>
              </a:rPr>
              <a:t>nº </a:t>
            </a:r>
            <a:r>
              <a:rPr lang="pt-BR" sz="3600" b="1" dirty="0" smtClean="0">
                <a:solidFill>
                  <a:srgbClr val="FFFF00"/>
                </a:solidFill>
                <a:latin typeface="SF UI Display" pitchFamily="18"/>
              </a:rPr>
              <a:t>18.519/2015 </a:t>
            </a:r>
            <a:endParaRPr lang="pt-BR" sz="3600" b="1" dirty="0">
              <a:solidFill>
                <a:srgbClr val="FFFF00"/>
              </a:solidFill>
              <a:latin typeface="SF UI Display" pitchFamily="18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502081" y="106680"/>
            <a:ext cx="1578544" cy="11271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Resultado de imagem para logo defesa civil para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658"/>
          <a:stretch/>
        </p:blipFill>
        <p:spPr bwMode="auto">
          <a:xfrm>
            <a:off x="8379418" y="12552"/>
            <a:ext cx="1222392" cy="13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Texto 2"/>
          <p:cNvSpPr txBox="1">
            <a:spLocks/>
          </p:cNvSpPr>
          <p:nvPr/>
        </p:nvSpPr>
        <p:spPr>
          <a:xfrm>
            <a:off x="360000" y="1562850"/>
            <a:ext cx="9216000" cy="79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indent="0" rtl="0" hangingPunct="0">
              <a:spcBef>
                <a:spcPts val="1414"/>
              </a:spcBef>
              <a:spcAft>
                <a:spcPts val="0"/>
              </a:spcAft>
              <a:tabLst/>
              <a:defRPr lang="pt-BR" sz="3200" b="0" i="0" u="none" strike="noStrike" kern="1200">
                <a:ln>
                  <a:noFill/>
                </a:ln>
                <a:latin typeface="Liberation Sans" pitchFamily="18"/>
                <a:ea typeface="SimSun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dirty="0" smtClean="0">
                <a:solidFill>
                  <a:sysClr val="windowText" lastClr="000000"/>
                </a:solidFill>
                <a:latin typeface="SF UI Display"/>
              </a:rPr>
              <a:t>COMPETÊNCIAS DOS MUNICÍPIOS:</a:t>
            </a:r>
          </a:p>
          <a:p>
            <a:pPr algn="just"/>
            <a:r>
              <a:rPr lang="pt-BR" sz="1800" i="1" dirty="0" smtClean="0">
                <a:solidFill>
                  <a:sysClr val="windowText" lastClr="000000"/>
                </a:solidFill>
                <a:latin typeface="SF UI Display"/>
              </a:rPr>
              <a:t>XXI </a:t>
            </a:r>
            <a:r>
              <a:rPr lang="pt-BR" sz="1800" i="1" dirty="0">
                <a:solidFill>
                  <a:sysClr val="windowText" lastClr="000000"/>
                </a:solidFill>
                <a:latin typeface="SF UI Display"/>
              </a:rPr>
              <a:t>- </a:t>
            </a:r>
            <a:r>
              <a:rPr lang="pt-BR" sz="1800" b="1" i="1" dirty="0">
                <a:solidFill>
                  <a:sysClr val="windowText" lastClr="000000"/>
                </a:solidFill>
                <a:latin typeface="SF UI Display"/>
              </a:rPr>
              <a:t>elaborar e manter atualizado o Plano Municipal de Proteção e Defesa Civil </a:t>
            </a:r>
            <a:r>
              <a:rPr lang="pt-BR" sz="1800" i="1" dirty="0">
                <a:solidFill>
                  <a:sysClr val="windowText" lastClr="000000"/>
                </a:solidFill>
                <a:latin typeface="SF UI Display"/>
              </a:rPr>
              <a:t>contendo as principais diretrizes para a gestão de riscos e desastres, promovendo a participação de representantes da sociedade civil organizada e de lideranças sociais</a:t>
            </a:r>
            <a:r>
              <a:rPr lang="pt-BR" sz="1800" i="1" dirty="0" smtClean="0">
                <a:solidFill>
                  <a:sysClr val="windowText" lastClr="000000"/>
                </a:solidFill>
                <a:latin typeface="SF UI Display"/>
              </a:rPr>
              <a:t>;</a:t>
            </a:r>
            <a:endParaRPr lang="pt-BR" sz="1800" i="1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r>
              <a:rPr lang="pt-BR" sz="1800" i="1" dirty="0">
                <a:solidFill>
                  <a:sysClr val="windowText" lastClr="000000"/>
                </a:solidFill>
                <a:latin typeface="SF UI Display"/>
              </a:rPr>
              <a:t>XXII - </a:t>
            </a:r>
            <a:r>
              <a:rPr lang="pt-BR" sz="1800" b="1" i="1" dirty="0">
                <a:solidFill>
                  <a:sysClr val="windowText" lastClr="000000"/>
                </a:solidFill>
                <a:latin typeface="SF UI Display"/>
              </a:rPr>
              <a:t>instalar os Conselhos Municipais de Gestão de Riscos e Desastres ou de Proteção e Defesa Civil</a:t>
            </a:r>
            <a:r>
              <a:rPr lang="pt-BR" sz="1800" i="1" dirty="0">
                <a:solidFill>
                  <a:sysClr val="windowText" lastClr="000000"/>
                </a:solidFill>
                <a:latin typeface="SF UI Display"/>
              </a:rPr>
              <a:t> para auxiliar na elaboração e revisão de planos, bem como no acompanhamento e fiscalização da implementação das políticas estadual, nacional e municipal de Proteção e Defesa Civil</a:t>
            </a:r>
            <a:r>
              <a:rPr lang="pt-BR" sz="1800" i="1" dirty="0" smtClean="0">
                <a:solidFill>
                  <a:sysClr val="windowText" lastClr="000000"/>
                </a:solidFill>
                <a:latin typeface="SF UI Display"/>
              </a:rPr>
              <a:t>;</a:t>
            </a:r>
            <a:endParaRPr lang="pt-BR" sz="1800" i="1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r>
              <a:rPr lang="pt-BR" sz="1800" i="1" dirty="0">
                <a:solidFill>
                  <a:sysClr val="windowText" lastClr="000000"/>
                </a:solidFill>
                <a:latin typeface="SF UI Display"/>
              </a:rPr>
              <a:t>(...)</a:t>
            </a:r>
          </a:p>
          <a:p>
            <a:pPr algn="just"/>
            <a:r>
              <a:rPr lang="pt-BR" sz="1800" i="1" dirty="0" smtClean="0">
                <a:solidFill>
                  <a:sysClr val="windowText" lastClr="000000"/>
                </a:solidFill>
                <a:latin typeface="SF UI Display"/>
              </a:rPr>
              <a:t>XXIV </a:t>
            </a:r>
            <a:r>
              <a:rPr lang="pt-BR" sz="1800" i="1" dirty="0">
                <a:solidFill>
                  <a:sysClr val="windowText" lastClr="000000"/>
                </a:solidFill>
                <a:latin typeface="SF UI Display"/>
              </a:rPr>
              <a:t>- </a:t>
            </a:r>
            <a:r>
              <a:rPr lang="pt-BR" sz="1800" b="1" i="1" dirty="0">
                <a:solidFill>
                  <a:sysClr val="windowText" lastClr="000000"/>
                </a:solidFill>
                <a:latin typeface="SF UI Display"/>
              </a:rPr>
              <a:t>instalar sistemas locais de alerta precoce nas áreas de risco</a:t>
            </a:r>
            <a:r>
              <a:rPr lang="pt-BR" sz="1800" i="1" dirty="0" smtClean="0">
                <a:solidFill>
                  <a:sysClr val="windowText" lastClr="000000"/>
                </a:solidFill>
                <a:latin typeface="SF UI Display"/>
              </a:rPr>
              <a:t>;</a:t>
            </a:r>
            <a:endParaRPr lang="pt-BR" sz="1800" i="1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r>
              <a:rPr lang="pt-BR" sz="1800" i="1" dirty="0">
                <a:solidFill>
                  <a:sysClr val="windowText" lastClr="000000"/>
                </a:solidFill>
                <a:latin typeface="SF UI Display"/>
              </a:rPr>
              <a:t>(...)</a:t>
            </a:r>
          </a:p>
          <a:p>
            <a:pPr algn="just"/>
            <a:r>
              <a:rPr lang="pt-BR" sz="1800" i="1" dirty="0" smtClean="0">
                <a:solidFill>
                  <a:sysClr val="windowText" lastClr="000000"/>
                </a:solidFill>
                <a:latin typeface="SF UI Display"/>
              </a:rPr>
              <a:t>XXVI </a:t>
            </a:r>
            <a:r>
              <a:rPr lang="pt-BR" sz="1800" i="1" dirty="0">
                <a:solidFill>
                  <a:sysClr val="windowText" lastClr="000000"/>
                </a:solidFill>
                <a:latin typeface="SF UI Display"/>
              </a:rPr>
              <a:t>- elaborar o </a:t>
            </a:r>
            <a:r>
              <a:rPr lang="pt-BR" sz="1800" b="1" i="1" dirty="0">
                <a:solidFill>
                  <a:sysClr val="windowText" lastClr="000000"/>
                </a:solidFill>
                <a:latin typeface="SF UI Display"/>
              </a:rPr>
              <a:t>Plano de implantação de obras e serviços para a redução de riscos de desastres</a:t>
            </a:r>
            <a:r>
              <a:rPr lang="pt-BR" sz="1800" i="1" dirty="0">
                <a:solidFill>
                  <a:sysClr val="windowText" lastClr="000000"/>
                </a:solidFill>
                <a:latin typeface="SF UI Display"/>
              </a:rPr>
              <a:t>, conforme orientações da </a:t>
            </a:r>
            <a:r>
              <a:rPr lang="pt-BR" sz="1800" i="1" dirty="0" err="1">
                <a:solidFill>
                  <a:sysClr val="windowText" lastClr="000000"/>
                </a:solidFill>
                <a:latin typeface="SF UI Display"/>
              </a:rPr>
              <a:t>Cepdec</a:t>
            </a:r>
            <a:r>
              <a:rPr lang="pt-BR" sz="1800" i="1" dirty="0" smtClean="0">
                <a:solidFill>
                  <a:sysClr val="windowText" lastClr="000000"/>
                </a:solidFill>
                <a:latin typeface="SF UI Display"/>
              </a:rPr>
              <a:t>;</a:t>
            </a:r>
            <a:endParaRPr lang="pt-BR" sz="1800" i="1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r>
              <a:rPr lang="pt-BR" sz="1800" i="1" dirty="0">
                <a:solidFill>
                  <a:sysClr val="windowText" lastClr="000000"/>
                </a:solidFill>
                <a:latin typeface="SF UI Display"/>
              </a:rPr>
              <a:t>XXVII - </a:t>
            </a:r>
            <a:r>
              <a:rPr lang="pt-BR" sz="1800" b="1" i="1" dirty="0">
                <a:solidFill>
                  <a:sysClr val="windowText" lastClr="000000"/>
                </a:solidFill>
                <a:latin typeface="SF UI Display"/>
              </a:rPr>
              <a:t>Manter operante </a:t>
            </a:r>
            <a:r>
              <a:rPr lang="pt-BR" sz="1800" i="1" dirty="0">
                <a:solidFill>
                  <a:sysClr val="windowText" lastClr="000000"/>
                </a:solidFill>
                <a:latin typeface="SF UI Display"/>
              </a:rPr>
              <a:t>a Coordenadoria Municipal de Proteção e Defesa Civil – </a:t>
            </a:r>
            <a:r>
              <a:rPr lang="pt-BR" sz="1800" i="1" dirty="0" err="1">
                <a:solidFill>
                  <a:sysClr val="windowText" lastClr="000000"/>
                </a:solidFill>
                <a:latin typeface="SF UI Display"/>
              </a:rPr>
              <a:t>Compdec</a:t>
            </a:r>
            <a:r>
              <a:rPr lang="pt-BR" sz="1800" i="1" dirty="0">
                <a:solidFill>
                  <a:sysClr val="windowText" lastClr="000000"/>
                </a:solidFill>
                <a:latin typeface="SF UI Display"/>
              </a:rPr>
              <a:t>, promovendo a integração com as demais instituições públicas </a:t>
            </a:r>
            <a:r>
              <a:rPr lang="pt-BR" sz="1800" i="1" dirty="0" smtClean="0">
                <a:solidFill>
                  <a:sysClr val="windowText" lastClr="000000"/>
                </a:solidFill>
                <a:latin typeface="SF UI Display"/>
              </a:rPr>
              <a:t>locais.” </a:t>
            </a:r>
            <a:r>
              <a:rPr lang="pt-BR" sz="1800" dirty="0" smtClean="0">
                <a:solidFill>
                  <a:sysClr val="windowText" lastClr="000000"/>
                </a:solidFill>
                <a:latin typeface="SF UI Display"/>
              </a:rPr>
              <a:t>(grifo nosso)</a:t>
            </a:r>
            <a:endParaRPr lang="pt-BR" sz="2800" dirty="0" smtClean="0">
              <a:solidFill>
                <a:sysClr val="windowText" lastClr="000000"/>
              </a:solidFill>
              <a:latin typeface="SF UI Display"/>
            </a:endParaRPr>
          </a:p>
        </p:txBody>
      </p:sp>
    </p:spTree>
    <p:extLst>
      <p:ext uri="{BB962C8B-B14F-4D97-AF65-F5344CB8AC3E}">
        <p14:creationId xmlns:p14="http://schemas.microsoft.com/office/powerpoint/2010/main" val="282571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1655999" y="72000"/>
            <a:ext cx="6983999" cy="1152000"/>
          </a:xfrm>
        </p:spPr>
        <p:txBody>
          <a:bodyPr/>
          <a:lstStyle/>
          <a:p>
            <a:pPr lvl="0"/>
            <a:r>
              <a:rPr lang="pt-BR" sz="3600" b="1" dirty="0" smtClean="0">
                <a:solidFill>
                  <a:srgbClr val="FFFF00"/>
                </a:solidFill>
                <a:latin typeface="SF UI Display" pitchFamily="18"/>
              </a:rPr>
              <a:t>Concluindo</a:t>
            </a:r>
            <a:endParaRPr lang="pt-BR" sz="3600" b="1" dirty="0">
              <a:solidFill>
                <a:srgbClr val="FFFF00"/>
              </a:solidFill>
              <a:latin typeface="SF UI Display" pitchFamily="18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502081" y="106680"/>
            <a:ext cx="1578544" cy="11271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Resultado de imagem para logo defesa civil para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658"/>
          <a:stretch/>
        </p:blipFill>
        <p:spPr bwMode="auto">
          <a:xfrm>
            <a:off x="8379418" y="12552"/>
            <a:ext cx="1222392" cy="13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Texto 2"/>
          <p:cNvSpPr txBox="1">
            <a:spLocks/>
          </p:cNvSpPr>
          <p:nvPr/>
        </p:nvSpPr>
        <p:spPr>
          <a:xfrm>
            <a:off x="360000" y="1620000"/>
            <a:ext cx="9216000" cy="79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indent="0" rtl="0" hangingPunct="0">
              <a:spcBef>
                <a:spcPts val="1414"/>
              </a:spcBef>
              <a:spcAft>
                <a:spcPts val="0"/>
              </a:spcAft>
              <a:tabLst/>
              <a:defRPr lang="pt-BR" sz="3200" b="0" i="0" u="none" strike="noStrike" kern="1200">
                <a:ln>
                  <a:noFill/>
                </a:ln>
                <a:latin typeface="Liberation Sans" pitchFamily="18"/>
                <a:ea typeface="SimSun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800" dirty="0" smtClean="0">
                <a:solidFill>
                  <a:sysClr val="windowText" lastClr="000000"/>
                </a:solidFill>
                <a:latin typeface="SF UI Display"/>
              </a:rPr>
              <a:t>A legislação contempla a gestão de riscos e desastres de maneira bastante abrangente, incorporando diversas demandas aos Sistemas de Proteção e Defesa Civil, no qual </a:t>
            </a:r>
            <a:r>
              <a:rPr lang="pt-BR" sz="2800" b="1" dirty="0" smtClean="0">
                <a:solidFill>
                  <a:sysClr val="windowText" lastClr="000000"/>
                </a:solidFill>
                <a:latin typeface="SF UI Display"/>
              </a:rPr>
              <a:t>o Corpo de Bombeiros exerce uma função chave</a:t>
            </a:r>
            <a:r>
              <a:rPr lang="pt-BR" sz="2800" dirty="0" smtClean="0">
                <a:solidFill>
                  <a:sysClr val="windowText" lastClr="000000"/>
                </a:solidFill>
                <a:latin typeface="SF UI Display"/>
              </a:rPr>
              <a:t>.</a:t>
            </a:r>
          </a:p>
          <a:p>
            <a:pPr algn="just"/>
            <a:r>
              <a:rPr lang="pt-BR" sz="2800" dirty="0" smtClean="0">
                <a:solidFill>
                  <a:sysClr val="windowText" lastClr="000000"/>
                </a:solidFill>
                <a:latin typeface="SF UI Display"/>
              </a:rPr>
              <a:t>Conhecer e compreender todas essa conjuntura é essencial </a:t>
            </a:r>
            <a:r>
              <a:rPr lang="pt-BR" sz="2800" b="1" dirty="0" smtClean="0">
                <a:solidFill>
                  <a:sysClr val="windowText" lastClr="000000"/>
                </a:solidFill>
                <a:latin typeface="SF UI Display"/>
              </a:rPr>
              <a:t>a todos os bombeiros-militares</a:t>
            </a:r>
            <a:r>
              <a:rPr lang="pt-BR" sz="2800" dirty="0" smtClean="0">
                <a:solidFill>
                  <a:sysClr val="windowText" lastClr="000000"/>
                </a:solidFill>
                <a:latin typeface="SF UI Display"/>
              </a:rPr>
              <a:t> para que ocorra a correta situação perante um quadro bastante complexo e com imensa responsabilidade, sobretudo, com os mais vulneráveis, que são aqueles que mais precisam de nós nas adversidades.</a:t>
            </a:r>
          </a:p>
          <a:p>
            <a:pPr algn="just"/>
            <a:endParaRPr lang="pt-BR" dirty="0" smtClean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endParaRPr lang="pt-BR" dirty="0" smtClean="0">
              <a:solidFill>
                <a:sysClr val="windowText" lastClr="000000"/>
              </a:solidFill>
              <a:latin typeface="SF UI Display"/>
            </a:endParaRPr>
          </a:p>
        </p:txBody>
      </p:sp>
      <p:sp>
        <p:nvSpPr>
          <p:cNvPr id="9" name="Espaço Reservado para Texto 2"/>
          <p:cNvSpPr txBox="1">
            <a:spLocks/>
          </p:cNvSpPr>
          <p:nvPr/>
        </p:nvSpPr>
        <p:spPr>
          <a:xfrm>
            <a:off x="350375" y="5827611"/>
            <a:ext cx="9216000" cy="79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indent="0" rtl="0" hangingPunct="0">
              <a:spcBef>
                <a:spcPts val="1414"/>
              </a:spcBef>
              <a:spcAft>
                <a:spcPts val="0"/>
              </a:spcAft>
              <a:tabLst/>
              <a:defRPr lang="pt-BR" sz="3200" b="0" i="0" u="none" strike="noStrike" kern="1200">
                <a:ln>
                  <a:noFill/>
                </a:ln>
                <a:latin typeface="Liberation Sans" pitchFamily="18"/>
                <a:ea typeface="SimSun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800" b="1" dirty="0" smtClean="0">
                <a:solidFill>
                  <a:srgbClr val="C00000"/>
                </a:solidFill>
                <a:latin typeface="SF UI Display"/>
              </a:rPr>
              <a:t>QUER SABER MAIS?</a:t>
            </a:r>
          </a:p>
          <a:p>
            <a:pPr algn="r"/>
            <a:r>
              <a:rPr lang="pt-BR" sz="1800" b="1" dirty="0" smtClean="0">
                <a:solidFill>
                  <a:srgbClr val="C00000"/>
                </a:solidFill>
                <a:latin typeface="SF UI Display"/>
                <a:hlinkClick r:id="rId4"/>
              </a:rPr>
              <a:t>Clique aqui </a:t>
            </a:r>
            <a:r>
              <a:rPr lang="pt-BR" sz="1800" b="1" dirty="0" smtClean="0">
                <a:solidFill>
                  <a:srgbClr val="C00000"/>
                </a:solidFill>
                <a:latin typeface="SF UI Display"/>
              </a:rPr>
              <a:t>para acessar na integra a Lei Federal 12.608/2012</a:t>
            </a:r>
          </a:p>
          <a:p>
            <a:pPr algn="r"/>
            <a:r>
              <a:rPr lang="pt-BR" sz="1800" b="1" dirty="0" smtClean="0">
                <a:solidFill>
                  <a:srgbClr val="C00000"/>
                </a:solidFill>
                <a:latin typeface="SF UI Display"/>
                <a:hlinkClick r:id="rId5"/>
              </a:rPr>
              <a:t>Clique aqui </a:t>
            </a:r>
            <a:r>
              <a:rPr lang="pt-BR" sz="1800" b="1" dirty="0" smtClean="0">
                <a:solidFill>
                  <a:srgbClr val="C00000"/>
                </a:solidFill>
                <a:latin typeface="SF UI Display"/>
              </a:rPr>
              <a:t>para acessar na integra a Lei Estadual 18.519/2015</a:t>
            </a:r>
            <a:endParaRPr lang="pt-BR" sz="2000" b="1" dirty="0" smtClean="0">
              <a:solidFill>
                <a:srgbClr val="C00000"/>
              </a:solidFill>
              <a:latin typeface="SF UI Display"/>
            </a:endParaRPr>
          </a:p>
          <a:p>
            <a:pPr algn="r"/>
            <a:endParaRPr lang="pt-BR" sz="2400" b="1" dirty="0" smtClean="0">
              <a:solidFill>
                <a:srgbClr val="C00000"/>
              </a:solidFill>
              <a:latin typeface="SF UI Display"/>
            </a:endParaRPr>
          </a:p>
        </p:txBody>
      </p:sp>
    </p:spTree>
    <p:extLst>
      <p:ext uri="{BB962C8B-B14F-4D97-AF65-F5344CB8AC3E}">
        <p14:creationId xmlns:p14="http://schemas.microsoft.com/office/powerpoint/2010/main" val="290170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1655999" y="72000"/>
            <a:ext cx="6983999" cy="1152000"/>
          </a:xfrm>
        </p:spPr>
        <p:txBody>
          <a:bodyPr/>
          <a:lstStyle/>
          <a:p>
            <a:pPr lvl="0"/>
            <a:r>
              <a:rPr lang="pt-BR" sz="3600" b="1" dirty="0" smtClean="0">
                <a:solidFill>
                  <a:srgbClr val="FFFF00"/>
                </a:solidFill>
                <a:latin typeface="SF UI Display" pitchFamily="18"/>
              </a:rPr>
              <a:t>Breve histórico do Proteção e Defesa civil - Brasil</a:t>
            </a:r>
            <a:endParaRPr lang="pt-BR" sz="3600" b="1" dirty="0">
              <a:solidFill>
                <a:srgbClr val="FFFF00"/>
              </a:solidFill>
              <a:latin typeface="SF UI Display" pitchFamily="18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502081" y="106680"/>
            <a:ext cx="1578544" cy="11271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Resultado de imagem para logo defesa civil para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658"/>
          <a:stretch/>
        </p:blipFill>
        <p:spPr bwMode="auto">
          <a:xfrm>
            <a:off x="8379418" y="12552"/>
            <a:ext cx="1222392" cy="13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Texto 2"/>
          <p:cNvSpPr txBox="1">
            <a:spLocks/>
          </p:cNvSpPr>
          <p:nvPr/>
        </p:nvSpPr>
        <p:spPr>
          <a:xfrm>
            <a:off x="360000" y="1620000"/>
            <a:ext cx="9216000" cy="79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indent="0" rtl="0" hangingPunct="0">
              <a:spcBef>
                <a:spcPts val="1414"/>
              </a:spcBef>
              <a:spcAft>
                <a:spcPts val="0"/>
              </a:spcAft>
              <a:tabLst/>
              <a:defRPr lang="pt-BR" sz="3200" b="0" i="0" u="none" strike="noStrike" kern="1200">
                <a:ln>
                  <a:noFill/>
                </a:ln>
                <a:latin typeface="Liberation Sans" pitchFamily="18"/>
                <a:ea typeface="SimSun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800" i="1" dirty="0" smtClean="0">
                <a:latin typeface="SF UI Display"/>
              </a:rPr>
              <a:t>“O </a:t>
            </a:r>
            <a:r>
              <a:rPr lang="pt-BR" sz="2800" i="1" dirty="0">
                <a:latin typeface="SF UI Display"/>
              </a:rPr>
              <a:t>princípio das atividades de proteção e defesa civil no Brasil e no mundo está intimamente relacionado a questões de segurança em tempos de guerra, mais especificamente durante a recente Segunda Guerra Mundial (década de 1940), em que os danos materiais e humanos dos conflitos ultrapassaram o meio militar, atingindo gravemente as populações civis. Foi então que o governo brasileiro criou o Serviço de Defesa Passiva Antiaérea no âmbito do Ministério da Aeronáutica. Um mês depois as ações passam para o Ministério da Justiça e Negócios Interiores e Diretorias Regionais nos Estados, Territórios e no Distrito Federal, responsáveis pelo atendimento dessa população, vítima dos efeitos da Segunda Guerra Mundial</a:t>
            </a:r>
            <a:r>
              <a:rPr lang="pt-BR" sz="2800" i="1" dirty="0" smtClean="0">
                <a:latin typeface="SF UI Display"/>
              </a:rPr>
              <a:t>.” </a:t>
            </a:r>
            <a:endParaRPr lang="pt-BR" sz="2800" i="1" dirty="0" smtClean="0">
              <a:solidFill>
                <a:sysClr val="windowText" lastClr="000000"/>
              </a:solidFill>
              <a:latin typeface="SF UI Display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780895" y="6768684"/>
            <a:ext cx="1872350" cy="29734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r>
              <a:rPr lang="pt-BR" sz="1400" b="0" i="0" u="none" strike="noStrike" kern="1200" dirty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FONTE: </a:t>
            </a:r>
            <a:r>
              <a:rPr lang="pt-BR" sz="1400" dirty="0" smtClean="0">
                <a:latin typeface="SF UI Display" pitchFamily="18"/>
                <a:ea typeface="SimSun" pitchFamily="2"/>
                <a:cs typeface="Lucida Sans" pitchFamily="2"/>
              </a:rPr>
              <a:t>SEDEC, 2017</a:t>
            </a:r>
            <a:endParaRPr lang="pt-BR" sz="1400" b="0" i="1" u="none" strike="noStrike" kern="1200" dirty="0">
              <a:ln>
                <a:noFill/>
              </a:ln>
              <a:latin typeface="SF UI Display" pitchFamily="18"/>
              <a:ea typeface="SimSun" pitchFamily="2"/>
              <a:cs typeface="Lucida 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1538769" y="72000"/>
            <a:ext cx="6983999" cy="1152000"/>
          </a:xfrm>
        </p:spPr>
        <p:txBody>
          <a:bodyPr/>
          <a:lstStyle/>
          <a:p>
            <a:pPr lvl="0"/>
            <a:r>
              <a:rPr lang="pt-BR" sz="3600" b="1" dirty="0" smtClean="0">
                <a:solidFill>
                  <a:srgbClr val="FFFF00"/>
                </a:solidFill>
                <a:latin typeface="SF UI Display" pitchFamily="18"/>
              </a:rPr>
              <a:t>REFERÊNCIAS</a:t>
            </a:r>
            <a:endParaRPr lang="pt-BR" sz="3600" b="1" dirty="0">
              <a:solidFill>
                <a:srgbClr val="FFFF00"/>
              </a:solidFill>
              <a:latin typeface="SF UI Display" pitchFamily="18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502081" y="118403"/>
            <a:ext cx="1578544" cy="11271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Picture 2" descr="Resultado de imagem para logo defesa civil para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658"/>
          <a:stretch/>
        </p:blipFill>
        <p:spPr bwMode="auto">
          <a:xfrm>
            <a:off x="8379418" y="24275"/>
            <a:ext cx="1222392" cy="13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spaço Reservado para Texto 2"/>
          <p:cNvSpPr txBox="1">
            <a:spLocks/>
          </p:cNvSpPr>
          <p:nvPr/>
        </p:nvSpPr>
        <p:spPr>
          <a:xfrm>
            <a:off x="385810" y="1510933"/>
            <a:ext cx="9216000" cy="79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indent="0" rtl="0" hangingPunct="0">
              <a:spcBef>
                <a:spcPts val="1414"/>
              </a:spcBef>
              <a:spcAft>
                <a:spcPts val="0"/>
              </a:spcAft>
              <a:tabLst/>
              <a:defRPr lang="pt-BR" sz="3200" b="0" i="0" u="none" strike="noStrike" kern="1200">
                <a:ln>
                  <a:noFill/>
                </a:ln>
                <a:latin typeface="Liberation Sans" pitchFamily="18"/>
                <a:ea typeface="SimSun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800" dirty="0" smtClean="0">
                <a:latin typeface="SF UI Display"/>
              </a:rPr>
              <a:t>BRASIL. Lei Federal nº 12.608, de 10 de abril de 2012</a:t>
            </a:r>
            <a:r>
              <a:rPr lang="pt-BR" sz="2800" b="1" dirty="0" smtClean="0">
                <a:latin typeface="SF UI Display"/>
              </a:rPr>
              <a:t>. Diário Oficial da União</a:t>
            </a:r>
            <a:r>
              <a:rPr lang="pt-BR" sz="2800" dirty="0" smtClean="0">
                <a:latin typeface="SF UI Display"/>
              </a:rPr>
              <a:t>. Poder Executivo, Brasília, DF, 11 abr. 2012.</a:t>
            </a:r>
          </a:p>
          <a:p>
            <a:pPr algn="just"/>
            <a:r>
              <a:rPr lang="pt-BR" sz="2800" dirty="0" smtClean="0">
                <a:latin typeface="SF UI Display"/>
              </a:rPr>
              <a:t>BRASIL</a:t>
            </a:r>
            <a:r>
              <a:rPr lang="pt-BR" sz="2800" dirty="0"/>
              <a:t>. </a:t>
            </a:r>
            <a:r>
              <a:rPr lang="pt-BR" sz="2800" dirty="0" err="1"/>
              <a:t>Ministério</a:t>
            </a:r>
            <a:r>
              <a:rPr lang="pt-BR" sz="2800" dirty="0"/>
              <a:t> da </a:t>
            </a:r>
            <a:r>
              <a:rPr lang="pt-BR" sz="2800" dirty="0" err="1"/>
              <a:t>Integração</a:t>
            </a:r>
            <a:r>
              <a:rPr lang="pt-BR" sz="2800" dirty="0"/>
              <a:t> Nacional. Secretaria Nacional de Proteção e Defesa Civil. Departamento de Prevenção e Preparação. </a:t>
            </a:r>
            <a:r>
              <a:rPr lang="pt-BR" sz="2800" b="1" dirty="0" err="1"/>
              <a:t>Módulo</a:t>
            </a:r>
            <a:r>
              <a:rPr lang="pt-BR" sz="2800" b="1" dirty="0"/>
              <a:t> de </a:t>
            </a:r>
            <a:r>
              <a:rPr lang="pt-BR" sz="2800" b="1" dirty="0" err="1"/>
              <a:t>formação</a:t>
            </a:r>
            <a:r>
              <a:rPr lang="pt-BR" sz="2800" b="1" dirty="0"/>
              <a:t>: </a:t>
            </a:r>
            <a:r>
              <a:rPr lang="pt-BR" sz="2800" b="1" dirty="0" err="1"/>
              <a:t>noções</a:t>
            </a:r>
            <a:r>
              <a:rPr lang="pt-BR" sz="2800" b="1" dirty="0"/>
              <a:t> </a:t>
            </a:r>
            <a:r>
              <a:rPr lang="pt-BR" sz="2800" b="1" dirty="0" err="1"/>
              <a:t>básicas</a:t>
            </a:r>
            <a:r>
              <a:rPr lang="pt-BR" sz="2800" b="1" dirty="0"/>
              <a:t> em </a:t>
            </a:r>
            <a:r>
              <a:rPr lang="pt-BR" sz="2800" b="1" dirty="0" err="1"/>
              <a:t>proteção</a:t>
            </a:r>
            <a:r>
              <a:rPr lang="pt-BR" sz="2800" b="1" dirty="0"/>
              <a:t> e defesa civil e em </a:t>
            </a:r>
            <a:r>
              <a:rPr lang="pt-BR" sz="2800" b="1" dirty="0" err="1"/>
              <a:t>gestão</a:t>
            </a:r>
            <a:r>
              <a:rPr lang="pt-BR" sz="2800" b="1" dirty="0"/>
              <a:t> de riscos: livro base</a:t>
            </a:r>
            <a:r>
              <a:rPr lang="pt-BR" sz="2800" dirty="0"/>
              <a:t>. </a:t>
            </a:r>
            <a:r>
              <a:rPr lang="pt-BR" sz="2800" dirty="0" err="1"/>
              <a:t>Brasília</a:t>
            </a:r>
            <a:r>
              <a:rPr lang="pt-BR" sz="2800" dirty="0"/>
              <a:t>: Ministério da Integração Nacional, 2017.</a:t>
            </a:r>
          </a:p>
          <a:p>
            <a:pPr algn="just"/>
            <a:r>
              <a:rPr lang="pt-BR" sz="2800" dirty="0" smtClean="0"/>
              <a:t>PARANÁ</a:t>
            </a:r>
            <a:r>
              <a:rPr lang="pt-BR" sz="2800" dirty="0"/>
              <a:t>. </a:t>
            </a:r>
            <a:r>
              <a:rPr lang="pt-BR" sz="2800" dirty="0" smtClean="0"/>
              <a:t>Lei </a:t>
            </a:r>
            <a:r>
              <a:rPr lang="pt-BR" sz="2800" dirty="0"/>
              <a:t>Estadual nº </a:t>
            </a:r>
            <a:r>
              <a:rPr lang="pt-BR" sz="2800" dirty="0" smtClean="0"/>
              <a:t>18.519, </a:t>
            </a:r>
            <a:r>
              <a:rPr lang="pt-BR" sz="2800" dirty="0"/>
              <a:t>de </a:t>
            </a:r>
            <a:r>
              <a:rPr lang="pt-BR" sz="2800" dirty="0" smtClean="0"/>
              <a:t>23 </a:t>
            </a:r>
            <a:r>
              <a:rPr lang="pt-BR" sz="2800" dirty="0"/>
              <a:t>de </a:t>
            </a:r>
            <a:r>
              <a:rPr lang="pt-BR" sz="2800" dirty="0" smtClean="0"/>
              <a:t>julho </a:t>
            </a:r>
            <a:r>
              <a:rPr lang="pt-BR" sz="2800" dirty="0"/>
              <a:t>de </a:t>
            </a:r>
            <a:r>
              <a:rPr lang="pt-BR" sz="2800" dirty="0" smtClean="0"/>
              <a:t>2015. </a:t>
            </a:r>
            <a:r>
              <a:rPr lang="pt-BR" sz="2800" b="1" dirty="0"/>
              <a:t>Diário Oficial do Estado do Paraná</a:t>
            </a:r>
            <a:r>
              <a:rPr lang="pt-BR" sz="2800" i="1" dirty="0"/>
              <a:t>.</a:t>
            </a:r>
            <a:r>
              <a:rPr lang="pt-BR" sz="2800" dirty="0"/>
              <a:t> Poder Executivo, Curitiba, PR, </a:t>
            </a:r>
            <a:r>
              <a:rPr lang="pt-BR" sz="2800" dirty="0" smtClean="0"/>
              <a:t>24 jul. 2015.</a:t>
            </a:r>
          </a:p>
          <a:p>
            <a:pPr algn="just"/>
            <a:endParaRPr lang="pt-BR" sz="2800" dirty="0" smtClean="0"/>
          </a:p>
          <a:p>
            <a:pPr algn="just"/>
            <a:endParaRPr lang="pt-BR" sz="2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8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1655999" y="72000"/>
            <a:ext cx="6983999" cy="1152000"/>
          </a:xfrm>
        </p:spPr>
        <p:txBody>
          <a:bodyPr/>
          <a:lstStyle/>
          <a:p>
            <a:pPr lvl="0"/>
            <a:r>
              <a:rPr lang="pt-BR" sz="3600" b="1" dirty="0" smtClean="0">
                <a:solidFill>
                  <a:srgbClr val="FFFF00"/>
                </a:solidFill>
                <a:latin typeface="SF UI Display" pitchFamily="18"/>
              </a:rPr>
              <a:t>Breve histórico do Proteção e Defesa civil - Brasil</a:t>
            </a:r>
            <a:endParaRPr lang="pt-BR" sz="3600" b="1" dirty="0">
              <a:solidFill>
                <a:srgbClr val="FFFF00"/>
              </a:solidFill>
              <a:latin typeface="SF UI Display" pitchFamily="18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502081" y="106680"/>
            <a:ext cx="1578544" cy="11271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Resultado de imagem para logo defesa civil para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658"/>
          <a:stretch/>
        </p:blipFill>
        <p:spPr bwMode="auto">
          <a:xfrm>
            <a:off x="8379418" y="12552"/>
            <a:ext cx="1222392" cy="13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Texto 2"/>
          <p:cNvSpPr txBox="1">
            <a:spLocks/>
          </p:cNvSpPr>
          <p:nvPr/>
        </p:nvSpPr>
        <p:spPr>
          <a:xfrm>
            <a:off x="360000" y="1486650"/>
            <a:ext cx="9216000" cy="79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indent="0" rtl="0" hangingPunct="0">
              <a:spcBef>
                <a:spcPts val="1414"/>
              </a:spcBef>
              <a:spcAft>
                <a:spcPts val="0"/>
              </a:spcAft>
              <a:tabLst/>
              <a:defRPr lang="pt-BR" sz="3200" b="0" i="0" u="none" strike="noStrike" kern="1200">
                <a:ln>
                  <a:noFill/>
                </a:ln>
                <a:latin typeface="Liberation Sans" pitchFamily="18"/>
                <a:ea typeface="SimSun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i="1" dirty="0" smtClean="0">
                <a:latin typeface="SF UI Display"/>
              </a:rPr>
              <a:t>“Com o passar do tempo e o fim da guerra, essas instituições foram sendo adaptadas à realidade das demandas de segurança e proteção das populações. No Brasil, por exemplo, foi no final da década de 1960 – principalmente em função de grandes secas na região Nordeste, e cheias na região Sudeste – que o governo brasileiro criou o então Ministério do Interior definindo como sua área de competência as funções de, entre outras, “beneficiamento de áreas e obras de proteção contra secas e inundações; [...] de assistência às populações atingidas pelas calamidades públicas1 ”. Foi também em decorrência das cheias no Sudeste, que o então Estado da Guanabara, hoje Rio de Janeiro, foi a primeira unidade federativa no Brasil a criar um órgão denominado Defesa Civil Estadual. </a:t>
            </a:r>
            <a:r>
              <a:rPr lang="pt-BR" sz="2400" b="1" i="1" dirty="0" smtClean="0">
                <a:latin typeface="SF UI Display"/>
              </a:rPr>
              <a:t>A atuação desses órgãos esteve, portanto, concentrada em ações resposta e atendimento de populações afetadas, não mais por guerras, mas por calamidades públicas, como inundações, secas e epidemias</a:t>
            </a:r>
            <a:r>
              <a:rPr lang="pt-BR" sz="2400" i="1" dirty="0" smtClean="0">
                <a:latin typeface="SF UI Display"/>
              </a:rPr>
              <a:t>.” </a:t>
            </a:r>
            <a:r>
              <a:rPr lang="pt-BR" sz="2400" dirty="0" smtClean="0">
                <a:latin typeface="SF UI Display"/>
              </a:rPr>
              <a:t>(grifo nosso)</a:t>
            </a:r>
            <a:endParaRPr lang="pt-BR" sz="2400" dirty="0" smtClean="0">
              <a:solidFill>
                <a:sysClr val="windowText" lastClr="000000"/>
              </a:solidFill>
              <a:latin typeface="SF UI Display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780895" y="6746006"/>
            <a:ext cx="1872350" cy="29734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r>
              <a:rPr lang="pt-BR" sz="1400" b="0" i="0" u="none" strike="noStrike" kern="1200" dirty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FONTE: </a:t>
            </a:r>
            <a:r>
              <a:rPr lang="pt-BR" sz="1400" dirty="0" smtClean="0">
                <a:latin typeface="SF UI Display" pitchFamily="18"/>
                <a:ea typeface="SimSun" pitchFamily="2"/>
                <a:cs typeface="Lucida Sans" pitchFamily="2"/>
              </a:rPr>
              <a:t>SEDEC, 2017</a:t>
            </a:r>
            <a:endParaRPr lang="pt-BR" sz="1400" b="0" i="1" u="none" strike="noStrike" kern="1200" dirty="0">
              <a:ln>
                <a:noFill/>
              </a:ln>
              <a:latin typeface="SF UI Display" pitchFamily="18"/>
              <a:ea typeface="SimSun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37171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1655999" y="72000"/>
            <a:ext cx="6983999" cy="1152000"/>
          </a:xfrm>
        </p:spPr>
        <p:txBody>
          <a:bodyPr/>
          <a:lstStyle/>
          <a:p>
            <a:pPr lvl="0"/>
            <a:r>
              <a:rPr lang="pt-BR" sz="3600" b="1" dirty="0" smtClean="0">
                <a:solidFill>
                  <a:srgbClr val="FFFF00"/>
                </a:solidFill>
                <a:latin typeface="SF UI Display" pitchFamily="18"/>
              </a:rPr>
              <a:t>Breve histórico do Proteção e Defesa civil - Paraná</a:t>
            </a:r>
            <a:endParaRPr lang="pt-BR" sz="3600" b="1" dirty="0">
              <a:solidFill>
                <a:srgbClr val="FFFF00"/>
              </a:solidFill>
              <a:latin typeface="SF UI Display" pitchFamily="18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502081" y="106680"/>
            <a:ext cx="1578544" cy="11271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Resultado de imagem para logo defesa civil para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658"/>
          <a:stretch/>
        </p:blipFill>
        <p:spPr bwMode="auto">
          <a:xfrm>
            <a:off x="8379418" y="12552"/>
            <a:ext cx="1222392" cy="13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Texto 2"/>
          <p:cNvSpPr txBox="1">
            <a:spLocks/>
          </p:cNvSpPr>
          <p:nvPr/>
        </p:nvSpPr>
        <p:spPr>
          <a:xfrm>
            <a:off x="360000" y="1620000"/>
            <a:ext cx="9216000" cy="79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indent="0" rtl="0" hangingPunct="0">
              <a:spcBef>
                <a:spcPts val="1414"/>
              </a:spcBef>
              <a:spcAft>
                <a:spcPts val="0"/>
              </a:spcAft>
              <a:tabLst/>
              <a:defRPr lang="pt-BR" sz="3200" b="0" i="0" u="none" strike="noStrike" kern="1200">
                <a:ln>
                  <a:noFill/>
                </a:ln>
                <a:latin typeface="Liberation Sans" pitchFamily="18"/>
                <a:ea typeface="SimSun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600" dirty="0" smtClean="0">
                <a:solidFill>
                  <a:sysClr val="windowText" lastClr="000000"/>
                </a:solidFill>
                <a:latin typeface="SF UI Display"/>
              </a:rPr>
              <a:t>Seguindo a tendência nacional e consequência dos desastres que assolavam o território paranaense, em 29 de dezembro 1972 </a:t>
            </a:r>
            <a:r>
              <a:rPr lang="pt-BR" sz="2600" smtClean="0">
                <a:solidFill>
                  <a:sysClr val="windowText" lastClr="000000"/>
                </a:solidFill>
                <a:latin typeface="SF UI Display"/>
              </a:rPr>
              <a:t>o Sistema de </a:t>
            </a:r>
            <a:r>
              <a:rPr lang="pt-BR" sz="2600" dirty="0" smtClean="0">
                <a:solidFill>
                  <a:sysClr val="windowText" lastClr="000000"/>
                </a:solidFill>
                <a:latin typeface="SF UI Display"/>
              </a:rPr>
              <a:t>Defesa Civil do Paraná foi criado, por meio do </a:t>
            </a:r>
            <a:r>
              <a:rPr lang="pt-BR" sz="2600" dirty="0">
                <a:solidFill>
                  <a:sysClr val="windowText" lastClr="000000"/>
                </a:solidFill>
                <a:latin typeface="SF UI Display"/>
              </a:rPr>
              <a:t>Decreto Estadual nº </a:t>
            </a:r>
            <a:r>
              <a:rPr lang="pt-BR" sz="2600" dirty="0" smtClean="0">
                <a:solidFill>
                  <a:sysClr val="windowText" lastClr="000000"/>
                </a:solidFill>
                <a:latin typeface="SF UI Display"/>
              </a:rPr>
              <a:t>3.002.</a:t>
            </a:r>
          </a:p>
          <a:p>
            <a:pPr algn="just"/>
            <a:r>
              <a:rPr lang="pt-BR" sz="2600" dirty="0" smtClean="0">
                <a:solidFill>
                  <a:sysClr val="windowText" lastClr="000000"/>
                </a:solidFill>
                <a:latin typeface="SF UI Display"/>
              </a:rPr>
              <a:t>Nestes mais de 40 anos de história, outras atualizações ocorreram no Sistema Estadual de Proteção e Defesa Civil, de maneira que ao longo do tempo o foco das atividades deixou de ser tão somente a resposta aos desastres, </a:t>
            </a:r>
            <a:r>
              <a:rPr lang="pt-BR" sz="2600" b="1" dirty="0" smtClean="0">
                <a:solidFill>
                  <a:sysClr val="windowText" lastClr="000000"/>
                </a:solidFill>
                <a:latin typeface="SF UI Display"/>
              </a:rPr>
              <a:t>assumindo o papel também referente aquelas ações que visam reduzir o risco de desastres</a:t>
            </a:r>
            <a:r>
              <a:rPr lang="pt-BR" sz="2600" dirty="0" smtClean="0">
                <a:solidFill>
                  <a:sysClr val="windowText" lastClr="000000"/>
                </a:solidFill>
                <a:latin typeface="SF UI Display"/>
              </a:rPr>
              <a:t>.</a:t>
            </a:r>
          </a:p>
          <a:p>
            <a:pPr algn="just"/>
            <a:r>
              <a:rPr lang="pt-BR" sz="2600" dirty="0">
                <a:solidFill>
                  <a:sysClr val="windowText" lastClr="000000"/>
                </a:solidFill>
                <a:latin typeface="SF UI Display"/>
              </a:rPr>
              <a:t>O</a:t>
            </a:r>
            <a:r>
              <a:rPr lang="pt-BR" sz="2600" dirty="0" smtClean="0">
                <a:solidFill>
                  <a:sysClr val="windowText" lastClr="000000"/>
                </a:solidFill>
                <a:latin typeface="SF UI Display"/>
              </a:rPr>
              <a:t> resultado de todo esse processo é termos hoje um Sistema moderno e preparado para atender as demandas da sociedade atual, conforme veremos mais adiante neste módulo.</a:t>
            </a:r>
          </a:p>
        </p:txBody>
      </p:sp>
    </p:spTree>
    <p:extLst>
      <p:ext uri="{BB962C8B-B14F-4D97-AF65-F5344CB8AC3E}">
        <p14:creationId xmlns:p14="http://schemas.microsoft.com/office/powerpoint/2010/main" val="393938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1655999" y="72000"/>
            <a:ext cx="6983999" cy="1152000"/>
          </a:xfrm>
        </p:spPr>
        <p:txBody>
          <a:bodyPr/>
          <a:lstStyle/>
          <a:p>
            <a:pPr lvl="0"/>
            <a:r>
              <a:rPr lang="pt-BR" sz="3600" b="1" dirty="0" smtClean="0">
                <a:solidFill>
                  <a:srgbClr val="FFFF00"/>
                </a:solidFill>
                <a:latin typeface="SF UI Display" pitchFamily="18"/>
              </a:rPr>
              <a:t>Alguns dos grandes desastres ocorridos no Paraná </a:t>
            </a:r>
            <a:endParaRPr lang="pt-BR" sz="3600" b="1" dirty="0">
              <a:solidFill>
                <a:srgbClr val="FFFF00"/>
              </a:solidFill>
              <a:latin typeface="SF UI Display" pitchFamily="18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502081" y="106680"/>
            <a:ext cx="1578544" cy="11271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Resultado de imagem para logo defesa civil para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658"/>
          <a:stretch/>
        </p:blipFill>
        <p:spPr bwMode="auto">
          <a:xfrm>
            <a:off x="8379418" y="12552"/>
            <a:ext cx="1222392" cy="13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6242757" y="3833544"/>
            <a:ext cx="1936983" cy="503812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r>
              <a:rPr lang="pt-BR" sz="1400" b="0" i="0" u="none" strike="noStrike" kern="1200" dirty="0" smtClean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FONTE: RPC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r>
              <a:rPr lang="pt-BR" sz="1400" dirty="0" smtClean="0">
                <a:latin typeface="SF UI Display" pitchFamily="18"/>
                <a:ea typeface="SimSun" pitchFamily="2"/>
                <a:cs typeface="Lucida Sans" pitchFamily="2"/>
                <a:hlinkClick r:id="rId4"/>
              </a:rPr>
              <a:t>Clique aqui e saiba mais</a:t>
            </a:r>
            <a:endParaRPr lang="pt-BR" sz="1400" b="0" i="0" u="none" strike="noStrike" kern="1200" dirty="0" smtClean="0">
              <a:ln>
                <a:noFill/>
              </a:ln>
              <a:latin typeface="SF UI Display" pitchFamily="18"/>
              <a:ea typeface="SimSun" pitchFamily="2"/>
              <a:cs typeface="Lucida Sans" pitchFamily="2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915731" y="1323879"/>
            <a:ext cx="3143402" cy="503812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r>
              <a:rPr lang="pt-BR" sz="1400" b="0" i="0" u="none" strike="noStrike" kern="1200" dirty="0" smtClean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Figura 1 – </a:t>
            </a:r>
            <a:r>
              <a:rPr lang="pt-BR" sz="1400" dirty="0" smtClean="0">
                <a:latin typeface="SF UI Display" pitchFamily="18"/>
                <a:ea typeface="SimSun" pitchFamily="2"/>
                <a:cs typeface="Lucida Sans" pitchFamily="2"/>
              </a:rPr>
              <a:t>registro do desastre conhecido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r>
              <a:rPr lang="pt-BR" sz="1400" dirty="0" smtClean="0">
                <a:latin typeface="SF UI Display" pitchFamily="18"/>
                <a:ea typeface="SimSun" pitchFamily="2"/>
                <a:cs typeface="Lucida Sans" pitchFamily="2"/>
              </a:rPr>
              <a:t> como Paraná em Flagelo - 1963</a:t>
            </a:r>
            <a:endParaRPr lang="pt-BR" sz="1400" b="0" i="1" u="none" strike="noStrike" kern="1200" dirty="0">
              <a:ln>
                <a:noFill/>
              </a:ln>
              <a:latin typeface="SF UI Display" pitchFamily="18"/>
              <a:ea typeface="SimSun" pitchFamily="2"/>
              <a:cs typeface="Lucida Sans" pitchFamily="2"/>
            </a:endParaRPr>
          </a:p>
        </p:txBody>
      </p:sp>
      <p:pic>
        <p:nvPicPr>
          <p:cNvPr id="1030" name="Picture 6" descr="http://www.defesacivil.pr.gov.br/modules/galeria/uploads/62/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63" y="1814674"/>
            <a:ext cx="3555139" cy="476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eada queimou toda a plantação de café do Paraná em 1975 (Foto: Arquivo/RPC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498" y="1690419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4732247" y="1358227"/>
            <a:ext cx="4958002" cy="29734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r>
              <a:rPr lang="pt-BR" sz="1400" b="0" i="0" u="none" strike="noStrike" kern="1200" dirty="0" smtClean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Figura 2 – </a:t>
            </a:r>
            <a:r>
              <a:rPr lang="pt-BR" sz="1400" dirty="0" smtClean="0">
                <a:latin typeface="SF UI Display" pitchFamily="18"/>
                <a:ea typeface="SimSun" pitchFamily="2"/>
                <a:cs typeface="Lucida Sans" pitchFamily="2"/>
              </a:rPr>
              <a:t>registro do desastre conhecido como geada negra - 1975</a:t>
            </a:r>
            <a:endParaRPr lang="pt-BR" sz="1400" b="0" i="1" u="none" strike="noStrike" kern="1200" dirty="0">
              <a:ln>
                <a:noFill/>
              </a:ln>
              <a:latin typeface="SF UI Display" pitchFamily="18"/>
              <a:ea typeface="SimSun" pitchFamily="2"/>
              <a:cs typeface="Lucida Sans" pitchFamily="2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299982" y="6582584"/>
            <a:ext cx="1981867" cy="503812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r>
              <a:rPr lang="pt-BR" sz="1400" b="0" i="0" u="none" strike="noStrike" kern="1200" dirty="0" smtClean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FONTE: PMPR</a:t>
            </a:r>
          </a:p>
          <a:p>
            <a:pPr lvl="0" algn="ctr" hangingPunct="0">
              <a:defRPr sz="1400"/>
            </a:pPr>
            <a:r>
              <a:rPr lang="pt-BR" sz="1400" dirty="0" smtClean="0">
                <a:latin typeface="SF UI Display" pitchFamily="18"/>
                <a:ea typeface="SimSun" pitchFamily="2"/>
                <a:cs typeface="Lucida Sans" pitchFamily="2"/>
                <a:hlinkClick r:id="rId7"/>
              </a:rPr>
              <a:t>Clique aqui e saiba mais</a:t>
            </a:r>
            <a:endParaRPr lang="pt-BR" sz="1400" b="0" i="0" u="none" strike="noStrike" kern="1200" dirty="0" smtClean="0">
              <a:ln>
                <a:noFill/>
              </a:ln>
              <a:latin typeface="SF UI Display" pitchFamily="18"/>
              <a:ea typeface="SimSun" pitchFamily="2"/>
              <a:cs typeface="Lucida Sans" pitchFamily="2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447622" y="6789117"/>
            <a:ext cx="1543284" cy="29734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r>
              <a:rPr lang="pt-BR" sz="1400" b="0" i="0" u="none" strike="noStrike" kern="1200" dirty="0" smtClean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FONTE: CEPDEC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4593942" y="4354744"/>
            <a:ext cx="5250646" cy="29734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r>
              <a:rPr lang="pt-BR" sz="1400" b="0" i="0" u="none" strike="noStrike" kern="1200" dirty="0" smtClean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Figura </a:t>
            </a:r>
            <a:r>
              <a:rPr lang="pt-BR" sz="1400" dirty="0">
                <a:latin typeface="SF UI Display" pitchFamily="18"/>
                <a:ea typeface="SimSun" pitchFamily="2"/>
                <a:cs typeface="Lucida Sans" pitchFamily="2"/>
              </a:rPr>
              <a:t>3</a:t>
            </a:r>
            <a:r>
              <a:rPr lang="pt-BR" sz="1400" b="0" i="0" u="none" strike="noStrike" kern="1200" dirty="0" smtClean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 – </a:t>
            </a:r>
            <a:r>
              <a:rPr lang="pt-BR" sz="1400" dirty="0" smtClean="0">
                <a:latin typeface="SF UI Display" pitchFamily="18"/>
                <a:ea typeface="SimSun" pitchFamily="2"/>
                <a:cs typeface="Lucida Sans" pitchFamily="2"/>
              </a:rPr>
              <a:t>registro do desastre conhecido como águas de março - 2011</a:t>
            </a:r>
            <a:endParaRPr lang="pt-BR" sz="1400" b="0" i="1" u="none" strike="noStrike" kern="1200" dirty="0">
              <a:ln>
                <a:noFill/>
              </a:ln>
              <a:latin typeface="SF UI Display" pitchFamily="18"/>
              <a:ea typeface="SimSun" pitchFamily="2"/>
              <a:cs typeface="Lucida Sans" pitchFamily="2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8"/>
          <a:srcRect l="35275" t="16706" r="34053" b="43493"/>
          <a:stretch/>
        </p:blipFill>
        <p:spPr>
          <a:xfrm>
            <a:off x="5773968" y="4653203"/>
            <a:ext cx="2866030" cy="20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9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1655999" y="72000"/>
            <a:ext cx="6983999" cy="1152000"/>
          </a:xfrm>
        </p:spPr>
        <p:txBody>
          <a:bodyPr/>
          <a:lstStyle/>
          <a:p>
            <a:pPr lvl="0"/>
            <a:r>
              <a:rPr lang="pt-BR" sz="3600" b="1" dirty="0" smtClean="0">
                <a:solidFill>
                  <a:srgbClr val="FFFF00"/>
                </a:solidFill>
                <a:latin typeface="SF UI Display" pitchFamily="18"/>
              </a:rPr>
              <a:t>Estrutura atual – nível nacional</a:t>
            </a:r>
            <a:endParaRPr lang="pt-BR" sz="3600" b="1" dirty="0">
              <a:solidFill>
                <a:srgbClr val="FFFF00"/>
              </a:solidFill>
              <a:latin typeface="SF UI Display" pitchFamily="18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502081" y="106680"/>
            <a:ext cx="1578544" cy="11271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Resultado de imagem para logo defesa civil para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658"/>
          <a:stretch/>
        </p:blipFill>
        <p:spPr bwMode="auto">
          <a:xfrm>
            <a:off x="8379418" y="12552"/>
            <a:ext cx="1222392" cy="13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Texto 2"/>
          <p:cNvSpPr txBox="1">
            <a:spLocks/>
          </p:cNvSpPr>
          <p:nvPr/>
        </p:nvSpPr>
        <p:spPr>
          <a:xfrm>
            <a:off x="360000" y="1620000"/>
            <a:ext cx="9216000" cy="79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indent="0" rtl="0" hangingPunct="0">
              <a:spcBef>
                <a:spcPts val="1414"/>
              </a:spcBef>
              <a:spcAft>
                <a:spcPts val="0"/>
              </a:spcAft>
              <a:tabLst/>
              <a:defRPr lang="pt-BR" sz="3200" b="0" i="0" u="none" strike="noStrike" kern="1200">
                <a:ln>
                  <a:noFill/>
                </a:ln>
                <a:latin typeface="Liberation Sans" pitchFamily="18"/>
                <a:ea typeface="SimSun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800" dirty="0" smtClean="0">
                <a:solidFill>
                  <a:sysClr val="windowText" lastClr="000000"/>
                </a:solidFill>
                <a:latin typeface="SF UI Display"/>
              </a:rPr>
              <a:t>Hoje, no âmbito nacional, o Sistema Nacional de Proteção e Defesa Civil está organizado conforme preconiza os Artigos 10 e 11 da Lei Federal nº 12.608/2012, que também instituiu a Política Nacional de Proteção e Defesa Civil:</a:t>
            </a:r>
          </a:p>
          <a:p>
            <a:pPr algn="just"/>
            <a:r>
              <a:rPr lang="pt-BR" sz="2400" i="1" dirty="0" smtClean="0">
                <a:solidFill>
                  <a:sysClr val="windowText" lastClr="000000"/>
                </a:solidFill>
                <a:latin typeface="SF UI Display"/>
              </a:rPr>
              <a:t>“Art</a:t>
            </a:r>
            <a:r>
              <a:rPr lang="pt-BR" sz="2400" i="1" dirty="0">
                <a:solidFill>
                  <a:sysClr val="windowText" lastClr="000000"/>
                </a:solidFill>
                <a:latin typeface="SF UI Display"/>
              </a:rPr>
              <a:t>. 10.  O SINPDEC é constituído pelos órgãos e entidades da administração pública federal, dos Estados, do Distrito Federal e dos Municípios e pelas entidades públicas e privadas de atuação significativa na área de proteção e defesa civil</a:t>
            </a:r>
            <a:r>
              <a:rPr lang="pt-BR" sz="2400" i="1" dirty="0" smtClean="0">
                <a:solidFill>
                  <a:sysClr val="windowText" lastClr="000000"/>
                </a:solidFill>
                <a:latin typeface="SF UI Display"/>
              </a:rPr>
              <a:t>.</a:t>
            </a:r>
            <a:endParaRPr lang="pt-BR" sz="2400" i="1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r>
              <a:rPr lang="pt-BR" sz="2400" i="1" dirty="0">
                <a:solidFill>
                  <a:sysClr val="windowText" lastClr="000000"/>
                </a:solidFill>
                <a:latin typeface="SF UI Display"/>
              </a:rPr>
              <a:t> Parágrafo único.  O SINPDEC tem por finalidade contribuir no processo de planejamento, articulação, coordenação e execução dos programas, projetos e ações de proteção e defesa civil</a:t>
            </a:r>
            <a:r>
              <a:rPr lang="pt-BR" sz="2400" i="1" dirty="0" smtClean="0">
                <a:solidFill>
                  <a:sysClr val="windowText" lastClr="000000"/>
                </a:solidFill>
                <a:latin typeface="SF UI Display"/>
              </a:rPr>
              <a:t>.”</a:t>
            </a:r>
            <a:endParaRPr lang="pt-BR" sz="2400" i="1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r>
              <a:rPr lang="pt-BR" sz="2400" i="1" dirty="0">
                <a:solidFill>
                  <a:sysClr val="windowText" lastClr="000000"/>
                </a:solidFill>
                <a:latin typeface="SF UI Display"/>
              </a:rPr>
              <a:t> </a:t>
            </a:r>
            <a:endParaRPr lang="pt-BR" sz="2800" dirty="0" smtClean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endParaRPr lang="pt-BR" sz="2800" dirty="0" smtClean="0">
              <a:solidFill>
                <a:sysClr val="windowText" lastClr="000000"/>
              </a:solidFill>
              <a:latin typeface="SF UI Display"/>
            </a:endParaRPr>
          </a:p>
        </p:txBody>
      </p:sp>
    </p:spTree>
    <p:extLst>
      <p:ext uri="{BB962C8B-B14F-4D97-AF65-F5344CB8AC3E}">
        <p14:creationId xmlns:p14="http://schemas.microsoft.com/office/powerpoint/2010/main" val="319301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1655999" y="72000"/>
            <a:ext cx="6983999" cy="1152000"/>
          </a:xfrm>
        </p:spPr>
        <p:txBody>
          <a:bodyPr/>
          <a:lstStyle/>
          <a:p>
            <a:pPr lvl="0"/>
            <a:r>
              <a:rPr lang="pt-BR" sz="3600" b="1" dirty="0" smtClean="0">
                <a:solidFill>
                  <a:srgbClr val="FFFF00"/>
                </a:solidFill>
                <a:latin typeface="SF UI Display" pitchFamily="18"/>
              </a:rPr>
              <a:t>Estrutura atual – nível nacional</a:t>
            </a:r>
            <a:endParaRPr lang="pt-BR" sz="3600" b="1" dirty="0">
              <a:solidFill>
                <a:srgbClr val="FFFF00"/>
              </a:solidFill>
              <a:latin typeface="SF UI Display" pitchFamily="18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502081" y="106680"/>
            <a:ext cx="1578544" cy="11271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Resultado de imagem para logo defesa civil para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658"/>
          <a:stretch/>
        </p:blipFill>
        <p:spPr bwMode="auto">
          <a:xfrm>
            <a:off x="8379418" y="12552"/>
            <a:ext cx="1222392" cy="13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Texto 2"/>
          <p:cNvSpPr txBox="1">
            <a:spLocks/>
          </p:cNvSpPr>
          <p:nvPr/>
        </p:nvSpPr>
        <p:spPr>
          <a:xfrm>
            <a:off x="360000" y="1620000"/>
            <a:ext cx="9216000" cy="79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indent="0" rtl="0" hangingPunct="0">
              <a:spcBef>
                <a:spcPts val="1414"/>
              </a:spcBef>
              <a:spcAft>
                <a:spcPts val="0"/>
              </a:spcAft>
              <a:tabLst/>
              <a:defRPr lang="pt-BR" sz="3200" b="0" i="0" u="none" strike="noStrike" kern="1200">
                <a:ln>
                  <a:noFill/>
                </a:ln>
                <a:latin typeface="Liberation Sans" pitchFamily="18"/>
                <a:ea typeface="SimSun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i="1" dirty="0" smtClean="0">
                <a:solidFill>
                  <a:sysClr val="windowText" lastClr="000000"/>
                </a:solidFill>
                <a:latin typeface="SF UI Display"/>
              </a:rPr>
              <a:t>“Art</a:t>
            </a:r>
            <a:r>
              <a:rPr lang="pt-BR" sz="2400" i="1" dirty="0">
                <a:solidFill>
                  <a:sysClr val="windowText" lastClr="000000"/>
                </a:solidFill>
                <a:latin typeface="SF UI Display"/>
              </a:rPr>
              <a:t>. 11.  O SINPDEC será gerido pelos seguintes órgãos</a:t>
            </a:r>
            <a:r>
              <a:rPr lang="pt-BR" sz="2400" i="1" dirty="0" smtClean="0">
                <a:solidFill>
                  <a:sysClr val="windowText" lastClr="000000"/>
                </a:solidFill>
                <a:latin typeface="SF UI Display"/>
              </a:rPr>
              <a:t>:</a:t>
            </a:r>
            <a:endParaRPr lang="pt-BR" sz="2400" i="1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r>
              <a:rPr lang="pt-BR" sz="2400" i="1" dirty="0">
                <a:solidFill>
                  <a:sysClr val="windowText" lastClr="000000"/>
                </a:solidFill>
                <a:latin typeface="SF UI Display"/>
              </a:rPr>
              <a:t> I - órgão consultivo: </a:t>
            </a:r>
            <a:r>
              <a:rPr lang="pt-BR" sz="2400" i="1" dirty="0" smtClean="0">
                <a:solidFill>
                  <a:sysClr val="windowText" lastClr="000000"/>
                </a:solidFill>
                <a:latin typeface="SF UI Display"/>
              </a:rPr>
              <a:t>CONPDEC;</a:t>
            </a:r>
            <a:endParaRPr lang="pt-BR" sz="2400" i="1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r>
              <a:rPr lang="pt-BR" sz="2400" i="1" dirty="0">
                <a:solidFill>
                  <a:sysClr val="windowText" lastClr="000000"/>
                </a:solidFill>
                <a:latin typeface="SF UI Display"/>
              </a:rPr>
              <a:t> II - órgão central, definido em ato do Poder Executivo federal, com a finalidade de coordenar o sistema</a:t>
            </a:r>
            <a:r>
              <a:rPr lang="pt-BR" sz="2400" i="1" dirty="0" smtClean="0">
                <a:solidFill>
                  <a:sysClr val="windowText" lastClr="000000"/>
                </a:solidFill>
                <a:latin typeface="SF UI Display"/>
              </a:rPr>
              <a:t>;</a:t>
            </a:r>
            <a:endParaRPr lang="pt-BR" sz="2400" i="1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r>
              <a:rPr lang="pt-BR" sz="2400" i="1" dirty="0">
                <a:solidFill>
                  <a:sysClr val="windowText" lastClr="000000"/>
                </a:solidFill>
                <a:latin typeface="SF UI Display"/>
              </a:rPr>
              <a:t> III - os órgãos regionais estaduais e municipais de proteção e defesa civil; </a:t>
            </a:r>
            <a:r>
              <a:rPr lang="pt-BR" sz="2400" i="1" dirty="0" smtClean="0">
                <a:solidFill>
                  <a:sysClr val="windowText" lastClr="000000"/>
                </a:solidFill>
                <a:latin typeface="SF UI Display"/>
              </a:rPr>
              <a:t>e</a:t>
            </a:r>
            <a:endParaRPr lang="pt-BR" sz="2400" i="1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r>
              <a:rPr lang="pt-BR" sz="2400" i="1" dirty="0">
                <a:solidFill>
                  <a:sysClr val="windowText" lastClr="000000"/>
                </a:solidFill>
                <a:latin typeface="SF UI Display"/>
              </a:rPr>
              <a:t> IV - órgãos setoriais dos 3 (três) âmbitos de governo</a:t>
            </a:r>
            <a:r>
              <a:rPr lang="pt-BR" sz="2400" i="1" dirty="0" smtClean="0">
                <a:solidFill>
                  <a:sysClr val="windowText" lastClr="000000"/>
                </a:solidFill>
                <a:latin typeface="SF UI Display"/>
              </a:rPr>
              <a:t>.</a:t>
            </a:r>
            <a:endParaRPr lang="pt-BR" sz="2400" i="1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r>
              <a:rPr lang="pt-BR" sz="2400" i="1" dirty="0">
                <a:solidFill>
                  <a:sysClr val="windowText" lastClr="000000"/>
                </a:solidFill>
                <a:latin typeface="SF UI Display"/>
              </a:rPr>
              <a:t> Parágrafo único.  Poderão participar do SINPDEC as organizações comunitárias de caráter voluntário ou outras entidades com atuação significativa nas ações locais de proteção e defesa civil</a:t>
            </a:r>
            <a:r>
              <a:rPr lang="pt-BR" sz="2400" i="1" dirty="0" smtClean="0">
                <a:solidFill>
                  <a:sysClr val="windowText" lastClr="000000"/>
                </a:solidFill>
                <a:latin typeface="SF UI Display"/>
              </a:rPr>
              <a:t>.”</a:t>
            </a:r>
            <a:endParaRPr lang="pt-BR" sz="2400" i="1" dirty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endParaRPr lang="pt-BR" sz="2800" dirty="0" smtClean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endParaRPr lang="pt-BR" sz="2800" dirty="0" smtClean="0">
              <a:solidFill>
                <a:sysClr val="windowText" lastClr="000000"/>
              </a:solidFill>
              <a:latin typeface="SF UI Display"/>
            </a:endParaRPr>
          </a:p>
        </p:txBody>
      </p:sp>
    </p:spTree>
    <p:extLst>
      <p:ext uri="{BB962C8B-B14F-4D97-AF65-F5344CB8AC3E}">
        <p14:creationId xmlns:p14="http://schemas.microsoft.com/office/powerpoint/2010/main" val="33535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1655999" y="72000"/>
            <a:ext cx="6983999" cy="1152000"/>
          </a:xfrm>
        </p:spPr>
        <p:txBody>
          <a:bodyPr/>
          <a:lstStyle/>
          <a:p>
            <a:pPr lvl="0"/>
            <a:r>
              <a:rPr lang="pt-BR" sz="3600" b="1" dirty="0" smtClean="0">
                <a:solidFill>
                  <a:srgbClr val="FFFF00"/>
                </a:solidFill>
                <a:latin typeface="SF UI Display" pitchFamily="18"/>
              </a:rPr>
              <a:t>Estrutura atual – nível nacional</a:t>
            </a:r>
            <a:endParaRPr lang="pt-BR" sz="3600" b="1" dirty="0">
              <a:solidFill>
                <a:srgbClr val="FFFF00"/>
              </a:solidFill>
              <a:latin typeface="SF UI Display" pitchFamily="18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502081" y="106680"/>
            <a:ext cx="1578544" cy="11271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Resultado de imagem para logo defesa civil para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" r="658"/>
          <a:stretch/>
        </p:blipFill>
        <p:spPr bwMode="auto">
          <a:xfrm>
            <a:off x="8379418" y="12552"/>
            <a:ext cx="1222392" cy="131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Texto 2"/>
          <p:cNvSpPr txBox="1">
            <a:spLocks/>
          </p:cNvSpPr>
          <p:nvPr/>
        </p:nvSpPr>
        <p:spPr>
          <a:xfrm>
            <a:off x="360000" y="1620000"/>
            <a:ext cx="9216000" cy="79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indent="0" rtl="0" hangingPunct="0">
              <a:spcBef>
                <a:spcPts val="1414"/>
              </a:spcBef>
              <a:spcAft>
                <a:spcPts val="0"/>
              </a:spcAft>
              <a:tabLst/>
              <a:defRPr lang="pt-BR" sz="3200" b="0" i="0" u="none" strike="noStrike" kern="1200">
                <a:ln>
                  <a:noFill/>
                </a:ln>
                <a:latin typeface="Liberation Sans" pitchFamily="18"/>
                <a:ea typeface="SimSun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800" dirty="0" smtClean="0">
                <a:solidFill>
                  <a:sysClr val="windowText" lastClr="000000"/>
                </a:solidFill>
                <a:latin typeface="SF UI Display"/>
              </a:rPr>
              <a:t>Desta estrutura, o órgão central, a Secretaria Nacional de Proteção e Defesa Civil está assim organizada:</a:t>
            </a:r>
            <a:endParaRPr lang="pt-BR" sz="2000" i="1" dirty="0" smtClean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endParaRPr lang="pt-BR" sz="2400" dirty="0" smtClean="0">
              <a:solidFill>
                <a:sysClr val="windowText" lastClr="000000"/>
              </a:solidFill>
              <a:latin typeface="SF UI Display"/>
            </a:endParaRPr>
          </a:p>
          <a:p>
            <a:pPr algn="just"/>
            <a:endParaRPr lang="pt-BR" sz="2400" dirty="0" smtClean="0">
              <a:solidFill>
                <a:sysClr val="windowText" lastClr="000000"/>
              </a:solidFill>
              <a:latin typeface="SF UI Display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/>
          <a:srcRect l="33377" t="28442" r="33082" b="35077"/>
          <a:stretch/>
        </p:blipFill>
        <p:spPr>
          <a:xfrm>
            <a:off x="2080948" y="2765271"/>
            <a:ext cx="6134100" cy="3752851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4211826" y="6369449"/>
            <a:ext cx="1872349" cy="29734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r>
              <a:rPr lang="pt-BR" sz="1400" b="0" i="0" u="none" strike="noStrike" kern="1200" dirty="0" smtClean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FONTE: SEDEC, 2017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783583" y="2708121"/>
            <a:ext cx="5251864" cy="29734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lvl="0" algn="ctr" hangingPunct="0">
              <a:defRPr sz="1400"/>
            </a:pPr>
            <a:r>
              <a:rPr lang="pt-BR" sz="1400" b="0" i="0" u="none" strike="noStrike" kern="1200" dirty="0" smtClean="0">
                <a:ln>
                  <a:noFill/>
                </a:ln>
                <a:latin typeface="SF UI Display" pitchFamily="18"/>
                <a:ea typeface="SimSun" pitchFamily="2"/>
                <a:cs typeface="Lucida Sans" pitchFamily="2"/>
              </a:rPr>
              <a:t>Figura </a:t>
            </a:r>
            <a:r>
              <a:rPr lang="pt-BR" sz="1400" dirty="0" smtClean="0">
                <a:latin typeface="SF UI Display" pitchFamily="18"/>
                <a:ea typeface="SimSun" pitchFamily="2"/>
                <a:cs typeface="Lucida Sans" pitchFamily="2"/>
              </a:rPr>
              <a:t>4</a:t>
            </a:r>
            <a:r>
              <a:rPr lang="pt-BR" sz="1400" dirty="0">
                <a:latin typeface="SF UI Display" pitchFamily="18"/>
                <a:ea typeface="SimSun" pitchFamily="2"/>
                <a:cs typeface="Lucida Sans" pitchFamily="2"/>
              </a:rPr>
              <a:t> –Estrutura da Secretaria Nacional de Proteção e Defesa Civil</a:t>
            </a:r>
            <a:r>
              <a:rPr lang="pt-BR" sz="1400" dirty="0" smtClean="0">
                <a:latin typeface="SF UI Display" pitchFamily="18"/>
                <a:ea typeface="SimSun" pitchFamily="2"/>
                <a:cs typeface="Lucida Sans" pitchFamily="2"/>
              </a:rPr>
              <a:t>.</a:t>
            </a:r>
            <a:endParaRPr lang="pt-BR" sz="1400" dirty="0">
              <a:latin typeface="SF UI Display" pitchFamily="18"/>
              <a:ea typeface="SimSun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55036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drão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adr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9430</TotalTime>
  <Words>3452</Words>
  <Application>Microsoft Office PowerPoint</Application>
  <PresentationFormat>Personalizar</PresentationFormat>
  <Paragraphs>247</Paragraphs>
  <Slides>30</Slides>
  <Notes>30</Notes>
  <HiddenSlides>0</HiddenSlides>
  <MMClips>0</MMClips>
  <ScaleCrop>false</ScaleCrop>
  <HeadingPairs>
    <vt:vector size="6" baseType="variant">
      <vt:variant>
        <vt:lpstr>Fontes usadas</vt:lpstr>
      </vt:variant>
      <vt:variant>
        <vt:i4>13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30</vt:i4>
      </vt:variant>
    </vt:vector>
  </HeadingPairs>
  <TitlesOfParts>
    <vt:vector size="46" baseType="lpstr">
      <vt:lpstr>SimSun</vt:lpstr>
      <vt:lpstr>Arial</vt:lpstr>
      <vt:lpstr>Arial Unicode MS</vt:lpstr>
      <vt:lpstr>Calibri</vt:lpstr>
      <vt:lpstr>Century Gothic</vt:lpstr>
      <vt:lpstr>Liberation Sans</vt:lpstr>
      <vt:lpstr>Lucida Sans</vt:lpstr>
      <vt:lpstr>Lucida Sans Unicode</vt:lpstr>
      <vt:lpstr>SF UI Display</vt:lpstr>
      <vt:lpstr>StarSymbol</vt:lpstr>
      <vt:lpstr>Tahoma</vt:lpstr>
      <vt:lpstr>Times New Roman</vt:lpstr>
      <vt:lpstr>Wingdings 2</vt:lpstr>
      <vt:lpstr>Default</vt:lpstr>
      <vt:lpstr>Padrão 1</vt:lpstr>
      <vt:lpstr>Padrão</vt:lpstr>
      <vt:lpstr>Apresentação do PowerPoint</vt:lpstr>
      <vt:lpstr>Conteúdo do módulo</vt:lpstr>
      <vt:lpstr>Breve histórico do Proteção e Defesa civil - Brasil</vt:lpstr>
      <vt:lpstr>Breve histórico do Proteção e Defesa civil - Brasil</vt:lpstr>
      <vt:lpstr>Breve histórico do Proteção e Defesa civil - Paraná</vt:lpstr>
      <vt:lpstr>Alguns dos grandes desastres ocorridos no Paraná </vt:lpstr>
      <vt:lpstr>Estrutura atual – nível nacional</vt:lpstr>
      <vt:lpstr>Estrutura atual – nível nacional</vt:lpstr>
      <vt:lpstr>Estrutura atual – nível nacional</vt:lpstr>
      <vt:lpstr>Estrutura atual – nível estadual</vt:lpstr>
      <vt:lpstr>Estrutura atual – nível estadual</vt:lpstr>
      <vt:lpstr>Estrutura atual – nível estadual</vt:lpstr>
      <vt:lpstr>O papel do Corpo de Bombeiros</vt:lpstr>
      <vt:lpstr>O papel do Corpo de Bombeiros</vt:lpstr>
      <vt:lpstr>O papel do Corpo de Bombeiros</vt:lpstr>
      <vt:lpstr>Lei Federal nº 12.608/2012 </vt:lpstr>
      <vt:lpstr>Lei Federal nº 12.608/2012 </vt:lpstr>
      <vt:lpstr>Lei Federal nº 12.608/2012 </vt:lpstr>
      <vt:lpstr>Lei Federal nº 12.608/2012 </vt:lpstr>
      <vt:lpstr>Lei Federal nº 12.608/2012 </vt:lpstr>
      <vt:lpstr>Lei Federal nº 12.608/2012 </vt:lpstr>
      <vt:lpstr>Lei Federal nº 12.608/2012 </vt:lpstr>
      <vt:lpstr>Lei Federal nº 12.608/2012 </vt:lpstr>
      <vt:lpstr>Lei Estadual nº 18.519/2015 </vt:lpstr>
      <vt:lpstr>Lei Estadual nº 18.519/2015 </vt:lpstr>
      <vt:lpstr>Lei Estadual nº 18.519/2015 </vt:lpstr>
      <vt:lpstr>Lei Estadual nº 18.519/2015 </vt:lpstr>
      <vt:lpstr>Lei Estadual nº 18.519/2015 </vt:lpstr>
      <vt:lpstr>Concluindo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 Frates Simiano</dc:creator>
  <cp:lastModifiedBy>Lucas Frates Simiano</cp:lastModifiedBy>
  <cp:revision>137</cp:revision>
  <dcterms:created xsi:type="dcterms:W3CDTF">2016-10-11T15:48:54Z</dcterms:created>
  <dcterms:modified xsi:type="dcterms:W3CDTF">2017-07-20T18:40:54Z</dcterms:modified>
</cp:coreProperties>
</file>