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  <p:sldMasterId id="2147483672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13A8D09-E641-4A9D-AF72-48BD6144C08C}" type="slidenum">
              <a:t>‹nº›</a:t>
            </a:fld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0930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5A9C52-181F-47A3-AC2A-E366DC90196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48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Liberation Sans" pitchFamily="18"/>
        <a:ea typeface="SimSu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4A1B7DD-0BAB-4557-A28B-19C0A7418A6D}" type="slidenum">
              <a:t>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816B361-8328-47AA-A654-C7851123274F}" type="slidenum">
              <a:t>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8D303B-AF1A-4A86-B768-ACE3E485A5C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5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32ACA-876E-4CB7-9AF1-620C312B854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5FABD2-9EBF-48D1-A21D-2AEB5B2942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50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5909EA-ED05-4DB0-8F15-1A8813C1EA7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20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32DB75-40AA-4E96-841E-0E9C687C070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3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4AEB19-6B09-4BAE-926F-263F67ED0CA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28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8898B6-034A-43AC-ADE4-93E3CEC874C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97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A21C77-419D-4669-94EE-538F2E913CE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2C9960-B287-45F9-80C3-61ABB6F189A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47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E17854-81B5-4439-BDAB-B4B4FBA21F9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4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0D481A-873F-40FD-8D93-4CEB3864AAA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90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63880A-638B-4711-82C8-7B88748DEC1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62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B35074-8CCE-45E7-88C6-9ABD7EDAE18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02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AA00E5-D6BC-43CE-AD47-E086EDEBB62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97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66700"/>
            <a:ext cx="2057400" cy="61880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6700"/>
            <a:ext cx="6019800" cy="618807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DF7ACB-7FF0-48C9-8D6B-DE62A0CB76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59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3CE6FA-01E0-4CB5-AF2E-27DA8411BB8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31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2653C6-4373-46F7-8BD1-F01EFDEA78E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78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A19F865-C2D2-47F8-9D3D-50DDAA84B9A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5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8CDF7C-E300-4124-8A0B-08B3AD52AE0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3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142CDF-AFFC-46FD-856B-2FD95CEE808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80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E30B7D-04CD-4B73-9247-9BBEFE16CE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74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3016A4-D190-4644-B4C8-F81A13E1164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04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923930-8A5C-4AB9-9C5B-AA650052437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78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BB16BE7-AA9D-4E22-9FEF-A63A9BF531E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62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6E1C2-1DFD-4B49-BD7D-099B35014E00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8A921E-9BAB-44CC-8E8C-C684F4B0DF3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72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7A4A64-D04D-4448-BE42-AC592197F33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61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8DA54F5-98E2-4ECF-98C3-DD05213C59E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79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CEC97F-E3EC-4CAC-AE8B-F4E8D9BF1C3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5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35935C-6B32-490D-9FF9-2E9D6B5C1A5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63F6BC-501B-405F-8F12-FE6A664EB11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28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F4D22-3FFA-410F-B89B-3115CD4EB0B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12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211611-3EC5-4C20-87D2-DB8A593F4E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33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9BE1E5C-E8DC-4F33-B62E-FA39B68A962F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t-BR" sz="4400" b="0" i="0" u="none" strike="noStrike" kern="1200">
          <a:ln>
            <a:noFill/>
          </a:ln>
          <a:latin typeface="Liberation Sans" pitchFamily="18"/>
          <a:ea typeface="SimSun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pt-BR" sz="3200" b="0" i="0" u="none" strike="noStrike" kern="1200">
          <a:ln>
            <a:noFill/>
          </a:ln>
          <a:latin typeface="Liberation Sans" pitchFamily="18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retângulo 10"/>
          <p:cNvSpPr/>
          <p:nvPr/>
        </p:nvSpPr>
        <p:spPr>
          <a:xfrm>
            <a:off x="7200" y="14040"/>
            <a:ext cx="9129600" cy="68363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0 f8 1"/>
              <a:gd name="f16" fmla="*/ 0 f9 1"/>
              <a:gd name="f17" fmla="*/ f10 1 f2"/>
              <a:gd name="f18" fmla="*/ 10800 f9 1"/>
              <a:gd name="f19" fmla="*/ 21600 f9 1"/>
              <a:gd name="f20" fmla="*/ 10800 f8 1"/>
              <a:gd name="f21" fmla="*/ 21600 f8 1"/>
              <a:gd name="f22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">
                <a:pos x="f15" y="f16"/>
              </a:cxn>
              <a:cxn ang="f22">
                <a:pos x="f15" y="f18"/>
              </a:cxn>
              <a:cxn ang="f22">
                <a:pos x="f15" y="f19"/>
              </a:cxn>
              <a:cxn ang="f22">
                <a:pos x="f20" y="f19"/>
              </a:cxn>
              <a:cxn ang="f22">
                <a:pos x="f21" y="f19"/>
              </a:cxn>
              <a:cxn ang="f22">
                <a:pos x="f20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gradFill>
            <a:gsLst>
              <a:gs pos="0">
                <a:srgbClr val="E7ECED"/>
              </a:gs>
              <a:gs pos="50000">
                <a:srgbClr val="E7ECED"/>
              </a:gs>
              <a:gs pos="100000">
                <a:srgbClr val="E7ECED"/>
              </a:gs>
            </a:gsLst>
            <a:lin ang="7998000"/>
          </a:gra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onector reto 7"/>
          <p:cNvSpPr/>
          <p:nvPr/>
        </p:nvSpPr>
        <p:spPr>
          <a:xfrm>
            <a:off x="0" y="6840"/>
            <a:ext cx="9136800" cy="6843960"/>
          </a:xfrm>
          <a:prstGeom prst="line">
            <a:avLst/>
          </a:prstGeom>
          <a:noFill/>
          <a:ln w="5040">
            <a:solidFill>
              <a:srgbClr val="B9C1C5">
                <a:alpha val="3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Conector reto 8"/>
          <p:cNvSpPr/>
          <p:nvPr/>
        </p:nvSpPr>
        <p:spPr>
          <a:xfrm flipH="1">
            <a:off x="6468479" y="4948200"/>
            <a:ext cx="2673001" cy="1900080"/>
          </a:xfrm>
          <a:prstGeom prst="line">
            <a:avLst/>
          </a:prstGeom>
          <a:noFill/>
          <a:ln w="6120">
            <a:solidFill>
              <a:srgbClr val="C1C5CB">
                <a:alpha val="4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do títuloClique para editar o título mestre</a:t>
            </a:r>
          </a:p>
        </p:txBody>
      </p:sp>
      <p:sp>
        <p:nvSpPr>
          <p:cNvPr id="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882800"/>
            <a:ext cx="8229240" cy="4571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  <a:p>
            <a:pPr lvl="7"/>
            <a:r>
              <a:rPr lang="pt-BR"/>
              <a:t>8.º Nível da estrutura de tópicos</a:t>
            </a:r>
          </a:p>
          <a:p>
            <a:pPr lvl="0"/>
            <a:r>
              <a:rPr lang="pt-BR"/>
              <a:t>9.º Nível da estrutura de tópicosClique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791600" y="6480000"/>
            <a:ext cx="21333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23F37BD-E7B4-4681-8814-A954C4A0749A}" type="datetime1">
              <a:rPr lang="pt-BR"/>
              <a:pPr lvl="0"/>
              <a:t>18/07/2017</a:t>
            </a:fld>
            <a:endParaRPr lang="pt-BR"/>
          </a:p>
        </p:txBody>
      </p:sp>
      <p:sp>
        <p:nvSpPr>
          <p:cNvPr id="8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457200" y="6481080"/>
            <a:ext cx="4259520" cy="30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9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589519" y="6481080"/>
            <a:ext cx="5025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65A628-57D0-4780-99F7-BE011BEFC428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484560" marR="0" lvl="0" indent="0" algn="l" rtl="0" hangingPunct="1">
        <a:spcBef>
          <a:spcPts val="0"/>
        </a:spcBef>
        <a:spcAft>
          <a:spcPts val="0"/>
        </a:spcAft>
        <a:buNone/>
        <a:tabLst/>
        <a:defRPr lang="pt-BR" sz="4200" b="0" i="0" u="none" strike="noStrike" kern="1200" spc="0">
          <a:ln>
            <a:noFill/>
          </a:ln>
          <a:solidFill>
            <a:srgbClr val="94B06B"/>
          </a:solidFill>
          <a:latin typeface="Century Gothic" pitchFamily="18"/>
          <a:ea typeface="SimSun" pitchFamily="2"/>
          <a:cs typeface="Lucida Sans" pitchFamily="2"/>
        </a:defRPr>
      </a:lvl1pPr>
    </p:titleStyle>
    <p:bodyStyle>
      <a:lvl1pPr marL="0" marR="0" lvl="0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1pPr>
      <a:lvl2pPr marL="0" marR="0" lvl="1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2pPr>
      <a:lvl3pPr marL="0" marR="0" lvl="2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3pPr>
      <a:lvl4pPr marL="0" marR="0" lvl="3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4pPr>
      <a:lvl5pPr marL="0" marR="0" lvl="4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5pPr>
      <a:lvl6pPr marL="0" marR="0" lvl="5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6pPr>
      <a:lvl7pPr marL="0" marR="0" lvl="6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7pPr>
      <a:lvl8pPr marL="0" marR="0" lvl="7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8pPr>
      <a:lvl9pPr marL="0" marR="0" lvl="0" indent="0" algn="l" rtl="0" hangingPunct="1">
        <a:spcBef>
          <a:spcPts val="598"/>
        </a:spcBef>
        <a:spcAft>
          <a:spcPts val="1417"/>
        </a:spcAft>
        <a:buClr>
          <a:srgbClr val="98C723"/>
        </a:buClr>
        <a:buSzPct val="80000"/>
        <a:buFont typeface="Wingdings 2"/>
        <a:buChar char="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868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000" y="6886800"/>
            <a:ext cx="319464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fld id="{4D38433E-17D0-45BE-A9F0-75CF3D3EBE80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448919" algn="l"/>
          <a:tab pos="898199" algn="l"/>
          <a:tab pos="1347480" algn="l"/>
          <a:tab pos="1796760" algn="l"/>
          <a:tab pos="2246040" algn="l"/>
          <a:tab pos="2695320" algn="l"/>
          <a:tab pos="3144600" algn="l"/>
          <a:tab pos="3593880" algn="l"/>
          <a:tab pos="4043159" algn="l"/>
          <a:tab pos="4492440" algn="l"/>
          <a:tab pos="4941719" algn="l"/>
          <a:tab pos="5391000" algn="l"/>
          <a:tab pos="5840280" algn="l"/>
          <a:tab pos="6289560" algn="l"/>
          <a:tab pos="6738840" algn="l"/>
          <a:tab pos="7188120" algn="l"/>
          <a:tab pos="7637400" algn="l"/>
          <a:tab pos="8086679" algn="l"/>
          <a:tab pos="8535960" algn="l"/>
          <a:tab pos="8985240" algn="l"/>
        </a:tabLst>
        <a:defRPr lang="pt-BR" sz="4850" b="0" i="0" u="none" strike="noStrike" baseline="0">
          <a:ln>
            <a:noFill/>
          </a:ln>
          <a:solidFill>
            <a:srgbClr val="000000"/>
          </a:solidFill>
          <a:latin typeface="Times New Roman" pitchFamily="18"/>
          <a:cs typeface="Lucida Sans Unicode" pitchFamily="34"/>
        </a:defRPr>
      </a:lvl1pPr>
    </p:titleStyle>
    <p:bodyStyle>
      <a:lvl1pPr marL="0" marR="0" indent="0" algn="l" rtl="0" hangingPunct="0">
        <a:lnSpc>
          <a:spcPct val="93000"/>
        </a:lnSpc>
        <a:spcBef>
          <a:spcPts val="879"/>
        </a:spcBef>
        <a:spcAft>
          <a:spcPts val="0"/>
        </a:spcAft>
        <a:tabLst>
          <a:tab pos="110880" algn="l"/>
          <a:tab pos="560160" algn="l"/>
          <a:tab pos="1009439" algn="l"/>
          <a:tab pos="1458719" algn="l"/>
          <a:tab pos="1908000" algn="l"/>
          <a:tab pos="2357280" algn="l"/>
          <a:tab pos="2806560" algn="l"/>
          <a:tab pos="3255839" algn="l"/>
          <a:tab pos="3705120" algn="l"/>
          <a:tab pos="4154399" algn="l"/>
          <a:tab pos="4603679" algn="l"/>
          <a:tab pos="5052960" algn="l"/>
          <a:tab pos="5502240" algn="l"/>
          <a:tab pos="5951520" algn="l"/>
          <a:tab pos="6400799" algn="l"/>
          <a:tab pos="6849720" algn="l"/>
          <a:tab pos="7298999" algn="l"/>
          <a:tab pos="7748280" algn="l"/>
          <a:tab pos="8197560" algn="l"/>
          <a:tab pos="8646840" algn="l"/>
        </a:tabLst>
        <a:defRPr lang="pt-BR" sz="3530" b="0" i="0" u="none" strike="noStrike" baseline="0">
          <a:ln>
            <a:noFill/>
          </a:ln>
          <a:solidFill>
            <a:srgbClr val="000000"/>
          </a:solidFill>
          <a:latin typeface="Arial" pitchFamily="18"/>
          <a:cs typeface="Lucida Sans Unicode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98505" y="180226"/>
            <a:ext cx="5402098" cy="12116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8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Comando do Corpo de Bombeiros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6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3ª Seção do Estado-Maior – BM/3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200" b="0" i="0" u="none" strike="noStrike" kern="1200" dirty="0">
              <a:ln>
                <a:noFill/>
              </a:ln>
              <a:solidFill>
                <a:srgbClr val="FFFF00"/>
              </a:solidFill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92612" y="2013119"/>
            <a:ext cx="8694088" cy="386556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400" dirty="0" smtClean="0">
                <a:latin typeface="SF UI Display" pitchFamily="18"/>
                <a:ea typeface="SimSun" pitchFamily="2"/>
                <a:cs typeface="Lucida Sans" pitchFamily="2"/>
              </a:rPr>
              <a:t>4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º </a:t>
            </a:r>
            <a:r>
              <a:rPr lang="pt-BR" sz="24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Ciclo do Plano Anual de Instrução 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2017</a:t>
            </a:r>
            <a:endParaRPr lang="pt-BR" sz="24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3600" b="1" dirty="0" smtClean="0">
                <a:latin typeface="SF UI Display" pitchFamily="18"/>
                <a:ea typeface="SimSun" pitchFamily="2"/>
                <a:cs typeface="Lucida Sans" pitchFamily="2"/>
              </a:rPr>
              <a:t>Proteção e Defesa Civil</a:t>
            </a:r>
            <a:endParaRPr lang="pt-BR" sz="3600" b="1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8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lvl="0" algn="r" hangingPunct="0"/>
            <a:r>
              <a:rPr lang="pt-BR" sz="2800" b="1" dirty="0">
                <a:latin typeface="SF UI Display" pitchFamily="18"/>
                <a:ea typeface="SimSun" pitchFamily="2"/>
                <a:cs typeface="Lucida Sans" pitchFamily="2"/>
              </a:rPr>
              <a:t>Módulo </a:t>
            </a:r>
            <a:r>
              <a:rPr lang="pt-BR" sz="2800" b="1" dirty="0" smtClean="0">
                <a:latin typeface="SF UI Display" pitchFamily="18"/>
                <a:ea typeface="SimSun" pitchFamily="2"/>
                <a:cs typeface="Lucida Sans" pitchFamily="2"/>
              </a:rPr>
              <a:t>II </a:t>
            </a:r>
            <a:r>
              <a:rPr lang="pt-BR" sz="2800" b="1" dirty="0" smtClean="0">
                <a:latin typeface="SF UI Display" pitchFamily="18"/>
                <a:ea typeface="SimSun" pitchFamily="2"/>
                <a:cs typeface="Lucida Sans" pitchFamily="2"/>
              </a:rPr>
              <a:t>– </a:t>
            </a:r>
            <a:r>
              <a:rPr lang="pt-BR" sz="2400" b="1" dirty="0" smtClean="0">
                <a:latin typeface="SF UI Display" pitchFamily="18"/>
                <a:ea typeface="SimSun" pitchFamily="2"/>
                <a:cs typeface="Lucida Sans" pitchFamily="2"/>
              </a:rPr>
              <a:t>ANEXO AO FÓRUM</a:t>
            </a:r>
            <a:endParaRPr lang="pt-BR" sz="2400" b="1" dirty="0" smtClean="0"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err="1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Conteudistas</a:t>
            </a:r>
            <a:r>
              <a:rPr lang="pt-BR" sz="20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: </a:t>
            </a: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Capitão QOBM Eduardo Gomes Pinheiro e Capitão QOBM Lucas Frates Simiano </a:t>
            </a:r>
          </a:p>
          <a:p>
            <a:pPr lvl="0" algn="r" hangingPunct="0"/>
            <a:r>
              <a:rPr lang="pt-BR" sz="2000" i="1" dirty="0">
                <a:latin typeface="SF UI Display" pitchFamily="18"/>
                <a:ea typeface="SimSun" pitchFamily="2"/>
                <a:cs typeface="Lucida Sans" pitchFamily="2"/>
              </a:rPr>
              <a:t>Coordenadoria Estadual de Proteção e Defesa Civil </a:t>
            </a:r>
          </a:p>
          <a:p>
            <a:pPr lvl="0" algn="r" hangingPunct="0"/>
            <a:r>
              <a:rPr lang="pt-BR" sz="2000" i="1" dirty="0">
                <a:latin typeface="SF UI Display" pitchFamily="18"/>
                <a:ea typeface="SimSun" pitchFamily="2"/>
                <a:cs typeface="Lucida Sans" pitchFamily="2"/>
              </a:rPr>
              <a:t>Centro Universitário de Estudos e Pesquisas sobre Desastres </a:t>
            </a: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b="1" dirty="0" smtClean="0">
                <a:solidFill>
                  <a:srgbClr val="FFFF00"/>
                </a:solidFill>
                <a:latin typeface="SF UI Display" pitchFamily="18"/>
              </a:rPr>
              <a:t>Atividade proposta</a:t>
            </a:r>
            <a:endParaRPr lang="pt-BR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385810" y="2654184"/>
            <a:ext cx="9216000" cy="2550960"/>
          </a:xfrm>
        </p:spPr>
        <p:txBody>
          <a:bodyPr/>
          <a:lstStyle/>
          <a:p>
            <a:pPr lvl="0" algn="ctr">
              <a:lnSpc>
                <a:spcPct val="90000"/>
              </a:lnSpc>
            </a:pPr>
            <a:r>
              <a:rPr lang="pt-BR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Aponte</a:t>
            </a: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 um evento adverso natural e um evento adverso tecnológico ocorrido no seu município/área de atuação operacional, fazendo um breve </a:t>
            </a:r>
            <a:r>
              <a:rPr lang="pt-BR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descritivo</a:t>
            </a: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 de cada um deles, em que fique explícito os </a:t>
            </a:r>
            <a:r>
              <a:rPr lang="pt-BR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danos e prejuízo</a:t>
            </a: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s atrelados aos sinistros.</a:t>
            </a:r>
          </a:p>
          <a:p>
            <a:pPr lvl="0" algn="ctr">
              <a:lnSpc>
                <a:spcPct val="90000"/>
              </a:lnSpc>
            </a:pP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A seguir disserte sobre como uma </a:t>
            </a:r>
            <a:r>
              <a:rPr lang="pt-BR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gestão de risco de desastres eficaz</a:t>
            </a: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 poderia ter </a:t>
            </a:r>
            <a:r>
              <a:rPr lang="pt-BR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evitado/reduzido</a:t>
            </a:r>
            <a:r>
              <a:rPr lang="pt-BR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 o impacto dos desastres citados.</a:t>
            </a:r>
            <a:endParaRPr lang="pt-BR" dirty="0" smtClean="0">
              <a:solidFill>
                <a:srgbClr val="000000"/>
              </a:solidFill>
              <a:latin typeface="SF UI Display" pitchFamily="18"/>
              <a:cs typeface="Lucida Sans Unicode" pitchFamily="34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10091</TotalTime>
  <Words>116</Words>
  <Application>Microsoft Office PowerPoint</Application>
  <PresentationFormat>Personalizar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</vt:i4>
      </vt:variant>
    </vt:vector>
  </HeadingPairs>
  <TitlesOfParts>
    <vt:vector size="18" baseType="lpstr">
      <vt:lpstr>SimSun</vt:lpstr>
      <vt:lpstr>Arial</vt:lpstr>
      <vt:lpstr>Arial Unicode MS</vt:lpstr>
      <vt:lpstr>Calibri</vt:lpstr>
      <vt:lpstr>Century Gothic</vt:lpstr>
      <vt:lpstr>Liberation Sans</vt:lpstr>
      <vt:lpstr>Lucida Sans</vt:lpstr>
      <vt:lpstr>Lucida Sans Unicode</vt:lpstr>
      <vt:lpstr>SF UI Display</vt:lpstr>
      <vt:lpstr>StarSymbol</vt:lpstr>
      <vt:lpstr>Tahoma</vt:lpstr>
      <vt:lpstr>Times New Roman</vt:lpstr>
      <vt:lpstr>Wingdings 2</vt:lpstr>
      <vt:lpstr>Default</vt:lpstr>
      <vt:lpstr>Padrão 1</vt:lpstr>
      <vt:lpstr>Padrão</vt:lpstr>
      <vt:lpstr>Apresentação do PowerPoint</vt:lpstr>
      <vt:lpstr>Atividade proposta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Frates Simiano</dc:creator>
  <cp:lastModifiedBy>Lucas Frates Simiano</cp:lastModifiedBy>
  <cp:revision>235</cp:revision>
  <dcterms:created xsi:type="dcterms:W3CDTF">2016-10-11T15:48:54Z</dcterms:created>
  <dcterms:modified xsi:type="dcterms:W3CDTF">2017-07-18T12:04:42Z</dcterms:modified>
</cp:coreProperties>
</file>