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63" r:id="rId6"/>
    <p:sldId id="276" r:id="rId7"/>
    <p:sldId id="305" r:id="rId8"/>
    <p:sldId id="277" r:id="rId9"/>
    <p:sldId id="279" r:id="rId10"/>
    <p:sldId id="294" r:id="rId11"/>
    <p:sldId id="285" r:id="rId12"/>
    <p:sldId id="286" r:id="rId13"/>
    <p:sldId id="287" r:id="rId14"/>
    <p:sldId id="289" r:id="rId15"/>
    <p:sldId id="280" r:id="rId16"/>
    <p:sldId id="281" r:id="rId17"/>
    <p:sldId id="282" r:id="rId18"/>
    <p:sldId id="283" r:id="rId19"/>
    <p:sldId id="284" r:id="rId20"/>
    <p:sldId id="288" r:id="rId21"/>
    <p:sldId id="292" r:id="rId22"/>
    <p:sldId id="295" r:id="rId23"/>
    <p:sldId id="293" r:id="rId24"/>
    <p:sldId id="306" r:id="rId25"/>
    <p:sldId id="268" r:id="rId26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13A8D09-E641-4A9D-AF72-48BD6144C08C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9093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55A9C52-181F-47A3-AC2A-E366DC90196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48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>
        <a:ln>
          <a:noFill/>
        </a:ln>
        <a:latin typeface="Liberation Sans" pitchFamily="18"/>
        <a:ea typeface="SimSu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4A1B7DD-0BAB-4557-A28B-19C0A7418A6D}" type="slidenum">
              <a:t>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10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249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353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713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913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173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258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224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17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429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18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383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19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769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20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082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951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996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F26698E-423A-43AA-A6B5-CDE49B98407C}" type="slidenum">
              <a:t>23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45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90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80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8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7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722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8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25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9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02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8D303B-AF1A-4A86-B768-ACE3E485A5C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5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F32ACA-876E-4CB7-9AF1-620C312B854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5FABD2-9EBF-48D1-A21D-2AEB5B29427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5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5909EA-ED05-4DB0-8F15-1A8813C1EA7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2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32DB75-40AA-4E96-841E-0E9C687C070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3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4AEB19-6B09-4BAE-926F-263F67ED0CA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2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8898B6-034A-43AC-ADE4-93E3CEC874C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9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A21C77-419D-4669-94EE-538F2E913CE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3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2C9960-B287-45F9-80C3-61ABB6F189A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7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E17854-81B5-4439-BDAB-B4B4FBA21F9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4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0D481A-873F-40FD-8D93-4CEB3864AAA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9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63880A-638B-4711-82C8-7B88748DEC1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2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B35074-8CCE-45E7-88C6-9ABD7EDAE18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0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A00E5-D6BC-43CE-AD47-E086EDEBB62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9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880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880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DF7ACB-7FF0-48C9-8D6B-DE62A0CB76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CE6FA-01E0-4CB5-AF2E-27DA8411BB8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3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2653C6-4373-46F7-8BD1-F01EFDEA78E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7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19F865-C2D2-47F8-9D3D-50DDAA84B9A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5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8CDF7C-E300-4124-8A0B-08B3AD52AE0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3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142CDF-AFFC-46FD-856B-2FD95CEE808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8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E30B7D-04CD-4B73-9247-9BBEFE16CE7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7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3016A4-D190-4644-B4C8-F81A13E1164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0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923930-8A5C-4AB9-9C5B-AA650052437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7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B16BE7-AA9D-4E22-9FEF-A63A9BF531E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6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86E1C2-1DFD-4B49-BD7D-099B35014E0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8A921E-9BAB-44CC-8E8C-C684F4B0DF3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7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7A4A64-D04D-4448-BE42-AC592197F33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1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DA54F5-98E2-4ECF-98C3-DD05213C59E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7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CEC97F-E3EC-4CAC-AE8B-F4E8D9BF1C3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5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35935C-6B32-490D-9FF9-2E9D6B5C1A5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0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63F6BC-501B-405F-8F12-FE6A664EB11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2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F4D22-3FFA-410F-B89B-3115CD4EB0B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1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211611-3EC5-4C20-87D2-DB8A593F4E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3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9BE1E5C-E8DC-4F33-B62E-FA39B68A962F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Liberation Sans" pitchFamily="18"/>
          <a:ea typeface="SimSun" pitchFamily="2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pt-BR" sz="3200" b="0" i="0" u="none" strike="noStrike" kern="1200">
          <a:ln>
            <a:noFill/>
          </a:ln>
          <a:latin typeface="Liberation Sans" pitchFamily="18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retângulo 10"/>
          <p:cNvSpPr/>
          <p:nvPr/>
        </p:nvSpPr>
        <p:spPr>
          <a:xfrm>
            <a:off x="7200" y="14040"/>
            <a:ext cx="9129600" cy="6836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E7ECED"/>
              </a:gs>
              <a:gs pos="50000">
                <a:srgbClr val="E7ECED"/>
              </a:gs>
              <a:gs pos="100000">
                <a:srgbClr val="E7ECED"/>
              </a:gs>
            </a:gsLst>
            <a:lin ang="7998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Conector reto 7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noFill/>
          <a:ln w="5040">
            <a:solidFill>
              <a:srgbClr val="B9C1C5">
                <a:alpha val="3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Conector reto 8"/>
          <p:cNvSpPr/>
          <p:nvPr/>
        </p:nvSpPr>
        <p:spPr>
          <a:xfrm flipH="1">
            <a:off x="6468479" y="4948200"/>
            <a:ext cx="2673001" cy="1900080"/>
          </a:xfrm>
          <a:prstGeom prst="line">
            <a:avLst/>
          </a:prstGeom>
          <a:noFill/>
          <a:ln w="6120">
            <a:solidFill>
              <a:srgbClr val="C1C5CB">
                <a:alpha val="4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do títuloClique para editar o título mestre</a:t>
            </a:r>
          </a:p>
        </p:txBody>
      </p:sp>
      <p:sp>
        <p:nvSpPr>
          <p:cNvPr id="6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  <a:p>
            <a:pPr lvl="7"/>
            <a:r>
              <a:rPr lang="pt-BR"/>
              <a:t>8.º Nível da estrutura de tópicos</a:t>
            </a:r>
          </a:p>
          <a:p>
            <a:pPr lvl="0"/>
            <a:r>
              <a:rPr lang="pt-BR"/>
              <a:t>9.º Nível da estrutura de tópicosClique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791600" y="6480000"/>
            <a:ext cx="21333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23F37BD-E7B4-4681-8814-A954C4A0749A}" type="datetime1">
              <a:rPr lang="pt-BR"/>
              <a:pPr lvl="0"/>
              <a:t>20/07/2017</a:t>
            </a:fld>
            <a:endParaRPr lang="pt-BR"/>
          </a:p>
        </p:txBody>
      </p:sp>
      <p:sp>
        <p:nvSpPr>
          <p:cNvPr id="8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457200" y="6481080"/>
            <a:ext cx="4259520" cy="300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589519" y="6481080"/>
            <a:ext cx="5025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565A628-57D0-4780-99F7-BE011BEFC428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484560" marR="0" lvl="0" indent="0" algn="l" rtl="0" hangingPunct="1">
        <a:spcBef>
          <a:spcPts val="0"/>
        </a:spcBef>
        <a:spcAft>
          <a:spcPts val="0"/>
        </a:spcAft>
        <a:buNone/>
        <a:tabLst/>
        <a:defRPr lang="pt-BR" sz="4200" b="0" i="0" u="none" strike="noStrike" kern="1200" spc="0">
          <a:ln>
            <a:noFill/>
          </a:ln>
          <a:solidFill>
            <a:srgbClr val="94B06B"/>
          </a:solidFill>
          <a:latin typeface="Century Gothic" pitchFamily="18"/>
          <a:ea typeface="SimSun" pitchFamily="2"/>
          <a:cs typeface="Lucida Sans" pitchFamily="2"/>
        </a:defRPr>
      </a:lvl1pPr>
    </p:titleStyle>
    <p:bodyStyle>
      <a:lvl1pPr marL="0" marR="0" lvl="0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1pPr>
      <a:lvl2pPr marL="0" marR="0" lvl="1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2pPr>
      <a:lvl3pPr marL="0" marR="0" lvl="2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3pPr>
      <a:lvl4pPr marL="0" marR="0" lvl="3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4pPr>
      <a:lvl5pPr marL="0" marR="0" lvl="4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5pPr>
      <a:lvl6pPr marL="0" marR="0" lvl="5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6pPr>
      <a:lvl7pPr marL="0" marR="0" lvl="6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7pPr>
      <a:lvl8pPr marL="0" marR="0" lvl="7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8pPr>
      <a:lvl9pPr marL="0" marR="0" lvl="0" indent="0" algn="l" rtl="0" hangingPunct="1">
        <a:spcBef>
          <a:spcPts val="598"/>
        </a:spcBef>
        <a:spcAft>
          <a:spcPts val="1417"/>
        </a:spcAft>
        <a:buClr>
          <a:srgbClr val="98C723"/>
        </a:buClr>
        <a:buSzPct val="80000"/>
        <a:buFont typeface="Wingdings 2"/>
        <a:buChar char="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800"/>
            <a:ext cx="319464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fld id="{4D38433E-17D0-45BE-A9F0-75CF3D3EBE80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pt-BR" sz="4850" b="0" i="0" u="none" strike="noStrike" baseline="0">
          <a:ln>
            <a:noFill/>
          </a:ln>
          <a:solidFill>
            <a:srgbClr val="000000"/>
          </a:solidFill>
          <a:latin typeface="Times New Roman" pitchFamily="18"/>
          <a:cs typeface="Lucida Sans Unicode" pitchFamily="34"/>
        </a:defRPr>
      </a:lvl1pPr>
    </p:titleStyle>
    <p:bodyStyle>
      <a:lvl1pPr marL="0" marR="0" indent="0" algn="l" rtl="0" hangingPunct="0">
        <a:lnSpc>
          <a:spcPct val="93000"/>
        </a:lnSpc>
        <a:spcBef>
          <a:spcPts val="879"/>
        </a:spcBef>
        <a:spcAft>
          <a:spcPts val="0"/>
        </a:spcAft>
        <a:tabLst>
          <a:tab pos="110880" algn="l"/>
          <a:tab pos="560160" algn="l"/>
          <a:tab pos="1009439" algn="l"/>
          <a:tab pos="1458719" algn="l"/>
          <a:tab pos="1908000" algn="l"/>
          <a:tab pos="2357280" algn="l"/>
          <a:tab pos="2806560" algn="l"/>
          <a:tab pos="3255839" algn="l"/>
          <a:tab pos="3705120" algn="l"/>
          <a:tab pos="4154399" algn="l"/>
          <a:tab pos="4603679" algn="l"/>
          <a:tab pos="5052960" algn="l"/>
          <a:tab pos="5502240" algn="l"/>
          <a:tab pos="5951520" algn="l"/>
          <a:tab pos="6400799" algn="l"/>
          <a:tab pos="6849720" algn="l"/>
          <a:tab pos="7298999" algn="l"/>
          <a:tab pos="7748280" algn="l"/>
          <a:tab pos="8197560" algn="l"/>
          <a:tab pos="8646840" algn="l"/>
        </a:tabLst>
        <a:defRPr lang="pt-BR" sz="3530" b="0" i="0" u="none" strike="noStrike" baseline="0">
          <a:ln>
            <a:noFill/>
          </a:ln>
          <a:solidFill>
            <a:srgbClr val="000000"/>
          </a:solidFill>
          <a:latin typeface="Arial" pitchFamily="18"/>
          <a:cs typeface="Lucida Sans Unicode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azetadopovo.com.br/vida-e-cidadania/chuva-de-granizo-atinge-o-parana-e-causa-estragos-1urysu7eckw86devv1bf46w6t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ribunapr.com.br/noticias/parana/acidente-com-produto-perigoso-interdita-trecho-da-br-376/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efesacivil.pr.gov.br/modules/conteudo/conteudo.php?conteudo=29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prm.gov.br/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kariri.com/brasil/rompimento-de-adutora-gera-cachoeira-em-rua-de-manaus/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rtaeducacao.com.br/aulas/o-mito-da-estiagem-%E2%80%A8de-sao-paulo/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8505" y="180226"/>
            <a:ext cx="5402098" cy="121163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8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SF UI Display" pitchFamily="18"/>
                <a:ea typeface="SimSun" pitchFamily="2"/>
                <a:cs typeface="Lucida Sans" pitchFamily="2"/>
              </a:rPr>
              <a:t>Comando do Corpo de Bombeiros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6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SF UI Display" pitchFamily="18"/>
                <a:ea typeface="SimSun" pitchFamily="2"/>
                <a:cs typeface="Lucida Sans" pitchFamily="2"/>
              </a:rPr>
              <a:t>3ª Seção do Estado-Maior – BM/3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200" b="0" i="0" u="none" strike="noStrike" kern="1200" dirty="0">
              <a:ln>
                <a:noFill/>
              </a:ln>
              <a:solidFill>
                <a:srgbClr val="FFFF00"/>
              </a:solidFill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92612" y="2013119"/>
            <a:ext cx="8694088" cy="386556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400" dirty="0" smtClean="0">
                <a:latin typeface="SF UI Display" pitchFamily="18"/>
                <a:ea typeface="SimSun" pitchFamily="2"/>
                <a:cs typeface="Lucida Sans" pitchFamily="2"/>
              </a:rPr>
              <a:t>4</a:t>
            </a:r>
            <a:r>
              <a:rPr lang="pt-BR" sz="2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º </a:t>
            </a:r>
            <a:r>
              <a:rPr lang="pt-BR" sz="2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Ciclo do Plano Anual de Instrução </a:t>
            </a:r>
            <a:r>
              <a:rPr lang="pt-BR" sz="2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2017</a:t>
            </a:r>
            <a:endParaRPr lang="pt-BR" sz="24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600" b="1" dirty="0" smtClean="0">
                <a:latin typeface="SF UI Display" pitchFamily="18"/>
                <a:ea typeface="SimSun" pitchFamily="2"/>
                <a:cs typeface="Lucida Sans" pitchFamily="2"/>
              </a:rPr>
              <a:t>Proteção e Defesa Civil</a:t>
            </a:r>
            <a:endParaRPr lang="pt-BR" sz="3600" b="1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8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lvl="0" algn="r" hangingPunct="0"/>
            <a:r>
              <a:rPr lang="pt-BR" sz="2800" b="1" dirty="0">
                <a:latin typeface="SF UI Display" pitchFamily="18"/>
                <a:ea typeface="SimSun" pitchFamily="2"/>
                <a:cs typeface="Lucida Sans" pitchFamily="2"/>
              </a:rPr>
              <a:t>Módulo </a:t>
            </a:r>
            <a:r>
              <a:rPr lang="pt-BR" sz="2800" b="1" dirty="0" smtClean="0">
                <a:latin typeface="SF UI Display" pitchFamily="18"/>
                <a:ea typeface="SimSun" pitchFamily="2"/>
                <a:cs typeface="Lucida Sans" pitchFamily="2"/>
              </a:rPr>
              <a:t>II </a:t>
            </a:r>
            <a:r>
              <a:rPr lang="pt-BR" sz="2800" b="1" dirty="0">
                <a:latin typeface="SF UI Display" pitchFamily="18"/>
                <a:ea typeface="SimSun" pitchFamily="2"/>
                <a:cs typeface="Lucida Sans" pitchFamily="2"/>
              </a:rPr>
              <a:t>- </a:t>
            </a:r>
            <a:r>
              <a:rPr lang="pt-BR" sz="2400" b="1" dirty="0" smtClean="0">
                <a:latin typeface="SF UI Display" pitchFamily="18"/>
                <a:ea typeface="SimSun" pitchFamily="2"/>
                <a:cs typeface="Lucida Sans" pitchFamily="2"/>
              </a:rPr>
              <a:t>ASPECTOS CONCEITUAIS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 smtClean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1200" dirty="0" err="1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Conteudistas</a:t>
            </a:r>
            <a:r>
              <a:rPr lang="pt-BR" sz="20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: </a:t>
            </a:r>
            <a:endParaRPr lang="pt-BR" sz="2000" b="0" i="0" u="none" strike="noStrike" kern="1200" dirty="0" smtClean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Capitão QOBM Eduardo Gomes Pinheiro e Capitão QOBM Lucas Frates Simiano </a:t>
            </a:r>
          </a:p>
          <a:p>
            <a:pPr lvl="0" algn="r" hangingPunct="0"/>
            <a:r>
              <a:rPr lang="pt-BR" sz="2000" i="1" dirty="0">
                <a:latin typeface="SF UI Display" pitchFamily="18"/>
                <a:ea typeface="SimSun" pitchFamily="2"/>
                <a:cs typeface="Lucida Sans" pitchFamily="2"/>
              </a:rPr>
              <a:t>Coordenadoria Estadual de Proteção e Defesa Civil </a:t>
            </a:r>
          </a:p>
          <a:p>
            <a:pPr lvl="0" algn="r" hangingPunct="0"/>
            <a:r>
              <a:rPr lang="pt-BR" sz="2000" i="1" dirty="0">
                <a:latin typeface="SF UI Display" pitchFamily="18"/>
                <a:ea typeface="SimSun" pitchFamily="2"/>
                <a:cs typeface="Lucida Sans" pitchFamily="2"/>
              </a:rPr>
              <a:t>Centro Universitário de Estudos e Pesquisas sobre Desastres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469872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EVENTO ADVERSO NATURAL: </a:t>
            </a:r>
          </a:p>
          <a:p>
            <a:pPr algn="just"/>
            <a:r>
              <a:rPr lang="pt-BR" sz="2800" i="1" dirty="0" smtClean="0"/>
              <a:t>“desastre </a:t>
            </a:r>
            <a:r>
              <a:rPr lang="pt-BR" sz="2800" i="1" dirty="0"/>
              <a:t>natural considerado acima da normalidade </a:t>
            </a:r>
            <a:r>
              <a:rPr lang="pt-BR" sz="2800" b="1" i="1" dirty="0"/>
              <a:t>em relação à vulnerabilidade da área atingida</a:t>
            </a:r>
            <a:r>
              <a:rPr lang="pt-BR" sz="2800" i="1" dirty="0"/>
              <a:t>, que podem implicar em perdas humanas, socioeconômicas e </a:t>
            </a:r>
            <a:r>
              <a:rPr lang="pt-BR" sz="2800" i="1" dirty="0" smtClean="0"/>
              <a:t>ambientais” </a:t>
            </a:r>
            <a:r>
              <a:rPr lang="pt-BR" sz="2400" i="1" dirty="0"/>
              <a:t>(MINISTÉRIO DA INTEGRAÇÃO NACIONAL, 2016, grifo nosso</a:t>
            </a:r>
            <a:r>
              <a:rPr lang="pt-BR" sz="2400" i="1" dirty="0" smtClean="0"/>
              <a:t>)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635267" y="4535870"/>
            <a:ext cx="4591252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Adiante neste curso apresentaremos os tipos de desastres naturais e tecnológicos elencados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na Classificação e Codificação Brasileira de Desastres (</a:t>
            </a:r>
            <a:r>
              <a:rPr lang="pt-BR" sz="2000" i="1" dirty="0" err="1">
                <a:solidFill>
                  <a:sysClr val="windowText" lastClr="000000"/>
                </a:solidFill>
                <a:latin typeface="SF UI Display"/>
              </a:rPr>
              <a:t>Cobrade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)</a:t>
            </a:r>
          </a:p>
          <a:p>
            <a:pPr algn="just"/>
            <a:endParaRPr lang="pt-BR" sz="20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734203" y="6483460"/>
            <a:ext cx="1892354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SUREK</a:t>
            </a: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, 2016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504623" y="3697127"/>
            <a:ext cx="5228513" cy="297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algn="ctr" hangingPunct="0"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</a:t>
            </a:r>
            <a:r>
              <a:rPr lang="pt-BR" sz="1400" dirty="0">
                <a:latin typeface="SF UI Display" pitchFamily="18"/>
                <a:ea typeface="SimSun" pitchFamily="2"/>
                <a:cs typeface="Lucida Sans" pitchFamily="2"/>
              </a:rPr>
              <a:t>3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 – Exemplo de evento adverso natural - granizo em Imbituva</a:t>
            </a:r>
            <a:endParaRPr lang="pt-BR" sz="1400" dirty="0">
              <a:latin typeface="SF UI Display" pitchFamily="18"/>
              <a:ea typeface="SimSun" pitchFamily="2"/>
              <a:cs typeface="Lucida Sans" pitchFamily="2"/>
            </a:endParaRPr>
          </a:p>
        </p:txBody>
      </p:sp>
      <p:pic>
        <p:nvPicPr>
          <p:cNvPr id="3074" name="Picture 2" descr="Granizo em Imbituva | Colaboração/Rogério Pampuch Sur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77" y="4025851"/>
            <a:ext cx="3656463" cy="24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486401" y="6661267"/>
            <a:ext cx="42563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 smtClean="0">
                <a:latin typeface="SF UI Display"/>
              </a:rPr>
              <a:t>Disponível em: </a:t>
            </a:r>
            <a:r>
              <a:rPr lang="pt-BR" sz="1000" dirty="0">
                <a:latin typeface="SF UI Display"/>
                <a:hlinkClick r:id="rId5"/>
              </a:rPr>
              <a:t>http://www.gazetadopovo.com.br/vida-e-cidadania/chuva-de-granizo-atinge-o-parana-e-causa-estragos-1urysu7eckw86devv1bf46w6t</a:t>
            </a:r>
            <a:r>
              <a:rPr lang="pt-BR" sz="1000" dirty="0">
                <a:latin typeface="SF UI Displa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9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543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EVENTO ADVERSO TECNOLÓGICO: </a:t>
            </a:r>
          </a:p>
          <a:p>
            <a:pPr algn="just"/>
            <a:r>
              <a:rPr lang="pt-BR" sz="2800" i="1" dirty="0" smtClean="0"/>
              <a:t>“desastre </a:t>
            </a:r>
            <a:r>
              <a:rPr lang="pt-BR" sz="2800" i="1" dirty="0"/>
              <a:t>originado por </a:t>
            </a:r>
            <a:r>
              <a:rPr lang="pt-BR" sz="2800" b="1" i="1" dirty="0"/>
              <a:t>condições tecnológicas decorrentes de falhas na infraestrutura ou nas atividades humanas específicas </a:t>
            </a:r>
            <a:r>
              <a:rPr lang="pt-BR" sz="2800" i="1" dirty="0"/>
              <a:t>consideradas acima da normalidade, que podem implicar em perdas humanas, socioeconômicas e </a:t>
            </a:r>
            <a:r>
              <a:rPr lang="pt-BR" sz="2800" i="1" dirty="0" smtClean="0"/>
              <a:t>ambientais” </a:t>
            </a:r>
            <a:r>
              <a:rPr lang="pt-BR" sz="2400" i="1" dirty="0" smtClean="0"/>
              <a:t>(MINISTÉRIO </a:t>
            </a:r>
            <a:r>
              <a:rPr lang="pt-BR" sz="2400" i="1" dirty="0"/>
              <a:t>DA INTEGRAÇÃO NACIONAL, 2016, grifo nosso)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pic>
        <p:nvPicPr>
          <p:cNvPr id="4098" name="Picture 2" descr="http://static.tribunapr.com.br/wp-content/uploads/sites/1/2016/03/08-03-16_caminhao_376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63" y="4570333"/>
            <a:ext cx="3175542" cy="20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439094" y="6666191"/>
            <a:ext cx="1608880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PRF</a:t>
            </a: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, 2016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300844" y="4274433"/>
            <a:ext cx="9153625" cy="297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algn="just" hangingPunct="0"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4 – Exemplo de evento adverso tecnológico - </a:t>
            </a:r>
            <a:r>
              <a:rPr lang="pt-BR" sz="1400" dirty="0">
                <a:latin typeface="SF UI Display" pitchFamily="18"/>
                <a:ea typeface="SimSun" pitchFamily="2"/>
                <a:cs typeface="Lucida Sans" pitchFamily="2"/>
              </a:rPr>
              <a:t>o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corrência de transporte rodoviário de produto perigoso </a:t>
            </a:r>
            <a:endParaRPr lang="pt-BR" sz="1400" dirty="0"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72177" y="6814864"/>
            <a:ext cx="901625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 smtClean="0">
                <a:latin typeface="SF UI Display"/>
              </a:rPr>
              <a:t>Disponível em: </a:t>
            </a:r>
            <a:r>
              <a:rPr lang="pt-BR" sz="1050" dirty="0" smtClean="0">
                <a:latin typeface="SF UI Display"/>
                <a:hlinkClick r:id="rId5"/>
              </a:rPr>
              <a:t>http</a:t>
            </a:r>
            <a:r>
              <a:rPr lang="pt-BR" sz="1050" dirty="0">
                <a:latin typeface="SF UI Display"/>
                <a:hlinkClick r:id="rId5"/>
              </a:rPr>
              <a:t>://www.tribunapr.com.br/noticias/parana/acidente-com-produto-perigoso-interdita-trecho-da-br-376/</a:t>
            </a:r>
            <a:r>
              <a:rPr lang="pt-BR" sz="1050" dirty="0">
                <a:latin typeface="SF UI Displa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5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EVENTO ADVERSO ANTRÓPICO: </a:t>
            </a:r>
          </a:p>
          <a:p>
            <a:pPr algn="just"/>
            <a:r>
              <a:rPr lang="pt-BR" sz="2800" i="1" dirty="0" smtClean="0"/>
              <a:t>“desastre </a:t>
            </a:r>
            <a:r>
              <a:rPr lang="pt-BR" sz="2800" i="1" dirty="0"/>
              <a:t>decorrente de </a:t>
            </a:r>
            <a:r>
              <a:rPr lang="pt-BR" sz="2800" b="1" i="1" dirty="0"/>
              <a:t>atividades humanas predatórias ou consideradas acima da normalidade</a:t>
            </a:r>
            <a:r>
              <a:rPr lang="pt-BR" sz="2800" i="1" dirty="0"/>
              <a:t>, que podem implicar em perdas humanas, socioeconômicas e </a:t>
            </a:r>
            <a:r>
              <a:rPr lang="pt-BR" sz="2800" i="1" dirty="0" smtClean="0"/>
              <a:t>ambientais” </a:t>
            </a:r>
            <a:r>
              <a:rPr lang="pt-BR" sz="2400" i="1" dirty="0" smtClean="0"/>
              <a:t>(MINISTÉRIO </a:t>
            </a:r>
            <a:r>
              <a:rPr lang="pt-BR" sz="2400" i="1" dirty="0"/>
              <a:t>DA INTEGRAÇÃO NACIONAL, 2016, grifo nosso</a:t>
            </a:r>
            <a:r>
              <a:rPr lang="pt-BR" sz="2400" i="1" dirty="0" smtClean="0"/>
              <a:t>)</a:t>
            </a:r>
          </a:p>
          <a:p>
            <a:pPr algn="just"/>
            <a:endParaRPr lang="pt-BR" sz="16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Na Classificação </a:t>
            </a:r>
            <a:r>
              <a:rPr lang="pt-BR" sz="2400" dirty="0">
                <a:solidFill>
                  <a:sysClr val="windowText" lastClr="000000"/>
                </a:solidFill>
                <a:latin typeface="SF UI Display"/>
              </a:rPr>
              <a:t>e Codificação Brasileira de Desastres (</a:t>
            </a:r>
            <a:r>
              <a:rPr lang="pt-BR" sz="2400" dirty="0" err="1">
                <a:solidFill>
                  <a:sysClr val="windowText" lastClr="000000"/>
                </a:solidFill>
                <a:latin typeface="SF UI Display"/>
              </a:rPr>
              <a:t>Cobrade</a:t>
            </a:r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) existem duas grandes divisões dos desastres; os de origem natural e os de origem tecnológica.</a:t>
            </a:r>
          </a:p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Deste modo, deduzimos que o evento adverso antrópico seria uma condição que se aplica ou não aos desastres das grandes classes acima mencionadas.</a:t>
            </a:r>
          </a:p>
        </p:txBody>
      </p:sp>
    </p:spTree>
    <p:extLst>
      <p:ext uri="{BB962C8B-B14F-4D97-AF65-F5344CB8AC3E}">
        <p14:creationId xmlns:p14="http://schemas.microsoft.com/office/powerpoint/2010/main" val="25438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AMEAÇA: </a:t>
            </a:r>
          </a:p>
          <a:p>
            <a:pPr algn="just"/>
            <a:r>
              <a:rPr lang="pt-BR" sz="2800" i="1" dirty="0" smtClean="0"/>
              <a:t>“</a:t>
            </a:r>
            <a:r>
              <a:rPr lang="pt-BR" sz="2800" b="1" i="1" dirty="0" smtClean="0"/>
              <a:t>evento </a:t>
            </a:r>
            <a:r>
              <a:rPr lang="pt-BR" sz="2800" b="1" i="1" dirty="0"/>
              <a:t>em potencial</a:t>
            </a:r>
            <a:r>
              <a:rPr lang="pt-BR" sz="2800" i="1" dirty="0"/>
              <a:t>, natural, tecnológico ou de origem antrópica, </a:t>
            </a:r>
            <a:r>
              <a:rPr lang="pt-BR" sz="2800" b="1" i="1" dirty="0"/>
              <a:t>com elevada possibilidade de causar danos </a:t>
            </a:r>
            <a:r>
              <a:rPr lang="pt-BR" sz="2800" i="1" dirty="0"/>
              <a:t>humanos, materiais e ambientais </a:t>
            </a:r>
            <a:r>
              <a:rPr lang="pt-BR" sz="2800" b="1" i="1" dirty="0"/>
              <a:t>e perdas </a:t>
            </a:r>
            <a:r>
              <a:rPr lang="pt-BR" sz="2800" i="1" dirty="0"/>
              <a:t>socioeconômicas públicas e </a:t>
            </a:r>
            <a:r>
              <a:rPr lang="pt-BR" sz="2800" i="1" dirty="0" smtClean="0"/>
              <a:t>privadas” </a:t>
            </a:r>
            <a:r>
              <a:rPr lang="pt-BR" sz="2400" i="1" dirty="0"/>
              <a:t>(MINISTÉRIO DA INTEGRAÇÃO NACIONAL, 2016, grifo nosso</a:t>
            </a:r>
            <a:r>
              <a:rPr lang="pt-BR" sz="2400" i="1" dirty="0" smtClean="0"/>
              <a:t>)</a:t>
            </a:r>
          </a:p>
          <a:p>
            <a:pPr algn="just"/>
            <a:r>
              <a:rPr lang="pt-BR" sz="2800" dirty="0" smtClean="0"/>
              <a:t>Um exemplo de ameaça é o ciclone.</a:t>
            </a:r>
          </a:p>
          <a:p>
            <a:pPr algn="just"/>
            <a:r>
              <a:rPr lang="pt-BR" sz="2800" u="sng" dirty="0" smtClean="0"/>
              <a:t>Lembrando que para a caracterização de “desastre”, é necessário </a:t>
            </a:r>
            <a:r>
              <a:rPr lang="pt-BR" sz="2800" u="sng" dirty="0">
                <a:solidFill>
                  <a:sysClr val="windowText" lastClr="000000"/>
                </a:solidFill>
                <a:latin typeface="SF UI Display"/>
              </a:rPr>
              <a:t>u</a:t>
            </a:r>
            <a:r>
              <a:rPr lang="pt-BR" sz="2800" u="sng" dirty="0" smtClean="0">
                <a:solidFill>
                  <a:sysClr val="windowText" lastClr="000000"/>
                </a:solidFill>
                <a:latin typeface="SF UI Display"/>
              </a:rPr>
              <a:t>m </a:t>
            </a:r>
            <a:r>
              <a:rPr lang="pt-BR" sz="2800" u="sng" dirty="0">
                <a:solidFill>
                  <a:sysClr val="windowText" lastClr="000000"/>
                </a:solidFill>
                <a:latin typeface="SF UI Display"/>
              </a:rPr>
              <a:t>evento </a:t>
            </a:r>
            <a:r>
              <a:rPr lang="pt-BR" sz="2800" u="sng" dirty="0" smtClean="0">
                <a:solidFill>
                  <a:sysClr val="windowText" lastClr="000000"/>
                </a:solidFill>
                <a:latin typeface="SF UI Display"/>
              </a:rPr>
              <a:t>deflagrador, um </a:t>
            </a:r>
            <a:r>
              <a:rPr lang="pt-BR" sz="2800" u="sng" dirty="0">
                <a:solidFill>
                  <a:sysClr val="windowText" lastClr="000000"/>
                </a:solidFill>
                <a:latin typeface="SF UI Display"/>
              </a:rPr>
              <a:t>cenário </a:t>
            </a:r>
            <a:r>
              <a:rPr lang="pt-BR" sz="2800" u="sng" dirty="0" smtClean="0">
                <a:solidFill>
                  <a:sysClr val="windowText" lastClr="000000"/>
                </a:solidFill>
                <a:latin typeface="SF UI Display"/>
              </a:rPr>
              <a:t>vulnerável, a </a:t>
            </a:r>
            <a:r>
              <a:rPr lang="pt-BR" sz="2800" u="sng" dirty="0">
                <a:solidFill>
                  <a:sysClr val="windowText" lastClr="000000"/>
                </a:solidFill>
                <a:latin typeface="SF UI Display"/>
              </a:rPr>
              <a:t>exposição a </a:t>
            </a:r>
            <a:r>
              <a:rPr lang="pt-BR" sz="2800" u="sng" dirty="0" smtClean="0">
                <a:solidFill>
                  <a:sysClr val="windowText" lastClr="000000"/>
                </a:solidFill>
                <a:latin typeface="SF UI Display"/>
              </a:rPr>
              <a:t>ameaça e perdas </a:t>
            </a:r>
            <a:r>
              <a:rPr lang="pt-BR" sz="2800" u="sng" dirty="0">
                <a:solidFill>
                  <a:sysClr val="windowText" lastClr="000000"/>
                </a:solidFill>
                <a:latin typeface="SF UI Display"/>
              </a:rPr>
              <a:t>e </a:t>
            </a:r>
            <a:r>
              <a:rPr lang="pt-BR" sz="2800" u="sng" dirty="0" smtClean="0">
                <a:solidFill>
                  <a:sysClr val="windowText" lastClr="000000"/>
                </a:solidFill>
                <a:latin typeface="SF UI Display"/>
              </a:rPr>
              <a:t>danos.</a:t>
            </a:r>
          </a:p>
          <a:p>
            <a:pPr algn="just"/>
            <a:endParaRPr lang="pt-BR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6843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VULNERABILIDADE: </a:t>
            </a:r>
          </a:p>
          <a:p>
            <a:pPr algn="just"/>
            <a:r>
              <a:rPr lang="pt-BR" sz="2800" i="1" dirty="0" smtClean="0"/>
              <a:t>“</a:t>
            </a:r>
            <a:r>
              <a:rPr lang="pt-BR" sz="2800" b="1" i="1" dirty="0" smtClean="0"/>
              <a:t>exposição </a:t>
            </a:r>
            <a:r>
              <a:rPr lang="pt-BR" sz="2800" b="1" i="1" dirty="0"/>
              <a:t>socioeconômica ou ambiental de um cenário sujeito à ameaça</a:t>
            </a:r>
            <a:r>
              <a:rPr lang="pt-BR" sz="2800" i="1" dirty="0"/>
              <a:t> do impacto de um evento adverso natural, tecnológico ou de origem </a:t>
            </a:r>
            <a:r>
              <a:rPr lang="pt-BR" sz="2800" i="1" dirty="0" smtClean="0"/>
              <a:t>antrópica” </a:t>
            </a:r>
            <a:r>
              <a:rPr lang="pt-BR" sz="2400" i="1" dirty="0"/>
              <a:t>(MINISTÉRIO DA INTEGRAÇÃO NACIONAL, 2016, grifo nosso</a:t>
            </a:r>
            <a:r>
              <a:rPr lang="pt-BR" sz="2400" i="1" dirty="0" smtClean="0"/>
              <a:t>)</a:t>
            </a:r>
          </a:p>
          <a:p>
            <a:pPr algn="just"/>
            <a:endParaRPr lang="pt-BR" sz="105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800" i="1" dirty="0" smtClean="0">
                <a:solidFill>
                  <a:sysClr val="windowText" lastClr="000000"/>
                </a:solidFill>
                <a:latin typeface="SF UI Display"/>
              </a:rPr>
              <a:t>A vulnerabilidade está relacionada a condição de </a:t>
            </a:r>
            <a:r>
              <a:rPr lang="pt-BR" sz="2800" b="1" i="1" dirty="0" smtClean="0">
                <a:solidFill>
                  <a:sysClr val="windowText" lastClr="000000"/>
                </a:solidFill>
                <a:latin typeface="SF UI Display"/>
              </a:rPr>
              <a:t>fragilidade</a:t>
            </a:r>
            <a:r>
              <a:rPr lang="pt-BR" sz="2800" i="1" dirty="0" smtClean="0">
                <a:solidFill>
                  <a:sysClr val="windowText" lastClr="000000"/>
                </a:solidFill>
                <a:latin typeface="SF UI Display"/>
              </a:rPr>
              <a:t> da população afetável. A redução das vulnerabilidades torna as comunidades mais </a:t>
            </a:r>
            <a:r>
              <a:rPr lang="pt-BR" sz="2800" b="1" i="1" dirty="0" err="1" smtClean="0">
                <a:solidFill>
                  <a:sysClr val="windowText" lastClr="000000"/>
                </a:solidFill>
                <a:latin typeface="SF UI Display"/>
              </a:rPr>
              <a:t>resilientes</a:t>
            </a:r>
            <a:r>
              <a:rPr lang="pt-BR" sz="2800" i="1" dirty="0" smtClean="0">
                <a:solidFill>
                  <a:sysClr val="windowText" lastClr="000000"/>
                </a:solidFill>
                <a:latin typeface="SF UI Display"/>
              </a:rPr>
              <a:t> em  caso de desastres.</a:t>
            </a:r>
          </a:p>
          <a:p>
            <a:pPr algn="just"/>
            <a:r>
              <a:rPr lang="pt-BR" sz="2000" b="1" dirty="0" smtClean="0"/>
              <a:t>A Organização das Nações Unidas possui uma campanha global que </a:t>
            </a:r>
            <a:r>
              <a:rPr lang="pt-BR" sz="2000" b="1" dirty="0"/>
              <a:t>visa incentivar gestores municipais </a:t>
            </a:r>
            <a:r>
              <a:rPr lang="pt-BR" sz="2000" b="1" dirty="0" smtClean="0"/>
              <a:t>a desenvolverem </a:t>
            </a:r>
            <a:r>
              <a:rPr lang="pt-BR" sz="2000" b="1" dirty="0"/>
              <a:t>ações para estabelecer cidades </a:t>
            </a:r>
            <a:r>
              <a:rPr lang="pt-BR" sz="2000" b="1" dirty="0" err="1"/>
              <a:t>resilientes</a:t>
            </a:r>
            <a:r>
              <a:rPr lang="pt-BR" sz="2000" b="1" dirty="0"/>
              <a:t>, como parte de processos de urbanização sustentável. </a:t>
            </a:r>
            <a:r>
              <a:rPr lang="pt-BR" sz="2000" b="1" dirty="0" smtClean="0">
                <a:hlinkClick r:id="rId4"/>
              </a:rPr>
              <a:t>Clique aqui </a:t>
            </a:r>
            <a:r>
              <a:rPr lang="pt-BR" sz="2000" b="1" dirty="0" smtClean="0"/>
              <a:t>e saiba mais.</a:t>
            </a:r>
            <a:endParaRPr lang="pt-BR" sz="2000" b="1" dirty="0"/>
          </a:p>
          <a:p>
            <a:pPr algn="just"/>
            <a:endParaRPr lang="pt-BR" sz="2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10312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475622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RISCO DE DESASTRE: </a:t>
            </a:r>
          </a:p>
          <a:p>
            <a:pPr algn="just"/>
            <a:r>
              <a:rPr lang="pt-BR" sz="2800" i="1" dirty="0" smtClean="0"/>
              <a:t>“</a:t>
            </a:r>
            <a:r>
              <a:rPr lang="pt-BR" sz="2800" b="1" i="1" dirty="0" smtClean="0"/>
              <a:t>potencial </a:t>
            </a:r>
            <a:r>
              <a:rPr lang="pt-BR" sz="2800" b="1" i="1" dirty="0"/>
              <a:t>de ocorrência </a:t>
            </a:r>
            <a:r>
              <a:rPr lang="pt-BR" sz="2800" i="1" dirty="0"/>
              <a:t>de evento adverso sob um cenário </a:t>
            </a:r>
            <a:r>
              <a:rPr lang="pt-BR" sz="2800" i="1" dirty="0" smtClean="0"/>
              <a:t>vulnerável” </a:t>
            </a:r>
            <a:r>
              <a:rPr lang="pt-BR" sz="2400" i="1" dirty="0"/>
              <a:t>(MINISTÉRIO DA INTEGRAÇÃO NACIONAL, 2016, grifo nosso)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/>
          </a:p>
        </p:txBody>
      </p:sp>
      <p:pic>
        <p:nvPicPr>
          <p:cNvPr id="5122" name="Picture 2" descr="Resultado de imagem para risco de desastre deslizam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2" y="3000592"/>
            <a:ext cx="5738529" cy="39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246658" y="5466259"/>
            <a:ext cx="1802844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CPRM</a:t>
            </a: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, 2012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308009" y="4422637"/>
            <a:ext cx="4642670" cy="50381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algn="ctr" hangingPunct="0"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5</a:t>
            </a:r>
          </a:p>
          <a:p>
            <a:pPr lvl="0" algn="ctr" hangingPunct="0">
              <a:defRPr sz="1400"/>
            </a:pP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Mapeamento de risco de desastres em Vila Velha - ES</a:t>
            </a:r>
            <a:endParaRPr lang="pt-BR" sz="1400" dirty="0"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92098" y="5662662"/>
            <a:ext cx="2911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latin typeface="SF UI Display"/>
              </a:rPr>
              <a:t>Disponível em: </a:t>
            </a:r>
            <a:r>
              <a:rPr lang="pt-BR" sz="1200" dirty="0" smtClean="0">
                <a:latin typeface="SF UI Display"/>
                <a:hlinkClick r:id="rId5"/>
              </a:rPr>
              <a:t>http</a:t>
            </a:r>
            <a:r>
              <a:rPr lang="pt-BR" sz="1200" dirty="0">
                <a:latin typeface="SF UI Display"/>
                <a:hlinkClick r:id="rId5"/>
              </a:rPr>
              <a:t>://www.cprm.gov.br</a:t>
            </a:r>
            <a:r>
              <a:rPr lang="pt-BR" sz="1200" dirty="0" smtClean="0">
                <a:latin typeface="SF UI Display"/>
                <a:hlinkClick r:id="rId5"/>
              </a:rPr>
              <a:t>/</a:t>
            </a:r>
            <a:endParaRPr lang="pt-BR" sz="1200" dirty="0" smtClean="0">
              <a:latin typeface="SF UI Display"/>
            </a:endParaRPr>
          </a:p>
          <a:p>
            <a:pPr algn="ctr"/>
            <a:endParaRPr lang="pt-BR" sz="1200" dirty="0"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1482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209875" y="1281527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GESTÃO DE/DO(s) RISCO(s) DE DESASTRES: </a:t>
            </a:r>
          </a:p>
          <a:p>
            <a:pPr algn="just"/>
            <a:r>
              <a:rPr lang="pt-BR" sz="2800" i="1" dirty="0" smtClean="0"/>
              <a:t>“medidas </a:t>
            </a:r>
            <a:r>
              <a:rPr lang="pt-BR" sz="2800" b="1" i="1" dirty="0"/>
              <a:t>preventivas</a:t>
            </a:r>
            <a:r>
              <a:rPr lang="pt-BR" sz="2800" i="1" dirty="0"/>
              <a:t> destinadas à </a:t>
            </a:r>
            <a:r>
              <a:rPr lang="pt-BR" sz="2800" b="1" i="1" dirty="0"/>
              <a:t>redução</a:t>
            </a:r>
            <a:r>
              <a:rPr lang="pt-BR" sz="2800" i="1" dirty="0"/>
              <a:t> de riscos de desastres, suas consequências e à </a:t>
            </a:r>
            <a:r>
              <a:rPr lang="pt-BR" sz="2800" b="1" i="1" dirty="0"/>
              <a:t>instalação de novos </a:t>
            </a:r>
            <a:r>
              <a:rPr lang="pt-BR" sz="2800" b="1" i="1" dirty="0" smtClean="0"/>
              <a:t>riscos</a:t>
            </a:r>
            <a:r>
              <a:rPr lang="pt-BR" sz="2800" i="1" dirty="0" smtClean="0"/>
              <a:t>” </a:t>
            </a:r>
            <a:r>
              <a:rPr lang="pt-BR" sz="2400" i="1" dirty="0"/>
              <a:t>(MINISTÉRIO DA INTEGRAÇÃO NACIONAL, 2016, grifo nosso)</a:t>
            </a:r>
            <a:endParaRPr lang="pt-BR" sz="2400" i="1" dirty="0" smtClean="0"/>
          </a:p>
          <a:p>
            <a:pPr algn="just"/>
            <a:endParaRPr lang="pt-BR" sz="2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24379" t="20023" r="15621" b="16164"/>
          <a:stretch/>
        </p:blipFill>
        <p:spPr>
          <a:xfrm>
            <a:off x="4181373" y="3495525"/>
            <a:ext cx="5677469" cy="339659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933558" y="6805587"/>
            <a:ext cx="2118506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AUTORES,</a:t>
            </a: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 2017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30029" y="3271064"/>
            <a:ext cx="4642670" cy="297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algn="ctr" hangingPunct="0"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6 – Esquema gestão do risco de desastres</a:t>
            </a:r>
            <a:endParaRPr lang="pt-BR" sz="1400" dirty="0"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11" name="Espaço Reservado para Texto 2"/>
          <p:cNvSpPr txBox="1">
            <a:spLocks/>
          </p:cNvSpPr>
          <p:nvPr/>
        </p:nvSpPr>
        <p:spPr>
          <a:xfrm>
            <a:off x="209876" y="3589653"/>
            <a:ext cx="3971498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 smtClean="0"/>
              <a:t>O esquema ao lado ajuda a compreender a dinâmica que envolve a redução de riscos de desastres.</a:t>
            </a:r>
          </a:p>
          <a:p>
            <a:pPr algn="just"/>
            <a:r>
              <a:rPr lang="pt-BR" sz="2000" b="1" i="1" dirty="0" smtClean="0"/>
              <a:t>Deve-se ter em mente que a condição de risco é natural à existência. Contudo, se este risco é aceitável ou não é o que centra a gestão de risco de desastres.</a:t>
            </a:r>
            <a:endParaRPr lang="pt-BR" sz="2000" i="1" dirty="0" smtClean="0"/>
          </a:p>
          <a:p>
            <a:pPr algn="just"/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25999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GESTÃO DE DESASTRES: </a:t>
            </a:r>
          </a:p>
          <a:p>
            <a:pPr algn="just"/>
            <a:r>
              <a:rPr lang="pt-BR" sz="2800" i="1" dirty="0" smtClean="0"/>
              <a:t>“compreende </a:t>
            </a:r>
            <a:r>
              <a:rPr lang="pt-BR" sz="2800" i="1" dirty="0"/>
              <a:t>o planejamento, a coordenação e a execução das ações de </a:t>
            </a:r>
            <a:r>
              <a:rPr lang="pt-BR" sz="2800" b="1" i="1" dirty="0"/>
              <a:t>resposta e de </a:t>
            </a:r>
            <a:r>
              <a:rPr lang="pt-BR" sz="2800" b="1" i="1" dirty="0" smtClean="0"/>
              <a:t>recuperação</a:t>
            </a:r>
            <a:r>
              <a:rPr lang="pt-BR" sz="2800" i="1" dirty="0" smtClean="0"/>
              <a:t>” </a:t>
            </a:r>
            <a:r>
              <a:rPr lang="pt-BR" sz="2400" i="1" dirty="0"/>
              <a:t>(MINISTÉRIO DA INTEGRAÇÃO NACIONAL, 2016, grifo nosso</a:t>
            </a:r>
            <a:r>
              <a:rPr lang="pt-BR" sz="2400" i="1" dirty="0" smtClean="0"/>
              <a:t>)</a:t>
            </a:r>
          </a:p>
          <a:p>
            <a:pPr algn="just"/>
            <a:endParaRPr lang="pt-BR" sz="2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800" dirty="0">
                <a:solidFill>
                  <a:sysClr val="windowText" lastClr="000000"/>
                </a:solidFill>
                <a:latin typeface="SF UI Display"/>
              </a:rPr>
              <a:t>E</a:t>
            </a:r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nquanto a gestão de/do(s) risco(s) de desastres está focada nos momentos que </a:t>
            </a:r>
            <a:r>
              <a:rPr lang="pt-BR" sz="2800" b="1" dirty="0" smtClean="0">
                <a:solidFill>
                  <a:sysClr val="windowText" lastClr="000000"/>
                </a:solidFill>
                <a:latin typeface="SF UI Display"/>
              </a:rPr>
              <a:t>antecedem</a:t>
            </a:r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 a ocorrência de desastres, a gestão de desastres tem seu lastro no </a:t>
            </a:r>
            <a:r>
              <a:rPr lang="pt-BR" sz="2800" b="1" dirty="0" smtClean="0">
                <a:solidFill>
                  <a:sysClr val="windowText" lastClr="000000"/>
                </a:solidFill>
                <a:latin typeface="SF UI Display"/>
              </a:rPr>
              <a:t>pós-desastre</a:t>
            </a:r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, com todo o gerenciamento da resposta e da recuperação. </a:t>
            </a:r>
          </a:p>
        </p:txBody>
      </p:sp>
    </p:spTree>
    <p:extLst>
      <p:ext uri="{BB962C8B-B14F-4D97-AF65-F5344CB8AC3E}">
        <p14:creationId xmlns:p14="http://schemas.microsoft.com/office/powerpoint/2010/main" val="9413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DANO: </a:t>
            </a:r>
          </a:p>
          <a:p>
            <a:pPr algn="just"/>
            <a:r>
              <a:rPr lang="pt-BR" sz="2800" i="1" dirty="0" smtClean="0"/>
              <a:t>“resultado </a:t>
            </a:r>
            <a:r>
              <a:rPr lang="pt-BR" sz="2800" i="1" dirty="0"/>
              <a:t>das </a:t>
            </a:r>
            <a:r>
              <a:rPr lang="pt-BR" sz="2800" b="1" i="1" dirty="0"/>
              <a:t>perdas humanas, materiais ou ambientais infligidas às pessoas, comunidades, instituições, instalações e aos ecossistemas</a:t>
            </a:r>
            <a:r>
              <a:rPr lang="pt-BR" sz="2800" i="1" dirty="0"/>
              <a:t>, como consequência de um </a:t>
            </a:r>
            <a:r>
              <a:rPr lang="pt-BR" sz="2800" i="1" dirty="0" smtClean="0"/>
              <a:t>desastre” </a:t>
            </a:r>
            <a:r>
              <a:rPr lang="pt-BR" sz="2400" i="1" dirty="0" smtClean="0"/>
              <a:t>(MINISTÉRIO </a:t>
            </a:r>
            <a:r>
              <a:rPr lang="pt-BR" sz="2400" i="1" dirty="0"/>
              <a:t>DA INTEGRAÇÃO NACIONAL, 2016, grifo nosso)</a:t>
            </a:r>
            <a:endParaRPr lang="pt-BR" sz="2400" i="1" dirty="0" smtClean="0"/>
          </a:p>
          <a:p>
            <a:pPr algn="just"/>
            <a:r>
              <a:rPr lang="pt-BR" sz="2800" b="1" dirty="0"/>
              <a:t>PREJUÍZO: </a:t>
            </a:r>
          </a:p>
          <a:p>
            <a:pPr algn="just"/>
            <a:r>
              <a:rPr lang="pt-BR" sz="2800" i="1" dirty="0"/>
              <a:t>“medida de perda relacionada com o </a:t>
            </a:r>
            <a:r>
              <a:rPr lang="pt-BR" sz="2800" b="1" i="1" dirty="0"/>
              <a:t>valor econômico, social e patrimonial</a:t>
            </a:r>
            <a:r>
              <a:rPr lang="pt-BR" sz="2800" i="1" dirty="0"/>
              <a:t> de um </a:t>
            </a:r>
            <a:r>
              <a:rPr lang="pt-BR" sz="2800" b="1" i="1" dirty="0"/>
              <a:t>determinado bem</a:t>
            </a:r>
            <a:r>
              <a:rPr lang="pt-BR" sz="2800" i="1" dirty="0"/>
              <a:t>, em circunstâncias de desastre” (MINISTÉRIO DA INTEGRAÇÃO NACIONAL, </a:t>
            </a:r>
            <a:r>
              <a:rPr lang="pt-BR" sz="2800" i="1" dirty="0" smtClean="0"/>
              <a:t>2016,</a:t>
            </a:r>
            <a:r>
              <a:rPr lang="pt-BR" sz="2800" i="1" dirty="0"/>
              <a:t> grifo nosso</a:t>
            </a:r>
            <a:r>
              <a:rPr lang="pt-BR" sz="2800" i="1" dirty="0" smtClean="0"/>
              <a:t>)</a:t>
            </a:r>
            <a:endParaRPr lang="pt-BR" sz="2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2990994" y="4126077"/>
            <a:ext cx="3562373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u="sng" dirty="0" smtClean="0">
                <a:solidFill>
                  <a:sysClr val="windowText" lastClr="000000"/>
                </a:solidFill>
                <a:latin typeface="SF UI Display"/>
              </a:rPr>
              <a:t>Atrelado ao valor/custo</a:t>
            </a:r>
            <a:endParaRPr lang="pt-BR" sz="2000" u="sng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000" u="sng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000" u="sng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2486336" y="4167021"/>
            <a:ext cx="395785" cy="2183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Texto 2"/>
          <p:cNvSpPr txBox="1">
            <a:spLocks/>
          </p:cNvSpPr>
          <p:nvPr/>
        </p:nvSpPr>
        <p:spPr>
          <a:xfrm>
            <a:off x="2322080" y="1694591"/>
            <a:ext cx="3562373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u="sng" dirty="0" smtClean="0">
                <a:solidFill>
                  <a:sysClr val="windowText" lastClr="000000"/>
                </a:solidFill>
                <a:latin typeface="SF UI Display"/>
              </a:rPr>
              <a:t>Atrelado a destruição/mortes</a:t>
            </a:r>
            <a:endParaRPr lang="pt-BR" sz="2000" u="sng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000" u="sng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000" u="sng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1817422" y="1735535"/>
            <a:ext cx="395785" cy="2183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7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RECURSOS: </a:t>
            </a:r>
          </a:p>
          <a:p>
            <a:pPr algn="just"/>
            <a:r>
              <a:rPr lang="pt-BR" sz="2800" i="1" dirty="0" smtClean="0"/>
              <a:t>“</a:t>
            </a:r>
            <a:r>
              <a:rPr lang="pt-BR" sz="2800" b="1" i="1" dirty="0" smtClean="0"/>
              <a:t>conjunto </a:t>
            </a:r>
            <a:r>
              <a:rPr lang="pt-BR" sz="2800" b="1" i="1" dirty="0"/>
              <a:t>de bens </a:t>
            </a:r>
            <a:r>
              <a:rPr lang="pt-BR" sz="2800" i="1" dirty="0"/>
              <a:t>materiais, humanos, institucionais e financeiros </a:t>
            </a:r>
            <a:r>
              <a:rPr lang="pt-BR" sz="2800" b="1" i="1" dirty="0"/>
              <a:t>utilizáveis em caso de desastre e necessários para o restabelecimento da </a:t>
            </a:r>
            <a:r>
              <a:rPr lang="pt-BR" sz="2800" b="1" i="1" dirty="0" smtClean="0"/>
              <a:t>normalidade</a:t>
            </a:r>
            <a:r>
              <a:rPr lang="pt-BR" sz="2800" i="1" dirty="0" smtClean="0"/>
              <a:t>” </a:t>
            </a:r>
            <a:r>
              <a:rPr lang="pt-BR" sz="2400" i="1" dirty="0" smtClean="0"/>
              <a:t>(MINISTÉRIO </a:t>
            </a:r>
            <a:r>
              <a:rPr lang="pt-BR" sz="2400" i="1" dirty="0"/>
              <a:t>DA INTEGRAÇÃO NACIONAL, 2016, grifo nosso)</a:t>
            </a:r>
            <a:endParaRPr lang="pt-BR" sz="2400" i="1" dirty="0" smtClean="0"/>
          </a:p>
          <a:p>
            <a:pPr algn="just"/>
            <a:endParaRPr lang="pt-BR" sz="105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É muito importante ter controle de todos os recursos disponíveis </a:t>
            </a:r>
            <a:r>
              <a:rPr lang="pt-BR" sz="2800" b="1" dirty="0" smtClean="0">
                <a:solidFill>
                  <a:sysClr val="windowText" lastClr="000000"/>
                </a:solidFill>
                <a:latin typeface="SF UI Display"/>
              </a:rPr>
              <a:t>antes</a:t>
            </a:r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 dos desastres, para  que no momento que for preciso ocorrer o rápido acionamento e emprego.</a:t>
            </a: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O levantamento de </a:t>
            </a:r>
            <a:r>
              <a:rPr lang="pt-BR" sz="2800" b="1" dirty="0" smtClean="0">
                <a:solidFill>
                  <a:sysClr val="windowText" lastClr="000000"/>
                </a:solidFill>
                <a:latin typeface="SF UI Display"/>
              </a:rPr>
              <a:t>todos os recursos </a:t>
            </a:r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faz/deve fazer parte dos </a:t>
            </a:r>
            <a:r>
              <a:rPr lang="pt-BR" sz="2800" b="1" dirty="0" smtClean="0">
                <a:solidFill>
                  <a:sysClr val="windowText" lastClr="000000"/>
                </a:solidFill>
                <a:latin typeface="SF UI Display"/>
              </a:rPr>
              <a:t>Planos de Contingência</a:t>
            </a:r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.</a:t>
            </a:r>
            <a:endParaRPr lang="pt-BR" sz="2800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8307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>
                <a:solidFill>
                  <a:srgbClr val="FFFF00"/>
                </a:solidFill>
                <a:latin typeface="SF UI Display" pitchFamily="18"/>
              </a:rPr>
              <a:t>C</a:t>
            </a:r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onteúdo do módulo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85810" y="2654184"/>
            <a:ext cx="9216000" cy="2550960"/>
          </a:xfr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lang="pt-BR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Neste módulo serão apresentados termos e definições no que tange a proteção e defesa civil e a gestão de riscos e desastres.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675671" y="4654536"/>
            <a:ext cx="2636277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2400" b="1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BONS ESTUDOS!</a:t>
            </a:r>
            <a:endParaRPr lang="pt-BR" sz="2400" b="1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PLANO DE CONTINGÊNCIA: </a:t>
            </a:r>
          </a:p>
          <a:p>
            <a:pPr algn="just"/>
            <a:r>
              <a:rPr lang="pt-BR" sz="2800" i="1" dirty="0" smtClean="0"/>
              <a:t>“documento </a:t>
            </a:r>
            <a:r>
              <a:rPr lang="pt-BR" sz="2800" i="1" dirty="0"/>
              <a:t>que registra o </a:t>
            </a:r>
            <a:r>
              <a:rPr lang="pt-BR" sz="2800" b="1" i="1" dirty="0"/>
              <a:t>planejamento elaborado a partir da percepção do risco de determinado tipo de desastres </a:t>
            </a:r>
            <a:r>
              <a:rPr lang="pt-BR" sz="2800" i="1" dirty="0"/>
              <a:t>e estabelece os </a:t>
            </a:r>
            <a:r>
              <a:rPr lang="pt-BR" sz="2800" b="1" i="1" dirty="0"/>
              <a:t>procedimentos e </a:t>
            </a:r>
            <a:r>
              <a:rPr lang="pt-BR" sz="2800" b="1" i="1" dirty="0" smtClean="0"/>
              <a:t>responsabilidades</a:t>
            </a:r>
            <a:r>
              <a:rPr lang="pt-BR" sz="2800" i="1" dirty="0" smtClean="0"/>
              <a:t>” </a:t>
            </a:r>
            <a:r>
              <a:rPr lang="pt-BR" sz="2400" i="1" dirty="0" smtClean="0"/>
              <a:t>(MINISTÉRIO </a:t>
            </a:r>
            <a:r>
              <a:rPr lang="pt-BR" sz="2400" i="1" dirty="0"/>
              <a:t>DA INTEGRAÇÃO NACIONAL, 2016, grifo nosso</a:t>
            </a:r>
            <a:r>
              <a:rPr lang="pt-BR" sz="2400" i="1" dirty="0" smtClean="0"/>
              <a:t>)</a:t>
            </a:r>
          </a:p>
          <a:p>
            <a:pPr algn="just"/>
            <a:endParaRPr lang="pt-BR" sz="1050" i="1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200" dirty="0" smtClean="0">
                <a:solidFill>
                  <a:sysClr val="windowText" lastClr="000000"/>
                </a:solidFill>
                <a:latin typeface="SF UI Display"/>
              </a:rPr>
              <a:t>O Estado do Paraná disponibiliza aos municípios paranaenses a ferramenta </a:t>
            </a:r>
            <a:r>
              <a:rPr lang="pt-BR" sz="2200" dirty="0" smtClean="0">
                <a:solidFill>
                  <a:sysClr val="windowText" lastClr="000000"/>
                </a:solidFill>
                <a:latin typeface="SF UI Display"/>
              </a:rPr>
              <a:t>“Plano </a:t>
            </a:r>
            <a:r>
              <a:rPr lang="pt-BR" sz="2200" dirty="0" smtClean="0">
                <a:solidFill>
                  <a:sysClr val="windowText" lastClr="000000"/>
                </a:solidFill>
                <a:latin typeface="SF UI Display"/>
              </a:rPr>
              <a:t>de Contingência </a:t>
            </a:r>
            <a:r>
              <a:rPr lang="pt-BR" sz="2200" dirty="0">
                <a:solidFill>
                  <a:sysClr val="windowText" lastClr="000000"/>
                </a:solidFill>
                <a:latin typeface="SF UI Display"/>
              </a:rPr>
              <a:t>O</a:t>
            </a:r>
            <a:r>
              <a:rPr lang="pt-BR" sz="2200" dirty="0" smtClean="0">
                <a:solidFill>
                  <a:sysClr val="windowText" lastClr="000000"/>
                </a:solidFill>
                <a:latin typeface="SF UI Display"/>
              </a:rPr>
              <a:t>n-line”, via </a:t>
            </a:r>
            <a:r>
              <a:rPr lang="pt-BR" sz="2200" dirty="0" smtClean="0">
                <a:solidFill>
                  <a:sysClr val="windowText" lastClr="000000"/>
                </a:solidFill>
                <a:latin typeface="SF UI Display"/>
              </a:rPr>
              <a:t>SISDC (Sistema Informatizado de Proteção e Defesa Civil). </a:t>
            </a:r>
            <a:r>
              <a:rPr lang="pt-BR" sz="2200" dirty="0" smtClean="0">
                <a:solidFill>
                  <a:sysClr val="windowText" lastClr="000000"/>
                </a:solidFill>
                <a:latin typeface="SF UI Display"/>
              </a:rPr>
              <a:t>Esta ferramenta possibilita o registro de áreas de recorrência e interesse local de alagamentos, deslizamentos e inundações, além do cadastro de diversos recursos locais e outras possibilidades. </a:t>
            </a:r>
            <a:endParaRPr lang="pt-BR" sz="2200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200" b="1" dirty="0" smtClean="0">
                <a:solidFill>
                  <a:sysClr val="windowText" lastClr="000000"/>
                </a:solidFill>
                <a:latin typeface="SF UI Display"/>
              </a:rPr>
              <a:t>Todos </a:t>
            </a:r>
            <a:r>
              <a:rPr lang="pt-BR" sz="2200" b="1" dirty="0" smtClean="0">
                <a:solidFill>
                  <a:sysClr val="windowText" lastClr="000000"/>
                </a:solidFill>
                <a:latin typeface="SF UI Display"/>
              </a:rPr>
              <a:t>os municípios do Estado </a:t>
            </a:r>
            <a:r>
              <a:rPr lang="pt-BR" sz="2200" dirty="0" smtClean="0">
                <a:solidFill>
                  <a:sysClr val="windowText" lastClr="000000"/>
                </a:solidFill>
                <a:latin typeface="SF UI Display"/>
              </a:rPr>
              <a:t>já </a:t>
            </a:r>
            <a:r>
              <a:rPr lang="pt-BR" sz="2200" dirty="0" smtClean="0">
                <a:solidFill>
                  <a:sysClr val="windowText" lastClr="000000"/>
                </a:solidFill>
                <a:latin typeface="SF UI Display"/>
              </a:rPr>
              <a:t>possuem pelo menos a </a:t>
            </a:r>
            <a:r>
              <a:rPr lang="pt-BR" sz="2200" dirty="0" smtClean="0">
                <a:solidFill>
                  <a:sysClr val="windowText" lastClr="000000"/>
                </a:solidFill>
                <a:latin typeface="SF UI Display"/>
              </a:rPr>
              <a:t>primeira versão dos seus </a:t>
            </a:r>
            <a:r>
              <a:rPr lang="pt-BR" sz="2200" dirty="0" smtClean="0">
                <a:solidFill>
                  <a:sysClr val="windowText" lastClr="000000"/>
                </a:solidFill>
                <a:latin typeface="SF UI Display"/>
              </a:rPr>
              <a:t>planos finalizada.</a:t>
            </a:r>
            <a:endParaRPr lang="pt-BR" sz="2200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08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280385" y="1323085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00" b="1" dirty="0" smtClean="0"/>
              <a:t>SITUAÇÃO DE EMERGÊNCIA (SE): </a:t>
            </a:r>
          </a:p>
          <a:p>
            <a:pPr algn="just"/>
            <a:r>
              <a:rPr lang="pt-BR" sz="2600" i="1" dirty="0" smtClean="0"/>
              <a:t>“situação </a:t>
            </a:r>
            <a:r>
              <a:rPr lang="pt-BR" sz="2600" i="1" dirty="0"/>
              <a:t>anormal, provocada por desastres, causando danos e prejuízos que impliquem o </a:t>
            </a:r>
            <a:r>
              <a:rPr lang="pt-BR" sz="2600" b="1" i="1" dirty="0"/>
              <a:t>comprometimento parcial </a:t>
            </a:r>
            <a:r>
              <a:rPr lang="pt-BR" sz="2600" i="1" dirty="0"/>
              <a:t>da capacidade de resposta do poder público do ente federativo </a:t>
            </a:r>
            <a:r>
              <a:rPr lang="pt-BR" sz="2600" i="1" dirty="0" smtClean="0"/>
              <a:t>atingido” </a:t>
            </a:r>
            <a:r>
              <a:rPr lang="pt-BR" sz="2400" i="1" dirty="0" smtClean="0"/>
              <a:t>(MINISTÉRIO DA INTEGRAÇÃO NACIONAL, </a:t>
            </a:r>
            <a:r>
              <a:rPr lang="pt-BR" sz="2400" i="1" dirty="0"/>
              <a:t>2016, grifo nosso)</a:t>
            </a:r>
            <a:endParaRPr lang="pt-BR" sz="2400" i="1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6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280385" y="3629109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00" b="1" dirty="0" smtClean="0"/>
              <a:t>ESTADO DE CALAMIDADE PÚBLICA (ECP): </a:t>
            </a:r>
          </a:p>
          <a:p>
            <a:pPr algn="just"/>
            <a:r>
              <a:rPr lang="pt-BR" sz="2600" i="1" dirty="0" smtClean="0"/>
              <a:t>“situação </a:t>
            </a:r>
            <a:r>
              <a:rPr lang="pt-BR" sz="2600" i="1" dirty="0"/>
              <a:t>anormal, provocada por desastre, causando danos e prejuízos que impliquem o </a:t>
            </a:r>
            <a:r>
              <a:rPr lang="pt-BR" sz="2600" b="1" i="1" dirty="0"/>
              <a:t>comprometimento substancial </a:t>
            </a:r>
            <a:r>
              <a:rPr lang="pt-BR" sz="2600" i="1" dirty="0"/>
              <a:t>da capacidade de resposta do poder público do ente federativo </a:t>
            </a:r>
            <a:r>
              <a:rPr lang="pt-BR" sz="2600" i="1" dirty="0" smtClean="0"/>
              <a:t>atingido” </a:t>
            </a:r>
            <a:r>
              <a:rPr lang="pt-BR" sz="2400" i="1" dirty="0" smtClean="0"/>
              <a:t>(MINISTÉRIO DA INTEGRAÇÃO NACIONAL, </a:t>
            </a:r>
            <a:r>
              <a:rPr lang="pt-BR" sz="2400" i="1" dirty="0"/>
              <a:t>2016, grifo nosso)</a:t>
            </a:r>
            <a:endParaRPr lang="pt-BR" sz="2400" i="1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6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10" name="Espaço Reservado para Texto 2"/>
          <p:cNvSpPr txBox="1">
            <a:spLocks/>
          </p:cNvSpPr>
          <p:nvPr/>
        </p:nvSpPr>
        <p:spPr>
          <a:xfrm>
            <a:off x="280385" y="6305733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b="1" dirty="0" smtClean="0"/>
              <a:t>Adiante neste curso entraremos mais especificamente nos fatores que ensejam a decretação (ou não) de SE e ECP.</a:t>
            </a:r>
            <a:endParaRPr lang="pt-BR" sz="1800" i="1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18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2470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Concluindo...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85810" y="2351657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00" i="1" dirty="0" smtClean="0">
                <a:solidFill>
                  <a:sysClr val="windowText" lastClr="000000"/>
                </a:solidFill>
                <a:latin typeface="SF UI Display"/>
              </a:rPr>
              <a:t>Neste módulo foram apresentados diversos termos e definições essenciais para o universo  da proteção e defesa civil.</a:t>
            </a:r>
          </a:p>
          <a:p>
            <a:pPr algn="just"/>
            <a:r>
              <a:rPr lang="pt-BR" sz="2600" i="1" dirty="0" smtClean="0">
                <a:solidFill>
                  <a:sysClr val="windowText" lastClr="000000"/>
                </a:solidFill>
                <a:latin typeface="SF UI Display"/>
              </a:rPr>
              <a:t>Conhecê-los e empregá-los na maneira correta faz-se fundamental para a realidade dos bombeiros-militares do Paraná.</a:t>
            </a:r>
          </a:p>
          <a:p>
            <a:pPr algn="just"/>
            <a:r>
              <a:rPr lang="pt-BR" sz="2600" i="1" dirty="0" smtClean="0">
                <a:solidFill>
                  <a:sysClr val="windowText" lastClr="000000"/>
                </a:solidFill>
                <a:latin typeface="SF UI Display"/>
              </a:rPr>
              <a:t>Nos próximos módulos entraremos mais afundo em algumas temáticas aqui abordadas superficialmente.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188204" y="5491934"/>
            <a:ext cx="1894792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2400" b="1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ATÉ LOGO!</a:t>
            </a:r>
            <a:endParaRPr lang="pt-BR" sz="2400" b="1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728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53876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REFERÊNCIAS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502081" y="118403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24275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Texto 2"/>
          <p:cNvSpPr txBox="1">
            <a:spLocks/>
          </p:cNvSpPr>
          <p:nvPr/>
        </p:nvSpPr>
        <p:spPr>
          <a:xfrm>
            <a:off x="385810" y="1510933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latin typeface="SF UI Display"/>
              </a:rPr>
              <a:t>MINISTÉRIO DA INTEGRAÇÃO NACIONAL. Gabinete do ministro. </a:t>
            </a:r>
            <a:r>
              <a:rPr lang="pt-BR" sz="2400" b="1" dirty="0">
                <a:latin typeface="SF UI Display"/>
              </a:rPr>
              <a:t>Instrução </a:t>
            </a:r>
            <a:r>
              <a:rPr lang="pt-BR" sz="2400" b="1">
                <a:latin typeface="SF UI Display"/>
              </a:rPr>
              <a:t>normativa </a:t>
            </a:r>
            <a:r>
              <a:rPr lang="pt-BR" sz="2400" b="1" smtClean="0">
                <a:latin typeface="SF UI Display"/>
              </a:rPr>
              <a:t>nº </a:t>
            </a:r>
            <a:r>
              <a:rPr lang="pt-BR" sz="2400" b="1" dirty="0" smtClean="0">
                <a:latin typeface="SF UI Display"/>
              </a:rPr>
              <a:t>2, </a:t>
            </a:r>
            <a:r>
              <a:rPr lang="pt-BR" sz="2400" b="1" dirty="0">
                <a:latin typeface="SF UI Display"/>
              </a:rPr>
              <a:t>de </a:t>
            </a:r>
            <a:r>
              <a:rPr lang="pt-BR" sz="2400" b="1" dirty="0" smtClean="0">
                <a:latin typeface="SF UI Display"/>
              </a:rPr>
              <a:t>20 </a:t>
            </a:r>
            <a:r>
              <a:rPr lang="pt-BR" sz="2400" b="1" dirty="0">
                <a:latin typeface="SF UI Display"/>
              </a:rPr>
              <a:t>de </a:t>
            </a:r>
            <a:r>
              <a:rPr lang="pt-BR" sz="2400" b="1" dirty="0" smtClean="0">
                <a:latin typeface="SF UI Display"/>
              </a:rPr>
              <a:t>dezembro </a:t>
            </a:r>
            <a:r>
              <a:rPr lang="pt-BR" sz="2400" b="1" dirty="0">
                <a:latin typeface="SF UI Display"/>
              </a:rPr>
              <a:t>de </a:t>
            </a:r>
            <a:r>
              <a:rPr lang="pt-BR" sz="2400" b="1" dirty="0" smtClean="0">
                <a:latin typeface="SF UI Display"/>
              </a:rPr>
              <a:t>2016</a:t>
            </a:r>
            <a:r>
              <a:rPr lang="pt-BR" sz="2400" dirty="0" smtClean="0">
                <a:latin typeface="SF UI Display"/>
              </a:rPr>
              <a:t>. </a:t>
            </a:r>
            <a:r>
              <a:rPr lang="pt-BR" sz="2400" dirty="0">
                <a:latin typeface="SF UI Display"/>
              </a:rPr>
              <a:t>Disponível em &lt;http://www.defesacivil.pr.gov.br/arquivos/File/SITUACAO_DE_EMERGENCIA/Instrucao_normativa_n_2_20_dez_2016_republicada.pdf&gt; Acesso em: </a:t>
            </a:r>
            <a:r>
              <a:rPr lang="pt-BR" sz="2400" dirty="0" smtClean="0">
                <a:latin typeface="SF UI Display"/>
              </a:rPr>
              <a:t>15/07/2017</a:t>
            </a:r>
            <a:endParaRPr lang="pt-BR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 smtClean="0">
                <a:latin typeface="SF UI Display"/>
              </a:rPr>
              <a:t>Há uma vasta quantidade de conceitos diferentes sobre um mesmo termo dentro da proteção e defesa civil, que em algumas vezes se complementam e em outras até se contradizem.</a:t>
            </a:r>
          </a:p>
          <a:p>
            <a:pPr algn="just"/>
            <a:r>
              <a:rPr lang="pt-BR" sz="2800" dirty="0" smtClean="0">
                <a:latin typeface="SF UI Display"/>
              </a:rPr>
              <a:t>Para efeito deste guia, não entraremos na discussão do que estaria mais apropriado, certo ou errado. Iremos apresentar aqueles conceitos em vigor adotados pelo Ministério da Integração / Secretaria Nacional de Proteção e Defesa Civil, haja vista regrarem toda a dinâmica da gestão de riscos e desastres no nível governamental.</a:t>
            </a:r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387985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PROTEÇÃO E DEFESA CIVIL: </a:t>
            </a:r>
          </a:p>
          <a:p>
            <a:pPr algn="just"/>
            <a:r>
              <a:rPr lang="pt-BR" sz="2800" i="1" dirty="0" smtClean="0"/>
              <a:t>“conjunto </a:t>
            </a:r>
            <a:r>
              <a:rPr lang="pt-BR" sz="2800" i="1" dirty="0"/>
              <a:t>de ações de prevenção, mitigação, preparação, resposta e recuperação destinadas a evitar desastres e minimizar seus impactos sobre a população e a promover o retorno à normalidade social, econômica ou </a:t>
            </a:r>
            <a:r>
              <a:rPr lang="pt-BR" sz="2800" i="1" dirty="0" smtClean="0"/>
              <a:t>ambiental” </a:t>
            </a:r>
            <a:r>
              <a:rPr lang="pt-BR" sz="2400" i="1" dirty="0" smtClean="0"/>
              <a:t>(MINISTÉRIO DA INTEGRAÇÃO NACIONAL, 2016)</a:t>
            </a:r>
          </a:p>
          <a:p>
            <a:pPr algn="just"/>
            <a:r>
              <a:rPr lang="pt-BR" sz="2800" b="1" dirty="0"/>
              <a:t>Essas ações acontecem de maneira conjunta</a:t>
            </a:r>
            <a:r>
              <a:rPr lang="pt-BR" sz="2800" dirty="0"/>
              <a:t>, no qual indivíduos, grupos e comunidades atuam de forma integrada, buscando evitar ou amenizar a ocorrência dos desastres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 smtClean="0"/>
              <a:t>Devido a complexidade</a:t>
            </a:r>
            <a:r>
              <a:rPr lang="pt-BR" sz="2800" dirty="0"/>
              <a:t>, num </a:t>
            </a:r>
            <a:r>
              <a:rPr lang="pt-BR" sz="2800" b="1" dirty="0"/>
              <a:t>módulo </a:t>
            </a:r>
            <a:r>
              <a:rPr lang="pt-BR" sz="2800" b="1" dirty="0" smtClean="0"/>
              <a:t>específico</a:t>
            </a:r>
            <a:r>
              <a:rPr lang="pt-BR" sz="2800" dirty="0" smtClean="0"/>
              <a:t> definiremos cada uma dessas ações e iremos as explorar de maneira mais particular. </a:t>
            </a:r>
          </a:p>
        </p:txBody>
      </p:sp>
    </p:spTree>
    <p:extLst>
      <p:ext uri="{BB962C8B-B14F-4D97-AF65-F5344CB8AC3E}">
        <p14:creationId xmlns:p14="http://schemas.microsoft.com/office/powerpoint/2010/main" val="9862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Por </a:t>
            </a:r>
            <a:r>
              <a:rPr lang="pt-BR" sz="2800" b="1" dirty="0"/>
              <a:t>que agora chamam a defesa civil de PROTEÇÃO e defesa civil? </a:t>
            </a:r>
            <a:endParaRPr lang="pt-BR" sz="2800" b="1" dirty="0" smtClean="0"/>
          </a:p>
          <a:p>
            <a:pPr algn="just"/>
            <a:r>
              <a:rPr lang="pt-BR" sz="2800" dirty="0" smtClean="0"/>
              <a:t>Hoje </a:t>
            </a:r>
            <a:r>
              <a:rPr lang="pt-BR" sz="2800" dirty="0"/>
              <a:t>chamamos de PROTEÇÃO E DEFESA CIVIL aquilo que chamávamos anteriormente apenas de DEFESA </a:t>
            </a:r>
            <a:r>
              <a:rPr lang="pt-BR" sz="2800" dirty="0" smtClean="0"/>
              <a:t>CIVIL devido </a:t>
            </a:r>
            <a:r>
              <a:rPr lang="pt-BR" sz="2800" dirty="0"/>
              <a:t>ao atual papel exercido dentro da sociedade, voltado à gestão de </a:t>
            </a:r>
            <a:r>
              <a:rPr lang="pt-BR" sz="2800" dirty="0" smtClean="0"/>
              <a:t>riscos e desastres</a:t>
            </a:r>
            <a:r>
              <a:rPr lang="pt-BR" sz="2800" dirty="0"/>
              <a:t>, diferentemente do passado, de quando foi criada, que tinha como função a defesa da população perante as guerras e calamidades.</a:t>
            </a:r>
            <a:endParaRPr lang="pt-BR" sz="28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3778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48352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DESASTRE: </a:t>
            </a:r>
          </a:p>
          <a:p>
            <a:pPr algn="just"/>
            <a:r>
              <a:rPr lang="pt-BR" sz="2800" i="1" dirty="0" smtClean="0"/>
              <a:t>“</a:t>
            </a:r>
            <a:r>
              <a:rPr lang="pt-BR" sz="2800" b="1" i="1" dirty="0" smtClean="0"/>
              <a:t>resultado </a:t>
            </a:r>
            <a:r>
              <a:rPr lang="pt-BR" sz="2800" b="1" i="1" dirty="0"/>
              <a:t>de eventos adversos</a:t>
            </a:r>
            <a:r>
              <a:rPr lang="pt-BR" sz="2800" i="1" dirty="0"/>
              <a:t>, naturais, tecnológicos ou de origem antrópica, </a:t>
            </a:r>
            <a:r>
              <a:rPr lang="pt-BR" sz="2800" b="1" i="1" dirty="0"/>
              <a:t>sobre um cenário vulnerável exposto a ameaça, causando danos </a:t>
            </a:r>
            <a:r>
              <a:rPr lang="pt-BR" sz="2800" i="1" dirty="0"/>
              <a:t>humanos, materiais ou ambientais </a:t>
            </a:r>
            <a:r>
              <a:rPr lang="pt-BR" sz="2800" b="1" i="1" dirty="0"/>
              <a:t>e consequentes prejuízos</a:t>
            </a:r>
            <a:r>
              <a:rPr lang="pt-BR" sz="2800" i="1" dirty="0"/>
              <a:t> econômicos </a:t>
            </a:r>
            <a:r>
              <a:rPr lang="pt-BR" sz="2800" i="1" dirty="0" smtClean="0"/>
              <a:t>e sociais”</a:t>
            </a:r>
            <a:r>
              <a:rPr lang="pt-BR" sz="2400" dirty="0" smtClean="0"/>
              <a:t> </a:t>
            </a:r>
            <a:r>
              <a:rPr lang="pt-BR" sz="2400" i="1" dirty="0" smtClean="0"/>
              <a:t>(MINISTÉRIO </a:t>
            </a:r>
            <a:r>
              <a:rPr lang="pt-BR" sz="2400" i="1" dirty="0"/>
              <a:t>DA INTEGRAÇÃO NACIONAL, </a:t>
            </a:r>
            <a:r>
              <a:rPr lang="pt-BR" sz="2400" i="1" dirty="0" smtClean="0"/>
              <a:t>2016, grifo nosso)</a:t>
            </a:r>
          </a:p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Como se observa na definição acima, </a:t>
            </a:r>
            <a:r>
              <a:rPr lang="pt-BR" sz="2400" u="sng" dirty="0" smtClean="0">
                <a:solidFill>
                  <a:sysClr val="windowText" lastClr="000000"/>
                </a:solidFill>
                <a:latin typeface="SF UI Display"/>
              </a:rPr>
              <a:t>para a ocorrência de um desastre é necessário</a:t>
            </a:r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ysClr val="windowText" lastClr="000000"/>
                </a:solidFill>
                <a:latin typeface="SF UI Display"/>
              </a:rPr>
              <a:t>Um </a:t>
            </a:r>
            <a:r>
              <a:rPr lang="pt-BR" sz="1800" b="1" dirty="0">
                <a:solidFill>
                  <a:sysClr val="windowText" lastClr="000000"/>
                </a:solidFill>
                <a:latin typeface="SF UI Display"/>
              </a:rPr>
              <a:t>evento deflagrador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ysClr val="windowText" lastClr="000000"/>
                </a:solidFill>
                <a:latin typeface="SF UI Display"/>
              </a:rPr>
              <a:t>Um cenário vulnerável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ysClr val="windowText" lastClr="000000"/>
                </a:solidFill>
                <a:latin typeface="SF UI Display"/>
              </a:rPr>
              <a:t>A exposição a ameaça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ysClr val="windowText" lastClr="000000"/>
                </a:solidFill>
                <a:latin typeface="SF UI Display"/>
              </a:rPr>
              <a:t>Perdas e danos</a:t>
            </a:r>
            <a:endParaRPr lang="pt-BR" sz="1800" b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4235116" y="5135519"/>
            <a:ext cx="5366694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Logo, se todas essas condicionantes não estiverem envolvidas num acontecimento, não há a caracterização de desastre.</a:t>
            </a:r>
            <a:endParaRPr lang="pt-BR" sz="1800" b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6867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DESASTRE SÚBITO: </a:t>
            </a:r>
          </a:p>
          <a:p>
            <a:pPr algn="just"/>
            <a:r>
              <a:rPr lang="pt-BR" sz="2800" i="1" dirty="0" smtClean="0"/>
              <a:t>“são </a:t>
            </a:r>
            <a:r>
              <a:rPr lang="pt-BR" sz="2800" i="1" dirty="0"/>
              <a:t>eventos adversos que ocorrem de forma </a:t>
            </a:r>
            <a:r>
              <a:rPr lang="pt-BR" sz="2800" b="1" i="1" dirty="0"/>
              <a:t>inesperada e surpreendente</a:t>
            </a:r>
            <a:r>
              <a:rPr lang="pt-BR" sz="2800" i="1" dirty="0"/>
              <a:t>, caracterizados pela </a:t>
            </a:r>
            <a:r>
              <a:rPr lang="pt-BR" sz="2800" b="1" i="1" dirty="0"/>
              <a:t>velocidade da evolução e pela violência dos eventos </a:t>
            </a:r>
            <a:r>
              <a:rPr lang="pt-BR" sz="2800" b="1" i="1" dirty="0" smtClean="0"/>
              <a:t>causadores</a:t>
            </a:r>
            <a:r>
              <a:rPr lang="pt-BR" sz="2800" i="1" dirty="0" smtClean="0"/>
              <a:t>”</a:t>
            </a:r>
            <a:r>
              <a:rPr lang="pt-BR" sz="2400" i="1" dirty="0"/>
              <a:t> </a:t>
            </a:r>
            <a:r>
              <a:rPr lang="pt-BR" sz="2400" i="1" dirty="0" smtClean="0"/>
              <a:t>(MINISTÉRIO </a:t>
            </a:r>
            <a:r>
              <a:rPr lang="pt-BR" sz="2400" i="1" dirty="0"/>
              <a:t>DA INTEGRAÇÃO NACIONAL, </a:t>
            </a:r>
            <a:r>
              <a:rPr lang="pt-BR" sz="2400" i="1" dirty="0" smtClean="0"/>
              <a:t>2016, </a:t>
            </a:r>
            <a:r>
              <a:rPr lang="pt-BR" sz="2400" i="1" dirty="0"/>
              <a:t>grifo nosso)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pic>
        <p:nvPicPr>
          <p:cNvPr id="1026" name="Picture 2" descr="http://okariri.com/wp-content/uploads/2013/01/enxurrada-mana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42" y="4218134"/>
            <a:ext cx="3248286" cy="24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857022" y="6654349"/>
            <a:ext cx="2075161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PAULINO</a:t>
            </a: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, 2013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482215" y="3915363"/>
            <a:ext cx="2589918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algn="ctr" hangingPunct="0"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</a:t>
            </a:r>
            <a:r>
              <a:rPr lang="pt-BR" sz="1400" dirty="0">
                <a:latin typeface="SF UI Display" pitchFamily="18"/>
                <a:ea typeface="SimSun" pitchFamily="2"/>
                <a:cs typeface="Lucida Sans" pitchFamily="2"/>
              </a:rPr>
              <a:t>1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 – Enxurrada em Manaus</a:t>
            </a:r>
            <a:endParaRPr lang="pt-BR" sz="1400" dirty="0"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11" name="Espaço Reservado para Texto 2"/>
          <p:cNvSpPr txBox="1">
            <a:spLocks/>
          </p:cNvSpPr>
          <p:nvPr/>
        </p:nvSpPr>
        <p:spPr>
          <a:xfrm>
            <a:off x="298383" y="5112366"/>
            <a:ext cx="4658628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 b="1" dirty="0" smtClean="0"/>
              <a:t>Enxurradas são exemplos de desastres súbitos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r"/>
            <a:endParaRPr lang="pt-BR" sz="24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3988173" y="6862909"/>
            <a:ext cx="5755108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050" dirty="0" smtClean="0">
                <a:latin typeface="SF UI Display"/>
              </a:rPr>
              <a:t>Disponível em: </a:t>
            </a:r>
            <a:r>
              <a:rPr lang="pt-BR" sz="1050" dirty="0" smtClean="0">
                <a:latin typeface="SF UI Display"/>
                <a:hlinkClick r:id="rId5"/>
              </a:rPr>
              <a:t>http</a:t>
            </a:r>
            <a:r>
              <a:rPr lang="pt-BR" sz="1050" dirty="0">
                <a:latin typeface="SF UI Display"/>
                <a:hlinkClick r:id="rId5"/>
              </a:rPr>
              <a:t>://www.okariri.com/brasil/rompimento-de-adutora-gera-cachoeira-em-rua-de-manaus</a:t>
            </a:r>
            <a:r>
              <a:rPr lang="pt-BR" sz="1050" dirty="0" smtClean="0">
                <a:latin typeface="SF UI Display"/>
                <a:hlinkClick r:id="rId5"/>
              </a:rPr>
              <a:t>/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7486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DESASTRE GRADUAL: </a:t>
            </a:r>
          </a:p>
          <a:p>
            <a:pPr algn="just"/>
            <a:r>
              <a:rPr lang="pt-BR" sz="2800" i="1" dirty="0" smtClean="0"/>
              <a:t>“são </a:t>
            </a:r>
            <a:r>
              <a:rPr lang="pt-BR" sz="2800" i="1" dirty="0"/>
              <a:t>eventos adversos que ocorrem de forma </a:t>
            </a:r>
            <a:r>
              <a:rPr lang="pt-BR" sz="2800" b="1" i="1" dirty="0"/>
              <a:t>lenta</a:t>
            </a:r>
            <a:r>
              <a:rPr lang="pt-BR" sz="2800" i="1" dirty="0"/>
              <a:t> e se caracterizam por evoluírem em </a:t>
            </a:r>
            <a:r>
              <a:rPr lang="pt-BR" sz="2800" b="1" i="1" dirty="0"/>
              <a:t>etapas de agravamento </a:t>
            </a:r>
            <a:r>
              <a:rPr lang="pt-BR" sz="2800" b="1" i="1" dirty="0" smtClean="0"/>
              <a:t>progressivo</a:t>
            </a:r>
            <a:r>
              <a:rPr lang="pt-BR" sz="2800" i="1" dirty="0" smtClean="0"/>
              <a:t>” </a:t>
            </a:r>
            <a:r>
              <a:rPr lang="pt-BR" sz="2400" i="1" dirty="0" smtClean="0"/>
              <a:t>(MINISTÉRIO </a:t>
            </a:r>
            <a:r>
              <a:rPr lang="pt-BR" sz="2400" i="1" dirty="0"/>
              <a:t>DA INTEGRAÇÃO NACIONAL, 2016</a:t>
            </a:r>
            <a:r>
              <a:rPr lang="pt-BR" sz="2400" i="1" dirty="0" smtClean="0"/>
              <a:t>, </a:t>
            </a:r>
            <a:r>
              <a:rPr lang="pt-BR" sz="2400" i="1" dirty="0"/>
              <a:t>grifo nosso)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07299" y="6596596"/>
            <a:ext cx="2071892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CASTRO, 2017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543131" y="3857610"/>
            <a:ext cx="3372888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algn="ctr" hangingPunct="0"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2 – Seca – costa do sudeste brasileiro</a:t>
            </a:r>
            <a:endParaRPr lang="pt-BR" sz="1400" dirty="0"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11" name="Espaço Reservado para Texto 2"/>
          <p:cNvSpPr txBox="1">
            <a:spLocks/>
          </p:cNvSpPr>
          <p:nvPr/>
        </p:nvSpPr>
        <p:spPr>
          <a:xfrm>
            <a:off x="360000" y="4958360"/>
            <a:ext cx="4658628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 b="1" dirty="0" smtClean="0"/>
              <a:t>Secas e estiagens são exemplos de desastres graduais</a:t>
            </a:r>
            <a:endParaRPr lang="pt-BR" sz="24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pic>
        <p:nvPicPr>
          <p:cNvPr id="2050" name="Picture 2" descr="http://www.cartaeducacao.com.br/wp-content/uploads/2014/10/seca-640x4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04" y="4147110"/>
            <a:ext cx="3604527" cy="240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Texto 2"/>
          <p:cNvSpPr txBox="1">
            <a:spLocks/>
          </p:cNvSpPr>
          <p:nvPr/>
        </p:nvSpPr>
        <p:spPr>
          <a:xfrm>
            <a:off x="4423831" y="6840407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050" dirty="0" smtClean="0">
                <a:latin typeface="SF UI Display"/>
              </a:rPr>
              <a:t>Disponível em: </a:t>
            </a:r>
            <a:r>
              <a:rPr lang="pt-BR" sz="1050" dirty="0" smtClean="0">
                <a:latin typeface="SF UI Display"/>
                <a:hlinkClick r:id="rId5"/>
              </a:rPr>
              <a:t>http</a:t>
            </a:r>
            <a:r>
              <a:rPr lang="pt-BR" sz="1050" dirty="0">
                <a:latin typeface="SF UI Display"/>
                <a:hlinkClick r:id="rId5"/>
              </a:rPr>
              <a:t>://www.cartaeducacao.com.br/aulas/o-mito-da-estiagem-%E2%80%A8de-sao-paulo</a:t>
            </a:r>
            <a:r>
              <a:rPr lang="pt-BR" sz="1050" dirty="0" smtClean="0">
                <a:latin typeface="SF UI Display"/>
                <a:hlinkClick r:id="rId5"/>
              </a:rPr>
              <a:t>/</a:t>
            </a:r>
            <a:endParaRPr lang="pt-BR" sz="105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Termos e definições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EVENTO ADVERSO: </a:t>
            </a:r>
          </a:p>
          <a:p>
            <a:pPr algn="just"/>
            <a:r>
              <a:rPr lang="pt-BR" sz="2800" i="1" dirty="0" smtClean="0"/>
              <a:t>“desastre </a:t>
            </a:r>
            <a:r>
              <a:rPr lang="pt-BR" sz="2800" i="1" dirty="0"/>
              <a:t>natural, tecnológico ou de origem </a:t>
            </a:r>
            <a:r>
              <a:rPr lang="pt-BR" sz="2800" i="1" dirty="0" smtClean="0"/>
              <a:t>antrópica” </a:t>
            </a:r>
            <a:r>
              <a:rPr lang="pt-BR" sz="2400" i="1" dirty="0"/>
              <a:t>(MINISTÉRIO DA INTEGRAÇÃO NACIONAL, 2016</a:t>
            </a:r>
            <a:r>
              <a:rPr lang="pt-BR" sz="2400" i="1" dirty="0" smtClean="0"/>
              <a:t>)</a:t>
            </a:r>
          </a:p>
          <a:p>
            <a:pPr algn="just"/>
            <a:endParaRPr lang="pt-BR" sz="2800" i="1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>
              <a:solidFill>
                <a:sysClr val="windowText" lastClr="000000"/>
              </a:solidFill>
              <a:latin typeface="SF UI Display"/>
            </a:endParaRPr>
          </a:p>
          <a:p>
            <a:pPr algn="ctr"/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Perceba que por este conceito, para a Secretaria Nacional de Proteção e Defesa Civil, </a:t>
            </a:r>
            <a:r>
              <a:rPr lang="pt-BR" sz="2800" b="1" dirty="0" smtClean="0">
                <a:solidFill>
                  <a:sysClr val="windowText" lastClr="000000"/>
                </a:solidFill>
                <a:latin typeface="SF UI Display"/>
              </a:rPr>
              <a:t>evento adverso </a:t>
            </a:r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é o mesmo que </a:t>
            </a:r>
            <a:r>
              <a:rPr lang="pt-BR" sz="2800" b="1" dirty="0" smtClean="0">
                <a:solidFill>
                  <a:sysClr val="windowText" lastClr="000000"/>
                </a:solidFill>
                <a:latin typeface="SF UI Display"/>
              </a:rPr>
              <a:t>desastre</a:t>
            </a:r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.</a:t>
            </a:r>
            <a:endParaRPr lang="pt-BR" sz="2800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5471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10083</TotalTime>
  <Words>1819</Words>
  <Application>Microsoft Office PowerPoint</Application>
  <PresentationFormat>Personalizar</PresentationFormat>
  <Paragraphs>159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39" baseType="lpstr">
      <vt:lpstr>SimSun</vt:lpstr>
      <vt:lpstr>Arial</vt:lpstr>
      <vt:lpstr>Arial Unicode MS</vt:lpstr>
      <vt:lpstr>Calibri</vt:lpstr>
      <vt:lpstr>Century Gothic</vt:lpstr>
      <vt:lpstr>Liberation Sans</vt:lpstr>
      <vt:lpstr>Lucida Sans</vt:lpstr>
      <vt:lpstr>Lucida Sans Unicode</vt:lpstr>
      <vt:lpstr>SF UI Display</vt:lpstr>
      <vt:lpstr>StarSymbol</vt:lpstr>
      <vt:lpstr>Tahoma</vt:lpstr>
      <vt:lpstr>Times New Roman</vt:lpstr>
      <vt:lpstr>Wingdings 2</vt:lpstr>
      <vt:lpstr>Default</vt:lpstr>
      <vt:lpstr>Padrão 1</vt:lpstr>
      <vt:lpstr>Padrão</vt:lpstr>
      <vt:lpstr>Apresentação do PowerPoint</vt:lpstr>
      <vt:lpstr>Conteúdo do módulo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Termos e definições</vt:lpstr>
      <vt:lpstr>Concluindo...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Frates Simiano</dc:creator>
  <cp:lastModifiedBy>Lucas Frates Simiano</cp:lastModifiedBy>
  <cp:revision>233</cp:revision>
  <dcterms:created xsi:type="dcterms:W3CDTF">2016-10-11T15:48:54Z</dcterms:created>
  <dcterms:modified xsi:type="dcterms:W3CDTF">2017-07-20T18:44:43Z</dcterms:modified>
</cp:coreProperties>
</file>