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  <p:sldMasterId id="2147483672" r:id="rId3"/>
  </p:sldMasterIdLst>
  <p:notesMasterIdLst>
    <p:notesMasterId r:id="rId25"/>
  </p:notesMasterIdLst>
  <p:handoutMasterIdLst>
    <p:handoutMasterId r:id="rId26"/>
  </p:handoutMasterIdLst>
  <p:sldIdLst>
    <p:sldId id="256" r:id="rId4"/>
    <p:sldId id="257" r:id="rId5"/>
    <p:sldId id="263" r:id="rId6"/>
    <p:sldId id="307" r:id="rId7"/>
    <p:sldId id="309" r:id="rId8"/>
    <p:sldId id="276" r:id="rId9"/>
    <p:sldId id="308" r:id="rId10"/>
    <p:sldId id="310" r:id="rId11"/>
    <p:sldId id="278" r:id="rId12"/>
    <p:sldId id="313" r:id="rId13"/>
    <p:sldId id="311" r:id="rId14"/>
    <p:sldId id="314" r:id="rId15"/>
    <p:sldId id="312" r:id="rId16"/>
    <p:sldId id="315" r:id="rId17"/>
    <p:sldId id="300" r:id="rId18"/>
    <p:sldId id="302" r:id="rId19"/>
    <p:sldId id="303" r:id="rId20"/>
    <p:sldId id="304" r:id="rId21"/>
    <p:sldId id="301" r:id="rId22"/>
    <p:sldId id="279" r:id="rId23"/>
    <p:sldId id="268" r:id="rId24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6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13A8D09-E641-4A9D-AF72-48BD6144C08C}" type="slidenum">
              <a:t>‹nº›</a:t>
            </a:fld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0930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55A9C52-181F-47A3-AC2A-E366DC90196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48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>
        <a:ln>
          <a:noFill/>
        </a:ln>
        <a:latin typeface="Liberation Sans" pitchFamily="18"/>
        <a:ea typeface="SimSu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4A1B7DD-0BAB-4557-A28B-19C0A7418A6D}" type="slidenum">
              <a:t>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10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364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173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4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13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862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14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422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15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28204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16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171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17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8098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18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765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19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254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816B361-8328-47AA-A654-C7851123274F}" type="slidenum">
              <a:t>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20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7222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F26698E-423A-43AA-A6B5-CDE49B98407C}" type="slidenum">
              <a:t>21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454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3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4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301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5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280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6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901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7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189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8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131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5A5ABA-202C-4689-A36C-E7C0FA911FD0}" type="slidenum">
              <a:t>9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4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8D303B-AF1A-4A86-B768-ACE3E485A5C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5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F32ACA-876E-4CB7-9AF1-620C312B854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5FABD2-9EBF-48D1-A21D-2AEB5B29427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50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5909EA-ED05-4DB0-8F15-1A8813C1EA7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20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32DB75-40AA-4E96-841E-0E9C687C070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3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4AEB19-6B09-4BAE-926F-263F67ED0CA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28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8600" cy="4572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82775"/>
            <a:ext cx="4038600" cy="4572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8898B6-034A-43AC-ADE4-93E3CEC874C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97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A21C77-419D-4669-94EE-538F2E913CE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3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2C9960-B287-45F9-80C3-61ABB6F189A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47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E17854-81B5-4439-BDAB-B4B4FBA21F9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440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0D481A-873F-40FD-8D93-4CEB3864AAA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90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63880A-638B-4711-82C8-7B88748DEC1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62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B35074-8CCE-45E7-88C6-9ABD7EDAE18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02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AA00E5-D6BC-43CE-AD47-E086EDEBB62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97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66700"/>
            <a:ext cx="2057400" cy="61880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6700"/>
            <a:ext cx="6019800" cy="618807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20/07/2017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DF7ACB-7FF0-48C9-8D6B-DE62A0CB76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59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3CE6FA-01E0-4CB5-AF2E-27DA8411BB8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31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2653C6-4373-46F7-8BD1-F01EFDEA78E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78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A19F865-C2D2-47F8-9D3D-50DDAA84B9A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5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8CDF7C-E300-4124-8A0B-08B3AD52AE0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38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142CDF-AFFC-46FD-856B-2FD95CEE808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80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E30B7D-04CD-4B73-9247-9BBEFE16CE7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74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3016A4-D190-4644-B4C8-F81A13E1164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04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923930-8A5C-4AB9-9C5B-AA650052437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78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BB16BE7-AA9D-4E22-9FEF-A63A9BF531E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62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86E1C2-1DFD-4B49-BD7D-099B35014E00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8A921E-9BAB-44CC-8E8C-C684F4B0DF3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72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7A4A64-D04D-4448-BE42-AC592197F33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61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8DA54F5-98E2-4ECF-98C3-DD05213C59E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79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CEC97F-E3EC-4CAC-AE8B-F4E8D9BF1C3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51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35935C-6B32-490D-9FF9-2E9D6B5C1A5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02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63F6BC-501B-405F-8F12-FE6A664EB11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28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F4D22-3FFA-410F-B89B-3115CD4EB0B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12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211611-3EC5-4C20-87D2-DB8A593F4E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33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9BE1E5C-E8DC-4F33-B62E-FA39B68A962F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pt-BR" sz="4400" b="0" i="0" u="none" strike="noStrike" kern="1200">
          <a:ln>
            <a:noFill/>
          </a:ln>
          <a:latin typeface="Liberation Sans" pitchFamily="18"/>
          <a:ea typeface="SimSun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pt-BR" sz="3200" b="0" i="0" u="none" strike="noStrike" kern="1200">
          <a:ln>
            <a:noFill/>
          </a:ln>
          <a:latin typeface="Liberation Sans" pitchFamily="18"/>
          <a:ea typeface="SimSun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retângulo 10"/>
          <p:cNvSpPr/>
          <p:nvPr/>
        </p:nvSpPr>
        <p:spPr>
          <a:xfrm>
            <a:off x="7200" y="14040"/>
            <a:ext cx="9129600" cy="68363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900 f8 1"/>
              <a:gd name="f12" fmla="*/ 12700 f8 1"/>
              <a:gd name="f13" fmla="*/ 19700 f9 1"/>
              <a:gd name="f14" fmla="*/ 12700 f9 1"/>
              <a:gd name="f15" fmla="*/ 0 f8 1"/>
              <a:gd name="f16" fmla="*/ 0 f9 1"/>
              <a:gd name="f17" fmla="*/ f10 1 f2"/>
              <a:gd name="f18" fmla="*/ 10800 f9 1"/>
              <a:gd name="f19" fmla="*/ 21600 f9 1"/>
              <a:gd name="f20" fmla="*/ 10800 f8 1"/>
              <a:gd name="f21" fmla="*/ 21600 f8 1"/>
              <a:gd name="f22" fmla="+- f1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2">
                <a:pos x="f15" y="f16"/>
              </a:cxn>
              <a:cxn ang="f22">
                <a:pos x="f15" y="f18"/>
              </a:cxn>
              <a:cxn ang="f22">
                <a:pos x="f15" y="f19"/>
              </a:cxn>
              <a:cxn ang="f22">
                <a:pos x="f20" y="f19"/>
              </a:cxn>
              <a:cxn ang="f22">
                <a:pos x="f21" y="f19"/>
              </a:cxn>
              <a:cxn ang="f22">
                <a:pos x="f20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gradFill>
            <a:gsLst>
              <a:gs pos="0">
                <a:srgbClr val="E7ECED"/>
              </a:gs>
              <a:gs pos="50000">
                <a:srgbClr val="E7ECED"/>
              </a:gs>
              <a:gs pos="100000">
                <a:srgbClr val="E7ECED"/>
              </a:gs>
            </a:gsLst>
            <a:lin ang="7998000"/>
          </a:gra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Conector reto 7"/>
          <p:cNvSpPr/>
          <p:nvPr/>
        </p:nvSpPr>
        <p:spPr>
          <a:xfrm>
            <a:off x="0" y="6840"/>
            <a:ext cx="9136800" cy="6843960"/>
          </a:xfrm>
          <a:prstGeom prst="line">
            <a:avLst/>
          </a:prstGeom>
          <a:noFill/>
          <a:ln w="5040">
            <a:solidFill>
              <a:srgbClr val="B9C1C5">
                <a:alpha val="35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Conector reto 8"/>
          <p:cNvSpPr/>
          <p:nvPr/>
        </p:nvSpPr>
        <p:spPr>
          <a:xfrm flipH="1">
            <a:off x="6468479" y="4948200"/>
            <a:ext cx="2673001" cy="1900080"/>
          </a:xfrm>
          <a:prstGeom prst="line">
            <a:avLst/>
          </a:prstGeom>
          <a:noFill/>
          <a:ln w="6120">
            <a:solidFill>
              <a:srgbClr val="C1C5CB">
                <a:alpha val="45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pt-BR"/>
              <a:t>Clique para editar o formato do texto do títuloClique para editar o título mestre</a:t>
            </a:r>
          </a:p>
        </p:txBody>
      </p:sp>
      <p:sp>
        <p:nvSpPr>
          <p:cNvPr id="6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882800"/>
            <a:ext cx="8229240" cy="4571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  <a:p>
            <a:pPr lvl="7"/>
            <a:r>
              <a:rPr lang="pt-BR"/>
              <a:t>8.º Nível da estrutura de tópicos</a:t>
            </a:r>
          </a:p>
          <a:p>
            <a:pPr lvl="0"/>
            <a:r>
              <a:rPr lang="pt-BR"/>
              <a:t>9.º Nível da estrutura de tópicosClique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4791600" y="6480000"/>
            <a:ext cx="2133360" cy="3013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spc="0">
                <a:solidFill>
                  <a:srgbClr val="FFFFFF"/>
                </a:solidFill>
                <a:latin typeface="Century Gothic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023F37BD-E7B4-4681-8814-A954C4A0749A}" type="datetime1">
              <a:rPr lang="pt-BR"/>
              <a:pPr lvl="0"/>
              <a:t>20/07/2017</a:t>
            </a:fld>
            <a:endParaRPr lang="pt-BR"/>
          </a:p>
        </p:txBody>
      </p:sp>
      <p:sp>
        <p:nvSpPr>
          <p:cNvPr id="8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457200" y="6481080"/>
            <a:ext cx="4259520" cy="30060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9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589519" y="6481080"/>
            <a:ext cx="502560" cy="3013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spc="0">
                <a:solidFill>
                  <a:srgbClr val="FFFFFF"/>
                </a:solidFill>
                <a:latin typeface="Century Gothic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565A628-57D0-4780-99F7-BE011BEFC428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484560" marR="0" lvl="0" indent="0" algn="l" rtl="0" hangingPunct="1">
        <a:spcBef>
          <a:spcPts val="0"/>
        </a:spcBef>
        <a:spcAft>
          <a:spcPts val="0"/>
        </a:spcAft>
        <a:buNone/>
        <a:tabLst/>
        <a:defRPr lang="pt-BR" sz="4200" b="0" i="0" u="none" strike="noStrike" kern="1200" spc="0">
          <a:ln>
            <a:noFill/>
          </a:ln>
          <a:solidFill>
            <a:srgbClr val="94B06B"/>
          </a:solidFill>
          <a:latin typeface="Century Gothic" pitchFamily="18"/>
          <a:ea typeface="SimSun" pitchFamily="2"/>
          <a:cs typeface="Lucida Sans" pitchFamily="2"/>
        </a:defRPr>
      </a:lvl1pPr>
    </p:titleStyle>
    <p:bodyStyle>
      <a:lvl1pPr marL="0" marR="0" lvl="0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1pPr>
      <a:lvl2pPr marL="0" marR="0" lvl="1" indent="0" algn="l" rtl="0" hangingPunct="1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2pPr>
      <a:lvl3pPr marL="0" marR="0" lvl="2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3pPr>
      <a:lvl4pPr marL="0" marR="0" lvl="3" indent="0" algn="l" rtl="0" hangingPunct="1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4pPr>
      <a:lvl5pPr marL="0" marR="0" lvl="4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5pPr>
      <a:lvl6pPr marL="0" marR="0" lvl="5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6pPr>
      <a:lvl7pPr marL="0" marR="0" lvl="6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7pPr>
      <a:lvl8pPr marL="0" marR="0" lvl="7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8pPr>
      <a:lvl9pPr marL="0" marR="0" lvl="0" indent="0" algn="l" rtl="0" hangingPunct="1">
        <a:spcBef>
          <a:spcPts val="598"/>
        </a:spcBef>
        <a:spcAft>
          <a:spcPts val="1417"/>
        </a:spcAft>
        <a:buClr>
          <a:srgbClr val="98C723"/>
        </a:buClr>
        <a:buSzPct val="80000"/>
        <a:buFont typeface="Wingdings 2"/>
        <a:buChar char="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/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868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680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000" y="6886800"/>
            <a:ext cx="319464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000" y="688680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fld id="{4D38433E-17D0-45BE-A9F0-75CF3D3EBE80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448919" algn="l"/>
          <a:tab pos="898199" algn="l"/>
          <a:tab pos="1347480" algn="l"/>
          <a:tab pos="1796760" algn="l"/>
          <a:tab pos="2246040" algn="l"/>
          <a:tab pos="2695320" algn="l"/>
          <a:tab pos="3144600" algn="l"/>
          <a:tab pos="3593880" algn="l"/>
          <a:tab pos="4043159" algn="l"/>
          <a:tab pos="4492440" algn="l"/>
          <a:tab pos="4941719" algn="l"/>
          <a:tab pos="5391000" algn="l"/>
          <a:tab pos="5840280" algn="l"/>
          <a:tab pos="6289560" algn="l"/>
          <a:tab pos="6738840" algn="l"/>
          <a:tab pos="7188120" algn="l"/>
          <a:tab pos="7637400" algn="l"/>
          <a:tab pos="8086679" algn="l"/>
          <a:tab pos="8535960" algn="l"/>
          <a:tab pos="8985240" algn="l"/>
        </a:tabLst>
        <a:defRPr lang="pt-BR" sz="4850" b="0" i="0" u="none" strike="noStrike" baseline="0">
          <a:ln>
            <a:noFill/>
          </a:ln>
          <a:solidFill>
            <a:srgbClr val="000000"/>
          </a:solidFill>
          <a:latin typeface="Times New Roman" pitchFamily="18"/>
          <a:cs typeface="Lucida Sans Unicode" pitchFamily="34"/>
        </a:defRPr>
      </a:lvl1pPr>
    </p:titleStyle>
    <p:bodyStyle>
      <a:lvl1pPr marL="0" marR="0" indent="0" algn="l" rtl="0" hangingPunct="0">
        <a:lnSpc>
          <a:spcPct val="93000"/>
        </a:lnSpc>
        <a:spcBef>
          <a:spcPts val="879"/>
        </a:spcBef>
        <a:spcAft>
          <a:spcPts val="0"/>
        </a:spcAft>
        <a:tabLst>
          <a:tab pos="110880" algn="l"/>
          <a:tab pos="560160" algn="l"/>
          <a:tab pos="1009439" algn="l"/>
          <a:tab pos="1458719" algn="l"/>
          <a:tab pos="1908000" algn="l"/>
          <a:tab pos="2357280" algn="l"/>
          <a:tab pos="2806560" algn="l"/>
          <a:tab pos="3255839" algn="l"/>
          <a:tab pos="3705120" algn="l"/>
          <a:tab pos="4154399" algn="l"/>
          <a:tab pos="4603679" algn="l"/>
          <a:tab pos="5052960" algn="l"/>
          <a:tab pos="5502240" algn="l"/>
          <a:tab pos="5951520" algn="l"/>
          <a:tab pos="6400799" algn="l"/>
          <a:tab pos="6849720" algn="l"/>
          <a:tab pos="7298999" algn="l"/>
          <a:tab pos="7748280" algn="l"/>
          <a:tab pos="8197560" algn="l"/>
          <a:tab pos="8646840" algn="l"/>
        </a:tabLst>
        <a:defRPr lang="pt-BR" sz="3530" b="0" i="0" u="none" strike="noStrike" baseline="0">
          <a:ln>
            <a:noFill/>
          </a:ln>
          <a:solidFill>
            <a:srgbClr val="000000"/>
          </a:solidFill>
          <a:latin typeface="Arial" pitchFamily="18"/>
          <a:cs typeface="Lucida Sans Unicode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98505" y="180226"/>
            <a:ext cx="5402098" cy="12116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800" b="1" i="0" u="none" strike="noStrike" kern="1200" dirty="0">
                <a:ln>
                  <a:noFill/>
                </a:ln>
                <a:solidFill>
                  <a:srgbClr val="FFFF00"/>
                </a:solidFill>
                <a:latin typeface="SF UI Display" pitchFamily="18"/>
                <a:ea typeface="SimSun" pitchFamily="2"/>
                <a:cs typeface="Lucida Sans" pitchFamily="2"/>
              </a:rPr>
              <a:t>Comando do Corpo de Bombeiros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600" b="1" i="0" u="none" strike="noStrike" kern="1200" dirty="0">
                <a:ln>
                  <a:noFill/>
                </a:ln>
                <a:solidFill>
                  <a:srgbClr val="FFFF00"/>
                </a:solidFill>
                <a:latin typeface="SF UI Display" pitchFamily="18"/>
                <a:ea typeface="SimSun" pitchFamily="2"/>
                <a:cs typeface="Lucida Sans" pitchFamily="2"/>
              </a:rPr>
              <a:t>3ª Seção do Estado-Maior – BM/3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200" b="0" i="0" u="none" strike="noStrike" kern="1200" dirty="0">
              <a:ln>
                <a:noFill/>
              </a:ln>
              <a:solidFill>
                <a:srgbClr val="FFFF00"/>
              </a:solidFill>
              <a:latin typeface="SF UI Display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356732" y="2013119"/>
            <a:ext cx="8629968" cy="386556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400" dirty="0" smtClean="0">
                <a:latin typeface="SF UI Display" pitchFamily="18"/>
                <a:ea typeface="SimSun" pitchFamily="2"/>
                <a:cs typeface="Lucida Sans" pitchFamily="2"/>
              </a:rPr>
              <a:t>4</a:t>
            </a:r>
            <a:r>
              <a:rPr lang="pt-BR" sz="24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º </a:t>
            </a:r>
            <a:r>
              <a:rPr lang="pt-BR" sz="2400" b="0" i="0" u="none" strike="noStrike" kern="1200" dirty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Ciclo do Plano Anual de Instrução </a:t>
            </a:r>
            <a:r>
              <a:rPr lang="pt-BR" sz="24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2017</a:t>
            </a:r>
            <a:endParaRPr lang="pt-BR" sz="24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3600" b="1" dirty="0" smtClean="0">
                <a:latin typeface="SF UI Display" pitchFamily="18"/>
                <a:ea typeface="SimSun" pitchFamily="2"/>
                <a:cs typeface="Lucida Sans" pitchFamily="2"/>
              </a:rPr>
              <a:t>Proteção e Defesa Civil</a:t>
            </a:r>
            <a:endParaRPr lang="pt-BR" sz="3600" b="1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8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lvl="0" algn="r" hangingPunct="0"/>
            <a:r>
              <a:rPr lang="pt-BR" sz="2800" b="1" dirty="0">
                <a:latin typeface="SF UI Display" pitchFamily="18"/>
                <a:ea typeface="SimSun" pitchFamily="2"/>
                <a:cs typeface="Lucida Sans" pitchFamily="2"/>
              </a:rPr>
              <a:t>Módulo </a:t>
            </a:r>
            <a:r>
              <a:rPr lang="pt-BR" sz="2800" b="1" dirty="0" smtClean="0">
                <a:latin typeface="SF UI Display" pitchFamily="18"/>
                <a:ea typeface="SimSun" pitchFamily="2"/>
                <a:cs typeface="Lucida Sans" pitchFamily="2"/>
              </a:rPr>
              <a:t>III – </a:t>
            </a:r>
            <a:r>
              <a:rPr lang="pt-BR" sz="2400" b="1" dirty="0" smtClean="0">
                <a:latin typeface="SF UI Display" pitchFamily="18"/>
                <a:ea typeface="SimSun" pitchFamily="2"/>
                <a:cs typeface="Lucida Sans" pitchFamily="2"/>
              </a:rPr>
              <a:t>AS AÇÕES GLOBAIS</a:t>
            </a: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err="1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Conteudistas</a:t>
            </a:r>
            <a:r>
              <a:rPr lang="pt-BR" sz="2000" b="0" i="0" u="none" strike="noStrike" kern="1200" dirty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: </a:t>
            </a: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Capitão QOBM Eduardo Gomes Pinheiro e Capitão QOBM Lucas Frates Simiano</a:t>
            </a:r>
          </a:p>
          <a:p>
            <a:pPr lvl="0" algn="r" hangingPunct="0"/>
            <a:r>
              <a:rPr lang="pt-BR" sz="2000" i="1" dirty="0">
                <a:latin typeface="SF UI Display" pitchFamily="18"/>
                <a:ea typeface="SimSun" pitchFamily="2"/>
                <a:cs typeface="Lucida Sans" pitchFamily="2"/>
              </a:rPr>
              <a:t>Coordenadoria Estadual de Proteção e Defesa Civil </a:t>
            </a:r>
          </a:p>
          <a:p>
            <a:pPr lvl="0" algn="r" hangingPunct="0"/>
            <a:r>
              <a:rPr lang="pt-BR" sz="2000" i="1" dirty="0">
                <a:latin typeface="SF UI Display" pitchFamily="18"/>
                <a:ea typeface="SimSun" pitchFamily="2"/>
                <a:cs typeface="Lucida Sans" pitchFamily="2"/>
              </a:rPr>
              <a:t>Centro Universitário de Estudos e Pesquisas sobre Desastres </a:t>
            </a: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 </a:t>
            </a:r>
            <a:endParaRPr lang="pt-BR" sz="20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prevenção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539998" y="2452514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600" dirty="0" smtClean="0">
                <a:latin typeface="SF UI Display"/>
              </a:rPr>
              <a:t>Do exposto, </a:t>
            </a:r>
            <a:r>
              <a:rPr lang="pt-BR" sz="2600" b="1" dirty="0" smtClean="0">
                <a:latin typeface="SF UI Display"/>
              </a:rPr>
              <a:t>são exemplos de ações preventivas</a:t>
            </a:r>
            <a:r>
              <a:rPr lang="pt-BR" sz="2600" dirty="0" smtClean="0">
                <a:latin typeface="SF UI Display"/>
              </a:rPr>
              <a:t>:</a:t>
            </a:r>
          </a:p>
          <a:p>
            <a:pPr algn="just"/>
            <a:endParaRPr lang="pt-BR" sz="2600" dirty="0">
              <a:latin typeface="SF UI Display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SF UI Display"/>
              </a:rPr>
              <a:t>Capacitações;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SF UI Display"/>
              </a:rPr>
              <a:t>Mapeamentos </a:t>
            </a:r>
            <a:r>
              <a:rPr lang="pt-BR" sz="2600" dirty="0">
                <a:latin typeface="SF UI Display"/>
              </a:rPr>
              <a:t>de </a:t>
            </a:r>
            <a:r>
              <a:rPr lang="pt-BR" sz="2600" dirty="0" smtClean="0">
                <a:latin typeface="SF UI Display"/>
              </a:rPr>
              <a:t>riscos;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SF UI Display"/>
              </a:rPr>
              <a:t>Relocação </a:t>
            </a:r>
            <a:r>
              <a:rPr lang="pt-BR" sz="2600" dirty="0">
                <a:latin typeface="SF UI Display"/>
              </a:rPr>
              <a:t>de moradias em risco para áreas </a:t>
            </a:r>
            <a:r>
              <a:rPr lang="pt-BR" sz="2600" dirty="0" smtClean="0">
                <a:latin typeface="SF UI Display"/>
              </a:rPr>
              <a:t>seguras.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600" dirty="0" smtClean="0">
              <a:latin typeface="SF UI Display"/>
            </a:endParaRPr>
          </a:p>
          <a:p>
            <a:pPr algn="just"/>
            <a:endParaRPr lang="pt-BR" sz="2600" dirty="0" smtClean="0">
              <a:latin typeface="SF UI Display"/>
            </a:endParaRPr>
          </a:p>
          <a:p>
            <a:pPr algn="just"/>
            <a:endParaRPr lang="pt-BR" sz="2600" i="1" dirty="0"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325151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mitigação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ço Reservado para Texto 2"/>
          <p:cNvSpPr txBox="1">
            <a:spLocks/>
          </p:cNvSpPr>
          <p:nvPr/>
        </p:nvSpPr>
        <p:spPr>
          <a:xfrm>
            <a:off x="362272" y="1554031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>
                <a:latin typeface="SF UI Display"/>
              </a:rPr>
              <a:t>AÇÕES DE MITIGAÇÃO: </a:t>
            </a:r>
          </a:p>
          <a:p>
            <a:pPr algn="just"/>
            <a:r>
              <a:rPr lang="pt-BR" sz="2800" i="1" dirty="0" smtClean="0">
                <a:latin typeface="SF UI Display"/>
              </a:rPr>
              <a:t>“medidas </a:t>
            </a:r>
            <a:r>
              <a:rPr lang="pt-BR" sz="2800" i="1" dirty="0">
                <a:latin typeface="SF UI Display"/>
              </a:rPr>
              <a:t>e atividades </a:t>
            </a:r>
            <a:r>
              <a:rPr lang="pt-BR" sz="2800" b="1" i="1" dirty="0">
                <a:latin typeface="SF UI Display"/>
              </a:rPr>
              <a:t>imediatamente adotadas para reduzir ou evitar</a:t>
            </a:r>
            <a:r>
              <a:rPr lang="pt-BR" sz="2800" i="1" dirty="0">
                <a:latin typeface="SF UI Display"/>
              </a:rPr>
              <a:t> as consequências do risco de </a:t>
            </a:r>
            <a:r>
              <a:rPr lang="pt-BR" sz="2800" i="1" dirty="0" smtClean="0">
                <a:latin typeface="SF UI Display"/>
              </a:rPr>
              <a:t>desastre” </a:t>
            </a:r>
            <a:r>
              <a:rPr lang="pt-BR" sz="2800" i="1" dirty="0">
                <a:latin typeface="SF UI Display"/>
              </a:rPr>
              <a:t>(MINISTÉRIO DA INTEGRAÇÃO NACIONAL, </a:t>
            </a:r>
            <a:r>
              <a:rPr lang="pt-BR" sz="2800" i="1" dirty="0" smtClean="0">
                <a:latin typeface="SF UI Display"/>
              </a:rPr>
              <a:t>2016, grifo nosso) </a:t>
            </a:r>
          </a:p>
          <a:p>
            <a:pPr algn="just"/>
            <a:endParaRPr lang="pt-BR" sz="2800" i="1" dirty="0" smtClean="0">
              <a:latin typeface="SF UI Display"/>
            </a:endParaRPr>
          </a:p>
          <a:p>
            <a:pPr algn="just"/>
            <a:r>
              <a:rPr lang="pt-BR" sz="2800" i="1" dirty="0" smtClean="0">
                <a:latin typeface="SF UI Display"/>
              </a:rPr>
              <a:t> </a:t>
            </a:r>
            <a:r>
              <a:rPr lang="pt-BR" sz="2800" dirty="0" smtClean="0">
                <a:latin typeface="SF UI Display"/>
              </a:rPr>
              <a:t>Para a Estratégia </a:t>
            </a:r>
            <a:r>
              <a:rPr lang="pt-BR" sz="2800" dirty="0">
                <a:latin typeface="SF UI Display"/>
              </a:rPr>
              <a:t>Internacional para Redução de Desastres (EIRD), mitigação </a:t>
            </a:r>
            <a:r>
              <a:rPr lang="pt-BR" sz="2800" dirty="0" smtClean="0">
                <a:latin typeface="SF UI Display"/>
              </a:rPr>
              <a:t>é: </a:t>
            </a:r>
            <a:r>
              <a:rPr lang="pt-BR" sz="2800" i="1" dirty="0">
                <a:latin typeface="SF UI Display"/>
              </a:rPr>
              <a:t>“Medidas estruturais e não estruturais empreendidas para </a:t>
            </a:r>
            <a:r>
              <a:rPr lang="pt-BR" sz="2800" b="1" i="1" dirty="0">
                <a:latin typeface="SF UI Display"/>
              </a:rPr>
              <a:t>limitar o impacto </a:t>
            </a:r>
            <a:r>
              <a:rPr lang="pt-BR" sz="2800" i="1" dirty="0">
                <a:latin typeface="SF UI Display"/>
              </a:rPr>
              <a:t>adverso das ameaças naturais e tecnológicos, e da degradação ambiental”.  </a:t>
            </a:r>
            <a:r>
              <a:rPr lang="pt-BR" sz="2800" i="1" dirty="0" smtClean="0">
                <a:latin typeface="SF UI Display"/>
              </a:rPr>
              <a:t>(EIRD, 2009</a:t>
            </a:r>
            <a:r>
              <a:rPr lang="pt-BR" sz="2800" i="1" dirty="0">
                <a:latin typeface="SF UI Display"/>
              </a:rPr>
              <a:t>, </a:t>
            </a:r>
            <a:r>
              <a:rPr lang="pt-BR" sz="2800" i="1" dirty="0" smtClean="0">
                <a:latin typeface="SF UI Display"/>
              </a:rPr>
              <a:t>grifo nosso) </a:t>
            </a:r>
          </a:p>
          <a:p>
            <a:pPr algn="just"/>
            <a:endParaRPr lang="pt-BR" sz="2800" i="1" dirty="0" smtClean="0">
              <a:solidFill>
                <a:sysClr val="windowText" lastClr="000000"/>
              </a:solidFill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45537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mitigação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ço Reservado para Texto 2"/>
          <p:cNvSpPr txBox="1">
            <a:spLocks/>
          </p:cNvSpPr>
          <p:nvPr/>
        </p:nvSpPr>
        <p:spPr>
          <a:xfrm>
            <a:off x="385810" y="2222772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i="1" dirty="0" smtClean="0">
                <a:solidFill>
                  <a:sysClr val="windowText" lastClr="000000"/>
                </a:solidFill>
                <a:latin typeface="SF UI Display"/>
              </a:rPr>
              <a:t>“Frequentemente</a:t>
            </a:r>
            <a:r>
              <a:rPr lang="pt-BR" sz="2800" i="1" dirty="0">
                <a:solidFill>
                  <a:sysClr val="windowText" lastClr="000000"/>
                </a:solidFill>
                <a:latin typeface="SF UI Display"/>
              </a:rPr>
              <a:t>, </a:t>
            </a:r>
            <a:r>
              <a:rPr lang="pt-BR" sz="2800" b="1" i="1" dirty="0">
                <a:solidFill>
                  <a:sysClr val="windowText" lastClr="000000"/>
                </a:solidFill>
                <a:latin typeface="SF UI Display"/>
              </a:rPr>
              <a:t>não é possível prevenir todos os impactos </a:t>
            </a:r>
            <a:r>
              <a:rPr lang="pt-BR" sz="2800" i="1" dirty="0">
                <a:solidFill>
                  <a:sysClr val="windowText" lastClr="000000"/>
                </a:solidFill>
                <a:latin typeface="SF UI Display"/>
              </a:rPr>
              <a:t>adversos das ameaças, mas é possível </a:t>
            </a:r>
            <a:r>
              <a:rPr lang="pt-BR" sz="2800" b="1" i="1" dirty="0">
                <a:solidFill>
                  <a:sysClr val="windowText" lastClr="000000"/>
                </a:solidFill>
                <a:latin typeface="SF UI Display"/>
              </a:rPr>
              <a:t>limitar consideravelmente sua escala e severidade mediante diversas estratégias e ações</a:t>
            </a:r>
            <a:r>
              <a:rPr lang="pt-BR" sz="2800" i="1" dirty="0">
                <a:solidFill>
                  <a:sysClr val="windowText" lastClr="000000"/>
                </a:solidFill>
                <a:latin typeface="SF UI Display"/>
              </a:rPr>
              <a:t>. Sendo assim, </a:t>
            </a:r>
            <a:r>
              <a:rPr lang="pt-BR" sz="2800" i="1" u="sng" dirty="0">
                <a:solidFill>
                  <a:sysClr val="windowText" lastClr="000000"/>
                </a:solidFill>
                <a:latin typeface="SF UI Display"/>
              </a:rPr>
              <a:t>as tarefas preventivas acabam por se transformar em ações mitigatórias </a:t>
            </a:r>
            <a:r>
              <a:rPr lang="pt-BR" sz="2800" i="1" dirty="0">
                <a:solidFill>
                  <a:sysClr val="windowText" lastClr="000000"/>
                </a:solidFill>
                <a:latin typeface="SF UI Display"/>
              </a:rPr>
              <a:t>(de minimização dos desastres), por essa razão, algumas vezes, os termos prevenção e mitigação (diminuição ou limitação) são usados indistintamente</a:t>
            </a:r>
            <a:r>
              <a:rPr lang="pt-BR" sz="2800" i="1" dirty="0" smtClean="0">
                <a:solidFill>
                  <a:sysClr val="windowText" lastClr="000000"/>
                </a:solidFill>
                <a:latin typeface="SF UI Display"/>
              </a:rPr>
              <a:t>.” (CEPED/UFSC, 2014</a:t>
            </a:r>
            <a:r>
              <a:rPr lang="pt-BR" sz="2800" i="1" dirty="0">
                <a:solidFill>
                  <a:sysClr val="windowText" lastClr="000000"/>
                </a:solidFill>
                <a:latin typeface="SF UI Display"/>
              </a:rPr>
              <a:t>, grifo nosso)</a:t>
            </a:r>
          </a:p>
          <a:p>
            <a:pPr algn="just"/>
            <a:endParaRPr lang="pt-BR" sz="2800" i="1" dirty="0" smtClean="0">
              <a:solidFill>
                <a:sysClr val="windowText" lastClr="000000"/>
              </a:solidFill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403347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preparação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Texto 2"/>
          <p:cNvSpPr txBox="1">
            <a:spLocks/>
          </p:cNvSpPr>
          <p:nvPr/>
        </p:nvSpPr>
        <p:spPr>
          <a:xfrm>
            <a:off x="385810" y="1610889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>
                <a:latin typeface="SF UI Display"/>
              </a:rPr>
              <a:t>AÇÕES DE PREPARAÇÃO: </a:t>
            </a:r>
          </a:p>
          <a:p>
            <a:pPr algn="just"/>
            <a:r>
              <a:rPr lang="pt-BR" sz="2800" i="1" dirty="0" smtClean="0">
                <a:latin typeface="SF UI Display"/>
              </a:rPr>
              <a:t>“medidas </a:t>
            </a:r>
            <a:r>
              <a:rPr lang="pt-BR" sz="2800" i="1" dirty="0">
                <a:latin typeface="SF UI Display"/>
              </a:rPr>
              <a:t>desenvolvidas para </a:t>
            </a:r>
            <a:r>
              <a:rPr lang="pt-BR" sz="2800" b="1" i="1" dirty="0">
                <a:latin typeface="SF UI Display"/>
              </a:rPr>
              <a:t>otimizar as ações de resposta e minimizar os danos e as perdas </a:t>
            </a:r>
            <a:r>
              <a:rPr lang="pt-BR" sz="2800" i="1" dirty="0">
                <a:latin typeface="SF UI Display"/>
              </a:rPr>
              <a:t>decorrentes do </a:t>
            </a:r>
            <a:r>
              <a:rPr lang="pt-BR" sz="2800" i="1" dirty="0" smtClean="0">
                <a:latin typeface="SF UI Display"/>
              </a:rPr>
              <a:t>desastre” </a:t>
            </a:r>
            <a:r>
              <a:rPr lang="pt-BR" sz="2400" i="1" dirty="0">
                <a:latin typeface="SF UI Display"/>
              </a:rPr>
              <a:t>(MINISTÉRIO DA INTEGRAÇÃO NACIONAL, 2016, grifo nosso)</a:t>
            </a:r>
            <a:endParaRPr lang="pt-BR" sz="2400" i="1" dirty="0" smtClean="0">
              <a:latin typeface="SF UI Display"/>
            </a:endParaRPr>
          </a:p>
          <a:p>
            <a:pPr algn="just"/>
            <a:r>
              <a:rPr lang="pt-BR" sz="2800" dirty="0" smtClean="0">
                <a:latin typeface="SF UI Display"/>
              </a:rPr>
              <a:t>A Estratégia </a:t>
            </a:r>
            <a:r>
              <a:rPr lang="pt-BR" sz="2800" dirty="0">
                <a:latin typeface="SF UI Display"/>
              </a:rPr>
              <a:t>Internacional para Redução de Desastres (EIRD</a:t>
            </a:r>
            <a:r>
              <a:rPr lang="pt-BR" sz="2800" dirty="0" smtClean="0">
                <a:latin typeface="SF UI Display"/>
              </a:rPr>
              <a:t>) define preparação de uma maneira mais ampla: </a:t>
            </a:r>
            <a:endParaRPr lang="pt-BR" sz="2800" dirty="0">
              <a:latin typeface="SF UI Display"/>
            </a:endParaRPr>
          </a:p>
          <a:p>
            <a:pPr algn="just"/>
            <a:r>
              <a:rPr lang="pt-BR" sz="2800" i="1" dirty="0" smtClean="0">
                <a:latin typeface="SF UI Display"/>
              </a:rPr>
              <a:t>“Atividades </a:t>
            </a:r>
            <a:r>
              <a:rPr lang="pt-BR" sz="2800" i="1" dirty="0">
                <a:latin typeface="SF UI Display"/>
              </a:rPr>
              <a:t>e medidas tomadas </a:t>
            </a:r>
            <a:r>
              <a:rPr lang="pt-BR" sz="2800" b="1" i="1" dirty="0">
                <a:latin typeface="SF UI Display"/>
              </a:rPr>
              <a:t>antecipadamente</a:t>
            </a:r>
            <a:r>
              <a:rPr lang="pt-BR" sz="2800" i="1" dirty="0">
                <a:latin typeface="SF UI Display"/>
              </a:rPr>
              <a:t> para assegurar </a:t>
            </a:r>
            <a:r>
              <a:rPr lang="pt-BR" sz="2800" i="1" dirty="0" smtClean="0">
                <a:latin typeface="SF UI Display"/>
              </a:rPr>
              <a:t>uma </a:t>
            </a:r>
            <a:r>
              <a:rPr lang="pt-BR" sz="2800" b="1" i="1" dirty="0">
                <a:latin typeface="SF UI Display"/>
              </a:rPr>
              <a:t>resposta</a:t>
            </a:r>
            <a:r>
              <a:rPr lang="pt-BR" sz="2800" i="1" dirty="0">
                <a:latin typeface="SF UI Display"/>
              </a:rPr>
              <a:t> eficaz ante o impacto de ameaças, incluindo a </a:t>
            </a:r>
            <a:r>
              <a:rPr lang="pt-BR" sz="2800" b="1" i="1" dirty="0">
                <a:latin typeface="SF UI Display"/>
              </a:rPr>
              <a:t>emissão oportuna e efetiva de sistemas de alerta </a:t>
            </a:r>
            <a:r>
              <a:rPr lang="pt-BR" sz="2800" b="1" i="1" dirty="0" smtClean="0">
                <a:latin typeface="SF UI Display"/>
              </a:rPr>
              <a:t>antecipado</a:t>
            </a:r>
            <a:r>
              <a:rPr lang="pt-BR" sz="2800" i="1" dirty="0" smtClean="0">
                <a:latin typeface="SF UI Display"/>
              </a:rPr>
              <a:t> </a:t>
            </a:r>
            <a:r>
              <a:rPr lang="pt-BR" sz="2800" i="1" dirty="0">
                <a:latin typeface="SF UI Display"/>
              </a:rPr>
              <a:t>e a </a:t>
            </a:r>
            <a:r>
              <a:rPr lang="pt-BR" sz="2800" b="1" i="1" dirty="0">
                <a:latin typeface="SF UI Display"/>
              </a:rPr>
              <a:t>evacuação</a:t>
            </a:r>
            <a:r>
              <a:rPr lang="pt-BR" sz="2800" i="1" dirty="0">
                <a:latin typeface="SF UI Display"/>
              </a:rPr>
              <a:t> temporal da população, e propriedades da área ameaçada</a:t>
            </a:r>
            <a:r>
              <a:rPr lang="pt-BR" sz="2800" i="1" dirty="0" smtClean="0">
                <a:latin typeface="SF UI Display"/>
              </a:rPr>
              <a:t>.” (EIRD, 2009, </a:t>
            </a:r>
            <a:r>
              <a:rPr lang="pt-BR" sz="2800" i="1" dirty="0">
                <a:latin typeface="SF UI Display"/>
              </a:rPr>
              <a:t>grifo nosso</a:t>
            </a:r>
            <a:r>
              <a:rPr lang="pt-BR" sz="2800" i="1" dirty="0" smtClean="0">
                <a:latin typeface="SF UI Display"/>
              </a:rPr>
              <a:t>)</a:t>
            </a:r>
            <a:endParaRPr lang="pt-BR" sz="2800" i="1" dirty="0">
              <a:latin typeface="SF UI Display"/>
            </a:endParaRPr>
          </a:p>
          <a:p>
            <a:pPr algn="just"/>
            <a:endParaRPr lang="pt-BR" sz="2800" i="1" dirty="0" smtClean="0"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412555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preparação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Texto 2"/>
          <p:cNvSpPr txBox="1">
            <a:spLocks/>
          </p:cNvSpPr>
          <p:nvPr/>
        </p:nvSpPr>
        <p:spPr>
          <a:xfrm>
            <a:off x="385810" y="1610889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 smtClean="0">
                <a:latin typeface="SF UI Display"/>
              </a:rPr>
              <a:t>São exemplos de </a:t>
            </a:r>
            <a:r>
              <a:rPr lang="pt-BR" sz="2800" b="1" dirty="0" smtClean="0">
                <a:latin typeface="SF UI Display"/>
              </a:rPr>
              <a:t>ações preparatórias:</a:t>
            </a:r>
          </a:p>
          <a:p>
            <a:pPr algn="just"/>
            <a:endParaRPr lang="pt-BR" sz="2800" b="1" i="1" dirty="0">
              <a:latin typeface="SF UI Display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SF UI Display"/>
              </a:rPr>
              <a:t>Desenvolvimento de Plano(s) de Contingência(s);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SF UI Display"/>
              </a:rPr>
              <a:t>Exercícios simulados;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SF UI Display"/>
              </a:rPr>
              <a:t>Instalação/operação de sistemas de alerta e alarme.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1" i="1" dirty="0" smtClean="0">
              <a:latin typeface="SF UI Display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1" i="1" dirty="0" smtClean="0">
              <a:latin typeface="SF UI Display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i="1" dirty="0">
              <a:latin typeface="SF UI Display"/>
            </a:endParaRPr>
          </a:p>
          <a:p>
            <a:pPr algn="just"/>
            <a:endParaRPr lang="pt-BR" sz="2800" i="1" dirty="0" smtClean="0"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425545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resposta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620000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>
                <a:latin typeface="SF UI Display"/>
              </a:rPr>
              <a:t>AÇÕES DE RESPOSTA: </a:t>
            </a:r>
          </a:p>
          <a:p>
            <a:pPr algn="just"/>
            <a:r>
              <a:rPr lang="pt-BR" sz="2800" i="1" dirty="0" smtClean="0">
                <a:latin typeface="SF UI Display"/>
              </a:rPr>
              <a:t>“medidas </a:t>
            </a:r>
            <a:r>
              <a:rPr lang="pt-BR" sz="2800" b="1" i="1" dirty="0">
                <a:latin typeface="SF UI Display"/>
              </a:rPr>
              <a:t>emergenciais</a:t>
            </a:r>
            <a:r>
              <a:rPr lang="pt-BR" sz="2800" i="1" dirty="0">
                <a:latin typeface="SF UI Display"/>
              </a:rPr>
              <a:t>, realizadas </a:t>
            </a:r>
            <a:r>
              <a:rPr lang="pt-BR" sz="2800" b="1" i="1" dirty="0">
                <a:latin typeface="SF UI Display"/>
              </a:rPr>
              <a:t>durante ou após o desastre</a:t>
            </a:r>
            <a:r>
              <a:rPr lang="pt-BR" sz="2800" i="1" dirty="0">
                <a:latin typeface="SF UI Display"/>
              </a:rPr>
              <a:t>, que visam </a:t>
            </a:r>
            <a:r>
              <a:rPr lang="pt-BR" sz="2800" b="1" i="1" dirty="0" smtClean="0">
                <a:latin typeface="SF UI Display"/>
              </a:rPr>
              <a:t>o </a:t>
            </a:r>
            <a:r>
              <a:rPr lang="pt-BR" sz="2800" b="1" i="1" dirty="0">
                <a:latin typeface="SF UI Display"/>
              </a:rPr>
              <a:t>socorro e à assistência da população atingida e ao retorno dos serviços </a:t>
            </a:r>
            <a:r>
              <a:rPr lang="pt-BR" sz="2800" b="1" i="1" dirty="0" smtClean="0">
                <a:latin typeface="SF UI Display"/>
              </a:rPr>
              <a:t>essenciais</a:t>
            </a:r>
            <a:r>
              <a:rPr lang="pt-BR" sz="2800" i="1" dirty="0" smtClean="0">
                <a:latin typeface="SF UI Display"/>
              </a:rPr>
              <a:t>” </a:t>
            </a:r>
            <a:r>
              <a:rPr lang="pt-BR" sz="2400" i="1" dirty="0">
                <a:latin typeface="SF UI Display"/>
              </a:rPr>
              <a:t>(MINISTÉRIO DA INTEGRAÇÃO NACIONAL, 2016, grifo nosso)</a:t>
            </a:r>
            <a:endParaRPr lang="pt-BR" sz="2400" i="1" dirty="0" smtClean="0">
              <a:latin typeface="SF UI Display"/>
            </a:endParaRPr>
          </a:p>
          <a:p>
            <a:pPr algn="just"/>
            <a:r>
              <a:rPr lang="pt-BR" sz="2400" dirty="0" smtClean="0">
                <a:latin typeface="SF UI Display"/>
              </a:rPr>
              <a:t>Deste modo, a resposta pode ser dividida em subgrupos, da seguinte maneira: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SF UI Display"/>
              </a:rPr>
              <a:t>Ações de socorro;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SF UI Display"/>
              </a:rPr>
              <a:t>Ações de assistência as vítimas;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SF UI Display"/>
              </a:rPr>
              <a:t>Ações de restabelecimento de serviços essenciais.</a:t>
            </a:r>
          </a:p>
          <a:p>
            <a:pPr algn="just"/>
            <a:endParaRPr lang="pt-BR" sz="2400" i="1" dirty="0" smtClean="0"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396075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atreladas a resposta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620000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/>
              <a:t>AÇÕES DE SOCORRO: </a:t>
            </a:r>
          </a:p>
          <a:p>
            <a:pPr algn="just"/>
            <a:r>
              <a:rPr lang="pt-BR" sz="2800" i="1" dirty="0" smtClean="0"/>
              <a:t>“ações </a:t>
            </a:r>
            <a:r>
              <a:rPr lang="pt-BR" sz="2800" i="1" dirty="0"/>
              <a:t>que têm por finalidade </a:t>
            </a:r>
            <a:r>
              <a:rPr lang="pt-BR" sz="2800" b="1" i="1" dirty="0"/>
              <a:t>preservar a vida das pessoas cuja integridade física esteja ameaçada em decorrência do desastre</a:t>
            </a:r>
            <a:r>
              <a:rPr lang="pt-BR" sz="2800" i="1" dirty="0"/>
              <a:t>, incluindo a </a:t>
            </a:r>
            <a:r>
              <a:rPr lang="pt-BR" sz="2800" b="1" dirty="0"/>
              <a:t>busca e o salvamento, os primeiros-socorros e o atendimento </a:t>
            </a:r>
            <a:r>
              <a:rPr lang="pt-BR" sz="2800" b="1" dirty="0" smtClean="0"/>
              <a:t>pré-hospitalar</a:t>
            </a:r>
            <a:r>
              <a:rPr lang="pt-BR" sz="2800" i="1" dirty="0" smtClean="0"/>
              <a:t>” </a:t>
            </a:r>
            <a:r>
              <a:rPr lang="pt-BR" sz="2400" i="1" dirty="0" smtClean="0"/>
              <a:t>(MINISTÉRIO </a:t>
            </a:r>
            <a:r>
              <a:rPr lang="pt-BR" sz="2400" i="1" dirty="0"/>
              <a:t>DA INTEGRAÇÃO NACIONAL, </a:t>
            </a:r>
            <a:r>
              <a:rPr lang="pt-BR" sz="2400" i="1" dirty="0" smtClean="0"/>
              <a:t>2016, </a:t>
            </a:r>
            <a:r>
              <a:rPr lang="pt-BR" sz="2400" i="1" dirty="0">
                <a:latin typeface="SF UI Display"/>
              </a:rPr>
              <a:t>grifo nosso</a:t>
            </a:r>
            <a:r>
              <a:rPr lang="pt-BR" sz="2400" i="1" dirty="0" smtClean="0"/>
              <a:t>)</a:t>
            </a:r>
          </a:p>
          <a:p>
            <a:pPr algn="just"/>
            <a:endParaRPr lang="pt-BR" sz="2400" i="1" dirty="0">
              <a:solidFill>
                <a:sysClr val="windowText" lastClr="000000"/>
              </a:solidFill>
              <a:latin typeface="SF UI Display"/>
            </a:endParaRPr>
          </a:p>
          <a:p>
            <a:pPr algn="ctr"/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Ação bastante usual da atividade bombeiro-militar, está atrelada a </a:t>
            </a:r>
            <a:r>
              <a:rPr lang="pt-BR" sz="2400" b="1" dirty="0" smtClean="0">
                <a:solidFill>
                  <a:sysClr val="windowText" lastClr="000000"/>
                </a:solidFill>
                <a:latin typeface="SF UI Display"/>
              </a:rPr>
              <a:t>preservação da vida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013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</a:t>
            </a:r>
            <a:r>
              <a:rPr lang="pt-BR" sz="3600" b="1" dirty="0">
                <a:solidFill>
                  <a:srgbClr val="FFFF00"/>
                </a:solidFill>
                <a:latin typeface="SF UI Display" pitchFamily="18"/>
              </a:rPr>
              <a:t>definições</a:t>
            </a:r>
            <a:br>
              <a:rPr lang="pt-BR" sz="3600" b="1" dirty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>
                <a:solidFill>
                  <a:srgbClr val="FFFF00"/>
                </a:solidFill>
                <a:latin typeface="SF UI Display" pitchFamily="18"/>
              </a:rPr>
              <a:t>Ações atreladas a resposta</a:t>
            </a: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620000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>
                <a:latin typeface="SF UI Display"/>
              </a:rPr>
              <a:t>AÇÕES DE ASSISTÊNCIA ÀS VITIMAS: </a:t>
            </a:r>
          </a:p>
          <a:p>
            <a:pPr algn="just"/>
            <a:r>
              <a:rPr lang="pt-BR" sz="2800" i="1" dirty="0" smtClean="0">
                <a:latin typeface="SF UI Display"/>
              </a:rPr>
              <a:t>“ações </a:t>
            </a:r>
            <a:r>
              <a:rPr lang="pt-BR" sz="2800" i="1" dirty="0">
                <a:latin typeface="SF UI Display"/>
              </a:rPr>
              <a:t>que têm por finalidade manter a </a:t>
            </a:r>
            <a:r>
              <a:rPr lang="pt-BR" sz="2800" b="1" i="1" dirty="0">
                <a:latin typeface="SF UI Display"/>
              </a:rPr>
              <a:t>integridade física e restaurar as condições de vida </a:t>
            </a:r>
            <a:r>
              <a:rPr lang="pt-BR" sz="2800" i="1" dirty="0">
                <a:latin typeface="SF UI Display"/>
              </a:rPr>
              <a:t>das pessoas afetadas pelo desastre até o retorno da </a:t>
            </a:r>
            <a:r>
              <a:rPr lang="pt-BR" sz="2800" i="1" dirty="0" smtClean="0">
                <a:latin typeface="SF UI Display"/>
              </a:rPr>
              <a:t>normalidade” </a:t>
            </a:r>
            <a:r>
              <a:rPr lang="pt-BR" sz="2400" i="1" dirty="0" smtClean="0">
                <a:latin typeface="SF UI Display"/>
              </a:rPr>
              <a:t>(MINISTÉRIO </a:t>
            </a:r>
            <a:r>
              <a:rPr lang="pt-BR" sz="2400" i="1" dirty="0">
                <a:latin typeface="SF UI Display"/>
              </a:rPr>
              <a:t>DA INTEGRAÇÃO NACIONAL, </a:t>
            </a:r>
            <a:r>
              <a:rPr lang="pt-BR" sz="2400" i="1" dirty="0" smtClean="0">
                <a:latin typeface="SF UI Display"/>
              </a:rPr>
              <a:t>2016, </a:t>
            </a:r>
            <a:r>
              <a:rPr lang="pt-BR" sz="2400" i="1" dirty="0">
                <a:latin typeface="SF UI Display"/>
              </a:rPr>
              <a:t>grifo nosso</a:t>
            </a:r>
            <a:r>
              <a:rPr lang="pt-BR" sz="2400" i="1" dirty="0" smtClean="0">
                <a:latin typeface="SF UI Display"/>
              </a:rPr>
              <a:t>)</a:t>
            </a:r>
          </a:p>
          <a:p>
            <a:pPr algn="just"/>
            <a:endParaRPr lang="pt-BR" sz="2400" i="1" dirty="0">
              <a:solidFill>
                <a:sysClr val="windowText" lastClr="000000"/>
              </a:solidFill>
              <a:latin typeface="SF UI Display"/>
            </a:endParaRPr>
          </a:p>
          <a:p>
            <a:pPr algn="just"/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A assistência às vítimas contempla o fornecimento </a:t>
            </a:r>
            <a:r>
              <a:rPr lang="pt-BR" sz="2400" dirty="0">
                <a:solidFill>
                  <a:sysClr val="windowText" lastClr="000000"/>
                </a:solidFill>
                <a:latin typeface="SF UI Display"/>
              </a:rPr>
              <a:t>de água potável, a provisão e meios de preparação de alimentos, o suprimento de material de </a:t>
            </a:r>
            <a:r>
              <a:rPr lang="pt-BR" sz="2400" dirty="0" err="1">
                <a:solidFill>
                  <a:sysClr val="windowText" lastClr="000000"/>
                </a:solidFill>
                <a:latin typeface="SF UI Display"/>
              </a:rPr>
              <a:t>abrigamento</a:t>
            </a:r>
            <a:r>
              <a:rPr lang="pt-BR" sz="2400" dirty="0">
                <a:solidFill>
                  <a:sysClr val="windowText" lastClr="000000"/>
                </a:solidFill>
                <a:latin typeface="SF UI Display"/>
              </a:rPr>
              <a:t>, de vestuário, de limpeza e de higiene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pessoal, dentre outras atividades.</a:t>
            </a:r>
          </a:p>
        </p:txBody>
      </p:sp>
    </p:spTree>
    <p:extLst>
      <p:ext uri="{BB962C8B-B14F-4D97-AF65-F5344CB8AC3E}">
        <p14:creationId xmlns:p14="http://schemas.microsoft.com/office/powerpoint/2010/main" val="91538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</a:t>
            </a:r>
            <a:r>
              <a:rPr lang="pt-BR" sz="3600" b="1" dirty="0">
                <a:solidFill>
                  <a:srgbClr val="FFFF00"/>
                </a:solidFill>
                <a:latin typeface="SF UI Display" pitchFamily="18"/>
              </a:rPr>
              <a:t>definições</a:t>
            </a:r>
            <a:br>
              <a:rPr lang="pt-BR" sz="3600" b="1" dirty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>
                <a:solidFill>
                  <a:srgbClr val="FFFF00"/>
                </a:solidFill>
                <a:latin typeface="SF UI Display" pitchFamily="18"/>
              </a:rPr>
              <a:t>Ações atreladas a resposta</a:t>
            </a: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524464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/>
              <a:t>AÇÕES DE RESTABELECIMENTO DE SERVIÇOS ESSENCIAIS: </a:t>
            </a:r>
          </a:p>
          <a:p>
            <a:pPr algn="just"/>
            <a:r>
              <a:rPr lang="pt-BR" sz="2800" i="1" dirty="0" smtClean="0"/>
              <a:t>“ações </a:t>
            </a:r>
            <a:r>
              <a:rPr lang="pt-BR" sz="2800" i="1" dirty="0"/>
              <a:t>que têm por finalidade assegurar, até o retorno da normalidade, o </a:t>
            </a:r>
            <a:r>
              <a:rPr lang="pt-BR" sz="2800" b="1" i="1" dirty="0"/>
              <a:t>funcionamento dos serviços que garantam os direitos sociais básicos aos desampara</a:t>
            </a:r>
            <a:r>
              <a:rPr lang="pt-BR" sz="2800" i="1" dirty="0"/>
              <a:t>dos em consequência do </a:t>
            </a:r>
            <a:r>
              <a:rPr lang="pt-BR" sz="2800" i="1" dirty="0" smtClean="0"/>
              <a:t>desastre” </a:t>
            </a:r>
            <a:r>
              <a:rPr lang="pt-BR" sz="2400" i="1" dirty="0" smtClean="0"/>
              <a:t>(MINISTÉRIO </a:t>
            </a:r>
            <a:r>
              <a:rPr lang="pt-BR" sz="2400" i="1" dirty="0"/>
              <a:t>DA INTEGRAÇÃO NACIONAL, </a:t>
            </a:r>
            <a:r>
              <a:rPr lang="pt-BR" sz="2400" i="1" dirty="0" smtClean="0"/>
              <a:t>2016, </a:t>
            </a:r>
            <a:r>
              <a:rPr lang="pt-BR" sz="2400" i="1" dirty="0">
                <a:latin typeface="SF UI Display"/>
              </a:rPr>
              <a:t>grifo nosso</a:t>
            </a:r>
            <a:r>
              <a:rPr lang="pt-BR" sz="2400" i="1" dirty="0" smtClean="0"/>
              <a:t>)</a:t>
            </a:r>
            <a:endParaRPr lang="pt-BR" sz="2400" i="1" dirty="0">
              <a:solidFill>
                <a:sysClr val="windowText" lastClr="000000"/>
              </a:solidFill>
              <a:latin typeface="SF UI Display"/>
            </a:endParaRPr>
          </a:p>
          <a:p>
            <a:pPr algn="just"/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A </a:t>
            </a:r>
            <a:r>
              <a:rPr lang="pt-BR" sz="2400" dirty="0">
                <a:solidFill>
                  <a:sysClr val="windowText" lastClr="000000"/>
                </a:solidFill>
                <a:latin typeface="SF UI Display"/>
              </a:rPr>
              <a:t>desmontagem de edificações e de obras de arte com estruturas comprometidas, o suprimento e distribuição de energia elétrica, água potável, esgotamento sanitário, limpeza urbana, drenagem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das </a:t>
            </a:r>
            <a:r>
              <a:rPr lang="pt-BR" sz="2400" dirty="0">
                <a:solidFill>
                  <a:sysClr val="windowText" lastClr="000000"/>
                </a:solidFill>
                <a:latin typeface="SF UI Display"/>
              </a:rPr>
              <a:t>águas pluviais,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abastecimento </a:t>
            </a:r>
            <a:r>
              <a:rPr lang="pt-BR" sz="2400" dirty="0">
                <a:solidFill>
                  <a:sysClr val="windowText" lastClr="000000"/>
                </a:solidFill>
                <a:latin typeface="SF UI Display"/>
              </a:rPr>
              <a:t>de água potável e desobstrução e remoção de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escombros</a:t>
            </a:r>
            <a:r>
              <a:rPr lang="pt-BR" sz="2400" dirty="0">
                <a:solidFill>
                  <a:sysClr val="windowText" lastClr="000000"/>
                </a:solidFill>
                <a:latin typeface="SF UI Display"/>
              </a:rPr>
              <a:t>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são exemplos de atividades de restabelecimento de serviços essenciais.</a:t>
            </a:r>
          </a:p>
        </p:txBody>
      </p:sp>
    </p:spTree>
    <p:extLst>
      <p:ext uri="{BB962C8B-B14F-4D97-AF65-F5344CB8AC3E}">
        <p14:creationId xmlns:p14="http://schemas.microsoft.com/office/powerpoint/2010/main" val="420869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</a:t>
            </a:r>
            <a:r>
              <a:rPr lang="pt-BR" sz="3600" b="1" dirty="0">
                <a:solidFill>
                  <a:srgbClr val="FFFF00"/>
                </a:solidFill>
                <a:latin typeface="SF UI Display" pitchFamily="18"/>
              </a:rPr>
              <a:t>definições</a:t>
            </a:r>
            <a:br>
              <a:rPr lang="pt-BR" sz="3600" b="1" dirty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>
                <a:solidFill>
                  <a:srgbClr val="FFFF00"/>
                </a:solidFill>
                <a:latin typeface="SF UI Display" pitchFamily="18"/>
              </a:rPr>
              <a:t>Ações globais - </a:t>
            </a: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recuperação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620000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/>
              <a:t>AÇÕES DE RECUPERAÇÃO: </a:t>
            </a:r>
          </a:p>
          <a:p>
            <a:pPr algn="just"/>
            <a:r>
              <a:rPr lang="pt-BR" sz="2800" i="1" dirty="0" smtClean="0"/>
              <a:t>“medidas </a:t>
            </a:r>
            <a:r>
              <a:rPr lang="pt-BR" sz="2800" i="1" dirty="0"/>
              <a:t>desenvolvidas após o desastre para </a:t>
            </a:r>
            <a:r>
              <a:rPr lang="pt-BR" sz="2800" b="1" i="1" dirty="0"/>
              <a:t>retornar à situação de normalidade</a:t>
            </a:r>
            <a:r>
              <a:rPr lang="pt-BR" sz="2800" i="1" dirty="0"/>
              <a:t>, que abrangem a </a:t>
            </a:r>
            <a:r>
              <a:rPr lang="pt-BR" sz="2800" b="1" i="1" dirty="0"/>
              <a:t>reconstrução de infraestrutura danificada ou destruída, e a reabilitação do meio ambiente e da economia</a:t>
            </a:r>
            <a:r>
              <a:rPr lang="pt-BR" sz="2800" i="1" dirty="0"/>
              <a:t>, visando ao bem-estar </a:t>
            </a:r>
            <a:r>
              <a:rPr lang="pt-BR" sz="2800" i="1" dirty="0" smtClean="0"/>
              <a:t>social” </a:t>
            </a:r>
            <a:r>
              <a:rPr lang="pt-BR" sz="2400" i="1" dirty="0"/>
              <a:t>(MINISTÉRIO DA INTEGRAÇÃO NACIONAL, 2016</a:t>
            </a:r>
            <a:r>
              <a:rPr lang="pt-BR" sz="2400" i="1" dirty="0" smtClean="0"/>
              <a:t>)</a:t>
            </a:r>
          </a:p>
          <a:p>
            <a:pPr algn="just"/>
            <a:r>
              <a:rPr lang="pt-BR" sz="2000" i="1" dirty="0" smtClean="0">
                <a:solidFill>
                  <a:sysClr val="windowText" lastClr="000000"/>
                </a:solidFill>
                <a:latin typeface="SF UI Display"/>
              </a:rPr>
              <a:t>“As </a:t>
            </a:r>
            <a:r>
              <a:rPr lang="pt-BR" sz="2000" i="1" dirty="0">
                <a:solidFill>
                  <a:sysClr val="windowText" lastClr="000000"/>
                </a:solidFill>
                <a:latin typeface="SF UI Display"/>
              </a:rPr>
              <a:t>tarefas de </a:t>
            </a:r>
            <a:r>
              <a:rPr lang="pt-BR" sz="2000" i="1" dirty="0" smtClean="0">
                <a:solidFill>
                  <a:sysClr val="windowText" lastClr="000000"/>
                </a:solidFill>
                <a:latin typeface="SF UI Display"/>
              </a:rPr>
              <a:t>recuperação (...) </a:t>
            </a:r>
            <a:r>
              <a:rPr lang="pt-BR" sz="2000" b="1" i="1" dirty="0" smtClean="0">
                <a:solidFill>
                  <a:sysClr val="windowText" lastClr="000000"/>
                </a:solidFill>
                <a:latin typeface="SF UI Display"/>
              </a:rPr>
              <a:t>iniciam </a:t>
            </a:r>
            <a:r>
              <a:rPr lang="pt-BR" sz="2000" b="1" i="1" dirty="0">
                <a:solidFill>
                  <a:sysClr val="windowText" lastClr="000000"/>
                </a:solidFill>
                <a:latin typeface="SF UI Display"/>
              </a:rPr>
              <a:t>imediatamente após a finalização da fase de emergência </a:t>
            </a:r>
            <a:r>
              <a:rPr lang="pt-BR" sz="2000" i="1" dirty="0">
                <a:solidFill>
                  <a:sysClr val="windowText" lastClr="000000"/>
                </a:solidFill>
                <a:latin typeface="SF UI Display"/>
              </a:rPr>
              <a:t>e devem basear-se em </a:t>
            </a:r>
            <a:r>
              <a:rPr lang="pt-BR" sz="2000" b="1" i="1" dirty="0">
                <a:solidFill>
                  <a:sysClr val="windowText" lastClr="000000"/>
                </a:solidFill>
                <a:latin typeface="SF UI Display"/>
              </a:rPr>
              <a:t>estratégias e políticas previamente definidas </a:t>
            </a:r>
            <a:r>
              <a:rPr lang="pt-BR" sz="2000" i="1" dirty="0">
                <a:solidFill>
                  <a:sysClr val="windowText" lastClr="000000"/>
                </a:solidFill>
                <a:latin typeface="SF UI Display"/>
              </a:rPr>
              <a:t>que facilitem o </a:t>
            </a:r>
            <a:r>
              <a:rPr lang="pt-BR" sz="2000" b="1" i="1" dirty="0">
                <a:solidFill>
                  <a:sysClr val="windowText" lastClr="000000"/>
                </a:solidFill>
                <a:latin typeface="SF UI Display"/>
              </a:rPr>
              <a:t>estabelecimento de responsabilidades institucionais claras e permitam a participação pública</a:t>
            </a:r>
            <a:r>
              <a:rPr lang="pt-BR" sz="2000" i="1" dirty="0">
                <a:solidFill>
                  <a:sysClr val="windowText" lastClr="000000"/>
                </a:solidFill>
                <a:latin typeface="SF UI Display"/>
              </a:rPr>
              <a:t>. Os programas de recuperação, juntamente com a conscientização e a participação pública depois de um desastre, representam uma oportunidade valiosa para desenvolver e executar medidas de redução de risco de desastres com base no princípio </a:t>
            </a:r>
            <a:r>
              <a:rPr lang="pt-BR" sz="2000" b="1" i="1" dirty="0">
                <a:solidFill>
                  <a:sysClr val="windowText" lastClr="000000"/>
                </a:solidFill>
                <a:latin typeface="SF UI Display"/>
              </a:rPr>
              <a:t>de </a:t>
            </a:r>
            <a:r>
              <a:rPr lang="pt-BR" sz="2000" b="1" dirty="0" smtClean="0">
                <a:solidFill>
                  <a:sysClr val="windowText" lastClr="000000"/>
                </a:solidFill>
                <a:latin typeface="SF UI Display"/>
              </a:rPr>
              <a:t>reconstruir melhor</a:t>
            </a:r>
            <a:r>
              <a:rPr lang="pt-BR" sz="2000" i="1" dirty="0" smtClean="0">
                <a:solidFill>
                  <a:sysClr val="windowText" lastClr="000000"/>
                </a:solidFill>
                <a:latin typeface="SF UI Display"/>
              </a:rPr>
              <a:t>” </a:t>
            </a:r>
            <a:r>
              <a:rPr lang="pt-BR" sz="2000" i="1" dirty="0">
                <a:solidFill>
                  <a:sysClr val="windowText" lastClr="000000"/>
                </a:solidFill>
                <a:latin typeface="SF UI Display"/>
              </a:rPr>
              <a:t>(CEPED/UFSC, 2014, grifo nosso)</a:t>
            </a:r>
          </a:p>
          <a:p>
            <a:pPr algn="just"/>
            <a:endParaRPr lang="pt-BR" sz="2000" i="1" dirty="0">
              <a:solidFill>
                <a:sysClr val="windowText" lastClr="000000"/>
              </a:solidFill>
              <a:latin typeface="SF UI Display"/>
            </a:endParaRPr>
          </a:p>
          <a:p>
            <a:pPr algn="just"/>
            <a:endParaRPr lang="pt-BR" sz="2400" i="1" dirty="0" smtClean="0">
              <a:solidFill>
                <a:sysClr val="windowText" lastClr="000000"/>
              </a:solidFill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318564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b="1" dirty="0">
                <a:solidFill>
                  <a:srgbClr val="FFFF00"/>
                </a:solidFill>
                <a:latin typeface="SF UI Display" pitchFamily="18"/>
              </a:rPr>
              <a:t>C</a:t>
            </a:r>
            <a:r>
              <a:rPr lang="pt-BR" b="1" dirty="0" smtClean="0">
                <a:solidFill>
                  <a:srgbClr val="FFFF00"/>
                </a:solidFill>
                <a:latin typeface="SF UI Display" pitchFamily="18"/>
              </a:rPr>
              <a:t>onteúdo do módulo</a:t>
            </a:r>
            <a:endParaRPr lang="pt-BR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385810" y="2654184"/>
            <a:ext cx="9216000" cy="2550960"/>
          </a:xfrm>
        </p:spPr>
        <p:txBody>
          <a:bodyPr/>
          <a:lstStyle/>
          <a:p>
            <a:pPr lvl="0" algn="ctr">
              <a:lnSpc>
                <a:spcPct val="90000"/>
              </a:lnSpc>
            </a:pP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Neste módulo abordaremos as cinco ações globais de proteção e defesa civil.</a:t>
            </a: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3675671" y="4654536"/>
            <a:ext cx="2636277" cy="44475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r>
              <a:rPr lang="pt-BR" sz="2400" b="1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BONS ESTUDOS!</a:t>
            </a:r>
            <a:endParaRPr lang="pt-BR" sz="2400" b="1" i="1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exto 2"/>
          <p:cNvSpPr txBox="1">
            <a:spLocks/>
          </p:cNvSpPr>
          <p:nvPr/>
        </p:nvSpPr>
        <p:spPr>
          <a:xfrm>
            <a:off x="385810" y="2821003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800" b="1" dirty="0">
                <a:latin typeface="SF UI Display"/>
              </a:rPr>
              <a:t>A</a:t>
            </a:r>
            <a:r>
              <a:rPr lang="pt-BR" sz="2800" b="1" dirty="0" smtClean="0">
                <a:latin typeface="SF UI Display"/>
              </a:rPr>
              <a:t>s ações globais de proteção e defesa civil organizam as frentes de atuação perante os riscos e desastres.</a:t>
            </a:r>
          </a:p>
          <a:p>
            <a:pPr algn="ctr"/>
            <a:r>
              <a:rPr lang="pt-BR" sz="2800" b="1" dirty="0" smtClean="0">
                <a:solidFill>
                  <a:sysClr val="windowText" lastClr="000000"/>
                </a:solidFill>
                <a:latin typeface="SF UI Display"/>
              </a:rPr>
              <a:t>A sua constituição sistêmica e inter-relacionada remete a uma dinâmica de trabalho que não permite uma abordagem isolada de uma ou outra ação, mais sim algo sinérgico e </a:t>
            </a:r>
            <a:r>
              <a:rPr lang="pt-BR" sz="2800" b="1" dirty="0" err="1" smtClean="0">
                <a:solidFill>
                  <a:sysClr val="windowText" lastClr="000000"/>
                </a:solidFill>
                <a:latin typeface="SF UI Display"/>
              </a:rPr>
              <a:t>multi-facetal</a:t>
            </a:r>
            <a:r>
              <a:rPr lang="pt-BR" sz="2800" b="1" dirty="0" smtClean="0">
                <a:solidFill>
                  <a:sysClr val="windowText" lastClr="000000"/>
                </a:solidFill>
                <a:latin typeface="SF UI Display"/>
              </a:rPr>
              <a:t>. </a:t>
            </a:r>
          </a:p>
          <a:p>
            <a:pPr algn="ctr"/>
            <a:endParaRPr lang="pt-BR" sz="2000" b="1" dirty="0">
              <a:solidFill>
                <a:sysClr val="windowText" lastClr="000000"/>
              </a:solidFill>
              <a:latin typeface="SF UI Display"/>
            </a:endParaRPr>
          </a:p>
          <a:p>
            <a:pPr algn="ctr"/>
            <a:endParaRPr lang="pt-BR" sz="2000" b="1" dirty="0">
              <a:solidFill>
                <a:sysClr val="windowText" lastClr="000000"/>
              </a:solidFill>
              <a:latin typeface="SF UI Display"/>
            </a:endParaRPr>
          </a:p>
          <a:p>
            <a:pPr algn="ctr"/>
            <a:endParaRPr lang="pt-BR" sz="2400" b="1" dirty="0" smtClean="0">
              <a:solidFill>
                <a:sysClr val="windowText" lastClr="000000"/>
              </a:solidFill>
              <a:latin typeface="SF UI Display"/>
            </a:endParaRPr>
          </a:p>
        </p:txBody>
      </p:sp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Concluindo...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63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53876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REFERÊNCIAS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8502081" y="118403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24275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Espaço Reservado para Texto 2"/>
          <p:cNvSpPr txBox="1">
            <a:spLocks/>
          </p:cNvSpPr>
          <p:nvPr/>
        </p:nvSpPr>
        <p:spPr>
          <a:xfrm>
            <a:off x="385810" y="1442693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000" dirty="0">
                <a:latin typeface="SF UI Display"/>
              </a:rPr>
              <a:t>BRASIL. Lei Federal nº 12.608, de 10 de abril de 2012</a:t>
            </a:r>
            <a:r>
              <a:rPr lang="pt-BR" sz="2000" b="1" dirty="0">
                <a:latin typeface="SF UI Display"/>
              </a:rPr>
              <a:t>. Diário Oficial da União</a:t>
            </a:r>
            <a:r>
              <a:rPr lang="pt-BR" sz="2000" dirty="0">
                <a:latin typeface="SF UI Display"/>
              </a:rPr>
              <a:t>. Poder Executivo, Brasília, DF, 11 abr. 2012</a:t>
            </a:r>
            <a:r>
              <a:rPr lang="pt-BR" sz="2000" dirty="0" smtClean="0">
                <a:latin typeface="SF UI Display"/>
              </a:rPr>
              <a:t>.</a:t>
            </a:r>
          </a:p>
          <a:p>
            <a:pPr algn="just"/>
            <a:r>
              <a:rPr lang="pt-BR" sz="2000" dirty="0">
                <a:latin typeface="SF UI Display"/>
              </a:rPr>
              <a:t>ESTRATÉGIA INTERNACIONAL PARA REDUCCIÓN DE DESASTRES DE LAS NACIONES UNIDAS (UN/ISDR). </a:t>
            </a:r>
            <a:r>
              <a:rPr lang="pt-BR" sz="2000" b="1" dirty="0" err="1">
                <a:latin typeface="SF UI Display"/>
              </a:rPr>
              <a:t>Terminología</a:t>
            </a:r>
            <a:r>
              <a:rPr lang="pt-BR" sz="2000" b="1" dirty="0">
                <a:latin typeface="SF UI Display"/>
              </a:rPr>
              <a:t> sobre </a:t>
            </a:r>
            <a:r>
              <a:rPr lang="pt-BR" sz="2000" b="1" dirty="0" err="1">
                <a:latin typeface="SF UI Display"/>
              </a:rPr>
              <a:t>reducción</a:t>
            </a:r>
            <a:r>
              <a:rPr lang="pt-BR" sz="2000" b="1" dirty="0">
                <a:latin typeface="SF UI Display"/>
              </a:rPr>
              <a:t> </a:t>
            </a:r>
            <a:r>
              <a:rPr lang="pt-BR" sz="2000" b="1" dirty="0" err="1">
                <a:latin typeface="SF UI Display"/>
              </a:rPr>
              <a:t>del</a:t>
            </a:r>
            <a:r>
              <a:rPr lang="pt-BR" sz="2000" b="1" dirty="0">
                <a:latin typeface="SF UI Display"/>
              </a:rPr>
              <a:t> </a:t>
            </a:r>
            <a:r>
              <a:rPr lang="pt-BR" sz="2000" b="1" dirty="0" err="1">
                <a:latin typeface="SF UI Display"/>
              </a:rPr>
              <a:t>riesgo</a:t>
            </a:r>
            <a:r>
              <a:rPr lang="pt-BR" sz="2000" b="1" dirty="0">
                <a:latin typeface="SF UI Display"/>
              </a:rPr>
              <a:t> de desastres.</a:t>
            </a:r>
            <a:r>
              <a:rPr lang="pt-BR" sz="2000" dirty="0">
                <a:latin typeface="SF UI Display"/>
              </a:rPr>
              <a:t> </a:t>
            </a:r>
            <a:r>
              <a:rPr lang="pt-BR" sz="2000" dirty="0" err="1">
                <a:latin typeface="SF UI Display"/>
              </a:rPr>
              <a:t>Ginebra</a:t>
            </a:r>
            <a:r>
              <a:rPr lang="pt-BR" sz="2000" dirty="0">
                <a:latin typeface="SF UI Display"/>
              </a:rPr>
              <a:t>, </a:t>
            </a:r>
            <a:r>
              <a:rPr lang="pt-BR" sz="2000" dirty="0" err="1">
                <a:latin typeface="SF UI Display"/>
              </a:rPr>
              <a:t>Suiza</a:t>
            </a:r>
            <a:r>
              <a:rPr lang="pt-BR" sz="2000" dirty="0">
                <a:latin typeface="SF UI Display"/>
              </a:rPr>
              <a:t>: </a:t>
            </a:r>
            <a:r>
              <a:rPr lang="pt-BR" sz="2000" dirty="0" smtClean="0">
                <a:latin typeface="SF UI Display"/>
              </a:rPr>
              <a:t>UNISDR</a:t>
            </a:r>
            <a:r>
              <a:rPr lang="pt-BR" sz="2000" dirty="0">
                <a:latin typeface="SF UI Display"/>
              </a:rPr>
              <a:t>, 2009. Disponível em: </a:t>
            </a:r>
            <a:r>
              <a:rPr lang="pt-BR" sz="2000" dirty="0" smtClean="0">
                <a:latin typeface="SF UI Display"/>
              </a:rPr>
              <a:t>&lt;http</a:t>
            </a:r>
            <a:r>
              <a:rPr lang="pt-BR" sz="2000" dirty="0">
                <a:latin typeface="SF UI Display"/>
              </a:rPr>
              <a:t>://</a:t>
            </a:r>
            <a:r>
              <a:rPr lang="pt-BR" sz="2000" dirty="0" smtClean="0">
                <a:latin typeface="SF UI Display"/>
              </a:rPr>
              <a:t>www.preventionweb.net/publications/view/7817&gt;. </a:t>
            </a:r>
            <a:r>
              <a:rPr lang="pt-BR" sz="2000" dirty="0">
                <a:latin typeface="SF UI Display"/>
              </a:rPr>
              <a:t>Acesso em: </a:t>
            </a:r>
            <a:r>
              <a:rPr lang="pt-BR" sz="2000" dirty="0" smtClean="0">
                <a:latin typeface="SF UI Display"/>
              </a:rPr>
              <a:t>18 jul. 2017</a:t>
            </a:r>
            <a:endParaRPr lang="pt-BR" sz="2000" dirty="0">
              <a:latin typeface="SF UI Display"/>
            </a:endParaRPr>
          </a:p>
          <a:p>
            <a:pPr algn="just"/>
            <a:r>
              <a:rPr lang="pt-BR" sz="2000" dirty="0" smtClean="0">
                <a:latin typeface="SF UI Display"/>
              </a:rPr>
              <a:t>MINISTÉRIO </a:t>
            </a:r>
            <a:r>
              <a:rPr lang="pt-BR" sz="2000" dirty="0">
                <a:latin typeface="SF UI Display"/>
              </a:rPr>
              <a:t>DA INTEGRAÇÃO NACIONAL. Gabinete do ministro. </a:t>
            </a:r>
            <a:r>
              <a:rPr lang="pt-BR" sz="2000" b="1" dirty="0">
                <a:latin typeface="SF UI Display"/>
              </a:rPr>
              <a:t>Instrução normativa nº 2, de 20 de dezembro de 2016</a:t>
            </a:r>
            <a:r>
              <a:rPr lang="pt-BR" sz="2000" dirty="0">
                <a:latin typeface="SF UI Display"/>
              </a:rPr>
              <a:t>. Disponível em &lt;http://www.defesacivil.pr.gov.br/arquivos/File/SITUACAO_DE_EMERGENCIA/Instrucao_normativa_n_2_20_dez_2016_republicada.pdf&gt; Acesso em: </a:t>
            </a:r>
            <a:r>
              <a:rPr lang="pt-BR" sz="2000" dirty="0" smtClean="0">
                <a:latin typeface="SF UI Display"/>
              </a:rPr>
              <a:t>15/07/2017</a:t>
            </a:r>
            <a:endParaRPr lang="pt-BR" sz="2000" dirty="0">
              <a:latin typeface="SF UI Display"/>
            </a:endParaRPr>
          </a:p>
          <a:p>
            <a:pPr algn="just"/>
            <a:r>
              <a:rPr lang="pt-BR" sz="2000" dirty="0" smtClean="0">
                <a:latin typeface="SF UI Display"/>
              </a:rPr>
              <a:t>PARANÁ</a:t>
            </a:r>
            <a:r>
              <a:rPr lang="pt-BR" sz="2000" dirty="0">
                <a:latin typeface="SF UI Display"/>
              </a:rPr>
              <a:t>. Lei Estadual nº 18.519, de 23 de julho de 2015. </a:t>
            </a:r>
            <a:r>
              <a:rPr lang="pt-BR" sz="2000" b="1" dirty="0">
                <a:latin typeface="SF UI Display"/>
              </a:rPr>
              <a:t>Diário Oficial do Estado do Paraná</a:t>
            </a:r>
            <a:r>
              <a:rPr lang="pt-BR" sz="2000" i="1" dirty="0">
                <a:latin typeface="SF UI Display"/>
              </a:rPr>
              <a:t>.</a:t>
            </a:r>
            <a:r>
              <a:rPr lang="pt-BR" sz="2000" dirty="0">
                <a:latin typeface="SF UI Display"/>
              </a:rPr>
              <a:t> Poder Executivo, Curitiba, PR, 24 jul. 2015.</a:t>
            </a:r>
          </a:p>
          <a:p>
            <a:pPr algn="just"/>
            <a:r>
              <a:rPr lang="pt-BR" sz="2000" dirty="0" smtClean="0">
                <a:latin typeface="SF UI Display"/>
              </a:rPr>
              <a:t>UNIVERSIDADE FEDERAL DE SANTA CATARINA. </a:t>
            </a:r>
            <a:r>
              <a:rPr lang="pt-BR" sz="2000" dirty="0">
                <a:latin typeface="SF UI Display"/>
              </a:rPr>
              <a:t>Centro Universitário de Pesquisa e Estudos sobre Desastres. </a:t>
            </a:r>
            <a:r>
              <a:rPr lang="pt-BR" sz="2000" dirty="0" smtClean="0">
                <a:latin typeface="SF UI Display"/>
              </a:rPr>
              <a:t> </a:t>
            </a:r>
            <a:r>
              <a:rPr lang="pt-BR" sz="2000" b="1" dirty="0">
                <a:latin typeface="SF UI Display"/>
              </a:rPr>
              <a:t>Capacitação básica em Defesa </a:t>
            </a:r>
            <a:r>
              <a:rPr lang="pt-BR" sz="2000" b="1" dirty="0" smtClean="0">
                <a:latin typeface="SF UI Display"/>
              </a:rPr>
              <a:t>Civil</a:t>
            </a:r>
            <a:r>
              <a:rPr lang="pt-BR" sz="2000" dirty="0" smtClean="0">
                <a:latin typeface="SF UI Display"/>
              </a:rPr>
              <a:t>. [</a:t>
            </a:r>
            <a:r>
              <a:rPr lang="pt-BR" sz="2000" dirty="0">
                <a:latin typeface="SF UI Display"/>
              </a:rPr>
              <a:t>Textos: Janaína Furtado; Marcos de Oliveira; Maria Cristina Dantas; Pedro Paulo Souza; Regina </a:t>
            </a:r>
            <a:r>
              <a:rPr lang="pt-BR" sz="2000" dirty="0" err="1">
                <a:latin typeface="SF UI Display"/>
              </a:rPr>
              <a:t>Panceri</a:t>
            </a:r>
            <a:r>
              <a:rPr lang="pt-BR" sz="2000" dirty="0">
                <a:latin typeface="SF UI Display"/>
              </a:rPr>
              <a:t>]. - 5. ed. - Florianópolis: CEPED UFSC, 2014. 157 p. : 30 cm.</a:t>
            </a:r>
            <a:endParaRPr lang="pt-BR" sz="2000" dirty="0" smtClean="0"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271978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As ações globais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543859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400" dirty="0" smtClean="0">
                <a:latin typeface="SF UI Display"/>
              </a:rPr>
              <a:t>Há alguns anos atrás, falava-se em </a:t>
            </a:r>
            <a:r>
              <a:rPr lang="pt-BR" sz="2400" i="1" dirty="0" smtClean="0">
                <a:latin typeface="SF UI Display"/>
              </a:rPr>
              <a:t>quatro</a:t>
            </a:r>
            <a:r>
              <a:rPr lang="pt-BR" sz="2400" dirty="0" smtClean="0">
                <a:latin typeface="SF UI Display"/>
              </a:rPr>
              <a:t> ações globais de proteção e defesa civil: </a:t>
            </a:r>
            <a:r>
              <a:rPr lang="pt-BR" sz="2400" i="1" dirty="0" smtClean="0">
                <a:latin typeface="SF UI Display"/>
              </a:rPr>
              <a:t>prevenção, preparação, resposta e reconstrução</a:t>
            </a:r>
            <a:r>
              <a:rPr lang="pt-BR" sz="2400" dirty="0" smtClean="0">
                <a:latin typeface="SF UI Display"/>
              </a:rPr>
              <a:t>.</a:t>
            </a:r>
          </a:p>
          <a:p>
            <a:pPr algn="just"/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A Lei Federal nº 12.608/2012 trouxe uma </a:t>
            </a:r>
            <a:r>
              <a:rPr lang="pt-BR" sz="2400" b="1" dirty="0" smtClean="0">
                <a:solidFill>
                  <a:sysClr val="windowText" lastClr="000000"/>
                </a:solidFill>
                <a:latin typeface="SF UI Display"/>
              </a:rPr>
              <a:t>nova abordagem,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 elencando, agora, </a:t>
            </a:r>
            <a:r>
              <a:rPr lang="pt-BR" sz="2400" b="1" dirty="0" smtClean="0">
                <a:solidFill>
                  <a:sysClr val="windowText" lastClr="000000"/>
                </a:solidFill>
                <a:latin typeface="SF UI Display"/>
              </a:rPr>
              <a:t>cinco ações globais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, conforme segue: </a:t>
            </a:r>
          </a:p>
          <a:p>
            <a:pPr algn="just"/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“Art. 3o  A PNPDEC abrange as </a:t>
            </a:r>
            <a:r>
              <a:rPr lang="pt-BR" sz="2400" b="1" i="1" dirty="0">
                <a:solidFill>
                  <a:sysClr val="windowText" lastClr="000000"/>
                </a:solidFill>
                <a:latin typeface="SF UI Display"/>
              </a:rPr>
              <a:t>ações de prevenção, mitigação, preparação, resposta e recuperação voltadas à proteção e defesa civil</a:t>
            </a:r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. </a:t>
            </a:r>
          </a:p>
          <a:p>
            <a:pPr algn="just"/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Parágrafo único.  A PNPDEC deve </a:t>
            </a:r>
            <a:r>
              <a:rPr lang="pt-BR" sz="2400" b="1" i="1" dirty="0">
                <a:solidFill>
                  <a:sysClr val="windowText" lastClr="000000"/>
                </a:solidFill>
                <a:latin typeface="SF UI Display"/>
              </a:rPr>
              <a:t>integrar-se</a:t>
            </a:r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 às políticas de ordenamento territorial, desenvolvimento urbano, saúde, meio ambiente, mudanças climáticas, gestão de recursos hídricos, geologia, infraestrutura, educação, ciência e tecnologia e às demais políticas setoriais, tendo em vista a </a:t>
            </a:r>
            <a:r>
              <a:rPr lang="pt-BR" sz="2400" b="1" i="1" dirty="0">
                <a:solidFill>
                  <a:sysClr val="windowText" lastClr="000000"/>
                </a:solidFill>
                <a:latin typeface="SF UI Display"/>
              </a:rPr>
              <a:t>promoção do desenvolvimento sustentável</a:t>
            </a:r>
            <a:r>
              <a:rPr lang="pt-BR" sz="2400" i="1" dirty="0" smtClean="0">
                <a:solidFill>
                  <a:sysClr val="windowText" lastClr="000000"/>
                </a:solidFill>
                <a:latin typeface="SF UI Display"/>
              </a:rPr>
              <a:t>.”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(grifo nosso)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Retomando dos módulos anteriores...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475619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 smtClean="0">
                <a:latin typeface="SF UI Display"/>
              </a:rPr>
              <a:t>Ao apresentar as ações globais, a </a:t>
            </a:r>
            <a:r>
              <a:rPr lang="pt-BR" sz="2800" dirty="0">
                <a:latin typeface="SF UI Display"/>
              </a:rPr>
              <a:t>LF </a:t>
            </a:r>
            <a:r>
              <a:rPr lang="pt-BR" sz="2800" dirty="0" smtClean="0">
                <a:latin typeface="SF UI Display"/>
              </a:rPr>
              <a:t>12.608/2012 complementa o artigo 3º colocando que a abordagem adotada deve ser </a:t>
            </a:r>
            <a:r>
              <a:rPr lang="pt-BR" sz="2800" b="1" dirty="0" smtClean="0">
                <a:latin typeface="SF UI Display"/>
              </a:rPr>
              <a:t>integradora e </a:t>
            </a:r>
            <a:r>
              <a:rPr lang="pt-BR" sz="2800" b="1" dirty="0" err="1" smtClean="0">
                <a:latin typeface="SF UI Display"/>
              </a:rPr>
              <a:t>multi</a:t>
            </a:r>
            <a:r>
              <a:rPr lang="pt-BR" sz="2800" b="1" dirty="0" err="1">
                <a:latin typeface="SF UI Display"/>
              </a:rPr>
              <a:t>-</a:t>
            </a:r>
            <a:r>
              <a:rPr lang="pt-BR" sz="2800" b="1" dirty="0" err="1" smtClean="0">
                <a:latin typeface="SF UI Display"/>
              </a:rPr>
              <a:t>setorial</a:t>
            </a:r>
            <a:r>
              <a:rPr lang="pt-BR" sz="2800" dirty="0" smtClean="0">
                <a:latin typeface="SF UI Display"/>
              </a:rPr>
              <a:t>.</a:t>
            </a:r>
            <a:endParaRPr lang="pt-BR" sz="2800" dirty="0">
              <a:solidFill>
                <a:sysClr val="windowText" lastClr="000000"/>
              </a:solidFill>
              <a:latin typeface="SF UI Display"/>
            </a:endParaRPr>
          </a:p>
          <a:p>
            <a:pPr algn="just"/>
            <a:r>
              <a:rPr lang="pt-BR" sz="2800" dirty="0" smtClean="0">
                <a:latin typeface="SF UI Display"/>
              </a:rPr>
              <a:t>Segmentando e ampliando tal aspecto, </a:t>
            </a:r>
            <a:r>
              <a:rPr lang="pt-BR" sz="2800" dirty="0">
                <a:latin typeface="SF UI Display"/>
              </a:rPr>
              <a:t>c</a:t>
            </a:r>
            <a:r>
              <a:rPr lang="pt-BR" sz="2800" dirty="0" smtClean="0">
                <a:latin typeface="SF UI Display"/>
              </a:rPr>
              <a:t>onforme vimos no módulo I, o artigo 4º da mesma Lei nos traz o seguinte:</a:t>
            </a:r>
          </a:p>
          <a:p>
            <a:pPr algn="just"/>
            <a:r>
              <a:rPr lang="pt-BR" sz="2400" i="1" dirty="0" smtClean="0">
                <a:solidFill>
                  <a:sysClr val="windowText" lastClr="000000"/>
                </a:solidFill>
                <a:latin typeface="SF UI Display"/>
              </a:rPr>
              <a:t>“</a:t>
            </a:r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Art. 4o  São diretrizes da PNPDEC: </a:t>
            </a:r>
          </a:p>
          <a:p>
            <a:pPr algn="just"/>
            <a:r>
              <a:rPr lang="pt-BR" sz="2400" i="1" dirty="0" smtClean="0">
                <a:solidFill>
                  <a:sysClr val="windowText" lastClr="000000"/>
                </a:solidFill>
                <a:latin typeface="SF UI Display"/>
              </a:rPr>
              <a:t>(...)</a:t>
            </a:r>
            <a:endParaRPr lang="pt-BR" sz="2400" i="1" dirty="0">
              <a:solidFill>
                <a:sysClr val="windowText" lastClr="000000"/>
              </a:solidFill>
              <a:latin typeface="SF UI Display"/>
            </a:endParaRPr>
          </a:p>
          <a:p>
            <a:pPr algn="just"/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II - </a:t>
            </a:r>
            <a:r>
              <a:rPr lang="pt-BR" sz="2400" b="1" i="1" dirty="0">
                <a:solidFill>
                  <a:sysClr val="windowText" lastClr="000000"/>
                </a:solidFill>
                <a:latin typeface="SF UI Display"/>
              </a:rPr>
              <a:t>abordagem sistêmica </a:t>
            </a:r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das </a:t>
            </a:r>
            <a:r>
              <a:rPr lang="pt-BR" sz="2400" i="1" u="sng" dirty="0">
                <a:solidFill>
                  <a:sysClr val="windowText" lastClr="000000"/>
                </a:solidFill>
                <a:latin typeface="SF UI Display"/>
              </a:rPr>
              <a:t>ações de prevenção, mitigação, preparação, resposta e recuperação</a:t>
            </a:r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; </a:t>
            </a:r>
          </a:p>
          <a:p>
            <a:pPr algn="just"/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III - </a:t>
            </a:r>
            <a:r>
              <a:rPr lang="pt-BR" sz="2400" b="1" i="1" dirty="0">
                <a:solidFill>
                  <a:sysClr val="windowText" lastClr="000000"/>
                </a:solidFill>
                <a:latin typeface="SF UI Display"/>
              </a:rPr>
              <a:t>a prioridade às ações preventivas </a:t>
            </a:r>
            <a:r>
              <a:rPr lang="pt-BR" sz="2400" i="1" dirty="0">
                <a:solidFill>
                  <a:sysClr val="windowText" lastClr="000000"/>
                </a:solidFill>
                <a:latin typeface="SF UI Display"/>
              </a:rPr>
              <a:t>relacionadas à minimização de desastres; </a:t>
            </a:r>
            <a:r>
              <a:rPr lang="pt-BR" sz="2400" i="1" dirty="0" smtClean="0">
                <a:solidFill>
                  <a:sysClr val="windowText" lastClr="000000"/>
                </a:solidFill>
                <a:latin typeface="SF UI Display"/>
              </a:rPr>
              <a:t>(...)” </a:t>
            </a:r>
            <a:r>
              <a:rPr lang="pt-BR" sz="2400" dirty="0" smtClean="0">
                <a:solidFill>
                  <a:sysClr val="windowText" lastClr="000000"/>
                </a:solidFill>
                <a:latin typeface="SF UI Display"/>
              </a:rPr>
              <a:t>(grifo nosso)</a:t>
            </a:r>
          </a:p>
        </p:txBody>
      </p:sp>
    </p:spTree>
    <p:extLst>
      <p:ext uri="{BB962C8B-B14F-4D97-AF65-F5344CB8AC3E}">
        <p14:creationId xmlns:p14="http://schemas.microsoft.com/office/powerpoint/2010/main" val="76228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As ações globais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539998" y="2785804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 smtClean="0">
                <a:latin typeface="SF UI Display"/>
              </a:rPr>
              <a:t>A Lei Estadual 18.519/2015 ratifica as cinco ações globais no </a:t>
            </a:r>
            <a:r>
              <a:rPr lang="pt-BR" sz="2800" dirty="0" smtClean="0">
                <a:latin typeface="SF UI Display"/>
              </a:rPr>
              <a:t>Paraná, </a:t>
            </a:r>
            <a:r>
              <a:rPr lang="pt-BR" sz="2800" dirty="0" smtClean="0">
                <a:latin typeface="SF UI Display"/>
              </a:rPr>
              <a:t>conforme segue:</a:t>
            </a:r>
          </a:p>
          <a:p>
            <a:pPr algn="just"/>
            <a:r>
              <a:rPr lang="pt-BR" sz="2800" i="1" dirty="0" smtClean="0">
                <a:latin typeface="SF UI Display"/>
              </a:rPr>
              <a:t>“Art</a:t>
            </a:r>
            <a:r>
              <a:rPr lang="pt-BR" sz="2800" i="1" dirty="0">
                <a:latin typeface="SF UI Display"/>
              </a:rPr>
              <a:t>. 3. A </a:t>
            </a:r>
            <a:r>
              <a:rPr lang="pt-BR" sz="2800" i="1" dirty="0" err="1">
                <a:latin typeface="SF UI Display"/>
              </a:rPr>
              <a:t>Pepdec</a:t>
            </a:r>
            <a:r>
              <a:rPr lang="pt-BR" sz="2800" i="1" dirty="0">
                <a:latin typeface="SF UI Display"/>
              </a:rPr>
              <a:t> abrange </a:t>
            </a:r>
            <a:r>
              <a:rPr lang="pt-BR" sz="2800" b="1" i="1" dirty="0">
                <a:latin typeface="SF UI Display"/>
              </a:rPr>
              <a:t>as ações de prevenção, mitigação, preparação, resposta e recuperação</a:t>
            </a:r>
            <a:r>
              <a:rPr lang="pt-BR" sz="2800" i="1" dirty="0">
                <a:latin typeface="SF UI Display"/>
              </a:rPr>
              <a:t> voltadas à redução de desastres no Estado do </a:t>
            </a:r>
            <a:r>
              <a:rPr lang="pt-BR" sz="2800" i="1" dirty="0" smtClean="0">
                <a:latin typeface="SF UI Display"/>
              </a:rPr>
              <a:t>Paraná” </a:t>
            </a:r>
            <a:r>
              <a:rPr lang="pt-BR" sz="2800" dirty="0" smtClean="0">
                <a:latin typeface="SF UI Display"/>
              </a:rPr>
              <a:t>(grifo nosso)</a:t>
            </a:r>
            <a:endParaRPr lang="pt-BR" sz="2400" dirty="0" smtClean="0">
              <a:solidFill>
                <a:sysClr val="windowText" lastClr="000000"/>
              </a:solidFill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64561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Retomando dos módulos anteriores...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2438865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/>
              <a:t>Ainda, consoante o módulo anterior, temos no conceito de proteção e defesa civil o seguinte: </a:t>
            </a:r>
          </a:p>
          <a:p>
            <a:pPr algn="just"/>
            <a:r>
              <a:rPr lang="pt-BR" sz="2800" i="1" dirty="0" smtClean="0"/>
              <a:t>“conjunto </a:t>
            </a:r>
            <a:r>
              <a:rPr lang="pt-BR" sz="2800" i="1" dirty="0"/>
              <a:t>de ações de </a:t>
            </a:r>
            <a:r>
              <a:rPr lang="pt-BR" sz="2800" b="1" i="1" dirty="0"/>
              <a:t>prevenção, mitigação, preparação, resposta e recuperação</a:t>
            </a:r>
            <a:r>
              <a:rPr lang="pt-BR" sz="2800" i="1" dirty="0"/>
              <a:t> destinadas a </a:t>
            </a:r>
            <a:r>
              <a:rPr lang="pt-BR" sz="2800" b="1" i="1" dirty="0"/>
              <a:t>evitar desastres e minimizar seus impactos</a:t>
            </a:r>
            <a:r>
              <a:rPr lang="pt-BR" sz="2800" i="1" dirty="0"/>
              <a:t> sobre a população e a </a:t>
            </a:r>
            <a:r>
              <a:rPr lang="pt-BR" sz="2800" b="1" i="1" dirty="0"/>
              <a:t>promover o retorno à normalidade</a:t>
            </a:r>
            <a:r>
              <a:rPr lang="pt-BR" sz="2800" i="1" dirty="0"/>
              <a:t> social, econômica ou </a:t>
            </a:r>
            <a:r>
              <a:rPr lang="pt-BR" sz="2800" i="1" dirty="0" smtClean="0"/>
              <a:t>ambiental” </a:t>
            </a:r>
            <a:r>
              <a:rPr lang="pt-BR" sz="2400" i="1" dirty="0" smtClean="0"/>
              <a:t>(MINISTÉRIO DA INTEGRAÇÃO NACIONAL, 2016)</a:t>
            </a:r>
          </a:p>
        </p:txBody>
      </p:sp>
    </p:spTree>
    <p:extLst>
      <p:ext uri="{BB962C8B-B14F-4D97-AF65-F5344CB8AC3E}">
        <p14:creationId xmlns:p14="http://schemas.microsoft.com/office/powerpoint/2010/main" val="98626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As ações globais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387985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400" dirty="0" smtClean="0">
                <a:latin typeface="SF UI Display"/>
              </a:rPr>
              <a:t>Deste contexto exibido, pode-se concluir:</a:t>
            </a:r>
            <a:endParaRPr lang="pt-BR" sz="2000" dirty="0" smtClean="0">
              <a:latin typeface="SF UI Display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b="1" i="1" dirty="0" smtClean="0">
                <a:latin typeface="SF UI Display"/>
              </a:rPr>
              <a:t>A mudança de quatro para cinco ações globais, com a inclusão da minimização e a substituição de reconstrução pela recuperação ampliam a dimensão de atuação da proteção e defesa civil.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600" b="1" i="1" dirty="0" smtClean="0">
                <a:latin typeface="SF UI Display"/>
              </a:rPr>
              <a:t>A abordagem sistêmica das ações globais, atrelada a integração </a:t>
            </a:r>
            <a:r>
              <a:rPr lang="pt-BR" sz="2600" b="1" i="1" dirty="0" err="1" smtClean="0">
                <a:latin typeface="SF UI Display"/>
              </a:rPr>
              <a:t>multi-setorial</a:t>
            </a:r>
            <a:r>
              <a:rPr lang="pt-BR" sz="2600" b="1" i="1" dirty="0" smtClean="0">
                <a:latin typeface="SF UI Display"/>
              </a:rPr>
              <a:t> é essencial para que desastres sejam evitados e seus impactos minimizados.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600" b="1" i="1" dirty="0" smtClean="0">
                <a:latin typeface="SF UI Display"/>
              </a:rPr>
              <a:t>A Lei indica a priorização das ações preventivas. Aqui, além das ações preventivas, colocaremos como prioridade também as ações mitigatórias e preparatórias (ações que antecedem os desastres).</a:t>
            </a:r>
          </a:p>
        </p:txBody>
      </p:sp>
    </p:spTree>
    <p:extLst>
      <p:ext uri="{BB962C8B-B14F-4D97-AF65-F5344CB8AC3E}">
        <p14:creationId xmlns:p14="http://schemas.microsoft.com/office/powerpoint/2010/main" val="264004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As ações globais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85810" y="2152255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800" dirty="0" smtClean="0">
                <a:latin typeface="SF UI Display"/>
              </a:rPr>
              <a:t>Para efeitos didáticos, apresentaremos cada uma das ações globais de maneira isolada, embora elas aconteçam de maneira sistêmica e integradas a outras políticas.</a:t>
            </a:r>
          </a:p>
          <a:p>
            <a:pPr algn="ctr"/>
            <a:r>
              <a:rPr lang="pt-BR" sz="2800" dirty="0" smtClean="0">
                <a:latin typeface="SF UI Display"/>
              </a:rPr>
              <a:t>Assim como em outros assuntos, existem discrepâncias conceituais a respeito de definições e enquadramento de determinadas atividades a ações específicas.</a:t>
            </a:r>
          </a:p>
          <a:p>
            <a:pPr algn="ctr"/>
            <a:r>
              <a:rPr lang="pt-BR" sz="2800" dirty="0" smtClean="0">
                <a:latin typeface="SF UI Display"/>
              </a:rPr>
              <a:t>Novamente, teremos a legislação federal em vigor como referência, sendo complementada por aquilo que julgamos ser oportuno.</a:t>
            </a:r>
          </a:p>
        </p:txBody>
      </p:sp>
    </p:spTree>
    <p:extLst>
      <p:ext uri="{BB962C8B-B14F-4D97-AF65-F5344CB8AC3E}">
        <p14:creationId xmlns:p14="http://schemas.microsoft.com/office/powerpoint/2010/main" val="360515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Termos e definições</a:t>
            </a:r>
            <a:b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</a:br>
            <a:r>
              <a:rPr lang="pt-BR" sz="3600" b="1" dirty="0" smtClean="0">
                <a:solidFill>
                  <a:srgbClr val="FFFF00"/>
                </a:solidFill>
                <a:latin typeface="SF UI Display" pitchFamily="18"/>
              </a:rPr>
              <a:t>Ações globais - prevenção</a:t>
            </a:r>
            <a:endParaRPr lang="pt-BR" sz="3600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2"/>
          <p:cNvSpPr txBox="1">
            <a:spLocks/>
          </p:cNvSpPr>
          <p:nvPr/>
        </p:nvSpPr>
        <p:spPr>
          <a:xfrm>
            <a:off x="360000" y="1510818"/>
            <a:ext cx="9216000" cy="7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indent="0" rtl="0" hangingPunct="0">
              <a:spcBef>
                <a:spcPts val="1414"/>
              </a:spcBef>
              <a:spcAft>
                <a:spcPts val="0"/>
              </a:spcAft>
              <a:tabLst/>
              <a:defRPr lang="pt-BR" sz="3200" b="0" i="0" u="none" strike="noStrike" kern="1200">
                <a:ln>
                  <a:noFill/>
                </a:ln>
                <a:latin typeface="Liberation Sans" pitchFamily="18"/>
                <a:ea typeface="SimSun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400" b="1" dirty="0" smtClean="0">
                <a:latin typeface="SF UI Display"/>
              </a:rPr>
              <a:t>AÇÕES DE PREVENÇÃO: </a:t>
            </a:r>
          </a:p>
          <a:p>
            <a:pPr algn="just"/>
            <a:r>
              <a:rPr lang="pt-BR" sz="2400" i="1" dirty="0" smtClean="0">
                <a:latin typeface="SF UI Display"/>
              </a:rPr>
              <a:t>“medidas </a:t>
            </a:r>
            <a:r>
              <a:rPr lang="pt-BR" sz="2400" i="1" dirty="0">
                <a:latin typeface="SF UI Display"/>
              </a:rPr>
              <a:t>e atividades prioritárias destinadas a </a:t>
            </a:r>
            <a:r>
              <a:rPr lang="pt-BR" sz="2400" b="1" i="1" dirty="0">
                <a:latin typeface="SF UI Display"/>
              </a:rPr>
              <a:t>evitar</a:t>
            </a:r>
            <a:r>
              <a:rPr lang="pt-BR" sz="2400" i="1" dirty="0">
                <a:latin typeface="SF UI Display"/>
              </a:rPr>
              <a:t> a instalação de riscos de </a:t>
            </a:r>
            <a:r>
              <a:rPr lang="pt-BR" sz="2400" i="1" dirty="0" smtClean="0">
                <a:latin typeface="SF UI Display"/>
              </a:rPr>
              <a:t>desastres” </a:t>
            </a:r>
            <a:r>
              <a:rPr lang="pt-BR" sz="2400" i="1" dirty="0">
                <a:latin typeface="SF UI Display"/>
              </a:rPr>
              <a:t>(MINISTÉRIO DA INTEGRAÇÃO NACIONAL, 2016</a:t>
            </a:r>
            <a:r>
              <a:rPr lang="pt-BR" sz="2400" i="1" dirty="0" smtClean="0">
                <a:latin typeface="SF UI Display"/>
              </a:rPr>
              <a:t>)</a:t>
            </a:r>
          </a:p>
          <a:p>
            <a:pPr algn="just"/>
            <a:r>
              <a:rPr lang="pt-BR" sz="2400" dirty="0" smtClean="0">
                <a:latin typeface="SF UI Display"/>
              </a:rPr>
              <a:t>Em adição a esse conceito, para melhor entendimento, apresentamos a definição abaixo de prevenção:</a:t>
            </a:r>
          </a:p>
          <a:p>
            <a:pPr algn="just"/>
            <a:r>
              <a:rPr lang="pt-BR" sz="2000" i="1" dirty="0" smtClean="0">
                <a:latin typeface="SF UI Display"/>
              </a:rPr>
              <a:t>“Atividades </a:t>
            </a:r>
            <a:r>
              <a:rPr lang="pt-BR" sz="2000" i="1" dirty="0">
                <a:latin typeface="SF UI Display"/>
              </a:rPr>
              <a:t>que </a:t>
            </a:r>
            <a:r>
              <a:rPr lang="pt-BR" sz="2000" b="1" i="1" dirty="0">
                <a:latin typeface="SF UI Display"/>
              </a:rPr>
              <a:t>tendem a evitar </a:t>
            </a:r>
            <a:r>
              <a:rPr lang="pt-BR" sz="2000" i="1" dirty="0">
                <a:latin typeface="SF UI Display"/>
              </a:rPr>
              <a:t>o impacto adverso de ameaças, e meios empregados para </a:t>
            </a:r>
            <a:r>
              <a:rPr lang="pt-BR" sz="2000" b="1" i="1" dirty="0">
                <a:latin typeface="SF UI Display"/>
              </a:rPr>
              <a:t>minimizar os desastres </a:t>
            </a:r>
            <a:r>
              <a:rPr lang="pt-BR" sz="2000" i="1" dirty="0" smtClean="0">
                <a:latin typeface="SF UI Display"/>
              </a:rPr>
              <a:t>(...) Dependendo </a:t>
            </a:r>
            <a:r>
              <a:rPr lang="pt-BR" sz="2000" i="1" dirty="0">
                <a:latin typeface="SF UI Display"/>
              </a:rPr>
              <a:t>da viabilidade social e técnica e de considerações de custo/beneficio, o investimento em medidas preventivas se justifica em áreas afetadas frequentemente por desastres. Neste contexto, a </a:t>
            </a:r>
            <a:r>
              <a:rPr lang="pt-BR" sz="2000" b="1" i="1" dirty="0">
                <a:latin typeface="SF UI Display"/>
              </a:rPr>
              <a:t>conscientização e a educação pública</a:t>
            </a:r>
            <a:r>
              <a:rPr lang="pt-BR" sz="2000" i="1" dirty="0">
                <a:latin typeface="SF UI Display"/>
              </a:rPr>
              <a:t> relacionadas com a redução do risco de desastres, contribuem para mudar a atitude e os comportamentos sociais, assim como para promover uma “cultura de  prevenção</a:t>
            </a:r>
            <a:r>
              <a:rPr lang="pt-BR" sz="2000" i="1" dirty="0" smtClean="0">
                <a:latin typeface="SF UI Display"/>
              </a:rPr>
              <a:t>”.” (EIRD, 2009, grifo nosso)</a:t>
            </a:r>
            <a:endParaRPr lang="pt-BR" sz="2000" i="1" dirty="0">
              <a:latin typeface="SF UI Display"/>
            </a:endParaRPr>
          </a:p>
          <a:p>
            <a:pPr algn="just"/>
            <a:endParaRPr lang="pt-BR" sz="2400" i="1" dirty="0">
              <a:latin typeface="SF UI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54247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10492</TotalTime>
  <Words>1804</Words>
  <Application>Microsoft Office PowerPoint</Application>
  <PresentationFormat>Personalizar</PresentationFormat>
  <Paragraphs>130</Paragraphs>
  <Slides>21</Slides>
  <Notes>21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21</vt:i4>
      </vt:variant>
    </vt:vector>
  </HeadingPairs>
  <TitlesOfParts>
    <vt:vector size="37" baseType="lpstr">
      <vt:lpstr>SimSun</vt:lpstr>
      <vt:lpstr>Arial</vt:lpstr>
      <vt:lpstr>Arial Unicode MS</vt:lpstr>
      <vt:lpstr>Calibri</vt:lpstr>
      <vt:lpstr>Century Gothic</vt:lpstr>
      <vt:lpstr>Liberation Sans</vt:lpstr>
      <vt:lpstr>Lucida Sans</vt:lpstr>
      <vt:lpstr>Lucida Sans Unicode</vt:lpstr>
      <vt:lpstr>SF UI Display</vt:lpstr>
      <vt:lpstr>StarSymbol</vt:lpstr>
      <vt:lpstr>Tahoma</vt:lpstr>
      <vt:lpstr>Times New Roman</vt:lpstr>
      <vt:lpstr>Wingdings 2</vt:lpstr>
      <vt:lpstr>Default</vt:lpstr>
      <vt:lpstr>Padrão 1</vt:lpstr>
      <vt:lpstr>Padrão</vt:lpstr>
      <vt:lpstr>Apresentação do PowerPoint</vt:lpstr>
      <vt:lpstr>Conteúdo do módulo</vt:lpstr>
      <vt:lpstr>As ações globais</vt:lpstr>
      <vt:lpstr>Retomando dos módulos anteriores...</vt:lpstr>
      <vt:lpstr>As ações globais</vt:lpstr>
      <vt:lpstr>Retomando dos módulos anteriores...</vt:lpstr>
      <vt:lpstr>As ações globais</vt:lpstr>
      <vt:lpstr>As ações globais</vt:lpstr>
      <vt:lpstr>Termos e definições Ações globais - prevenção</vt:lpstr>
      <vt:lpstr>Termos e definições Ações globais - prevenção</vt:lpstr>
      <vt:lpstr>Termos e definições Ações globais - mitigação</vt:lpstr>
      <vt:lpstr>Termos e definições Ações globais - mitigação</vt:lpstr>
      <vt:lpstr>Termos e definições Ações globais - preparação</vt:lpstr>
      <vt:lpstr>Termos e definições Ações globais - preparação</vt:lpstr>
      <vt:lpstr>Termos e definições Ações globais - resposta</vt:lpstr>
      <vt:lpstr>Termos e definições Ações atreladas a resposta</vt:lpstr>
      <vt:lpstr>Termos e definições Ações atreladas a resposta</vt:lpstr>
      <vt:lpstr>Termos e definições Ações atreladas a resposta</vt:lpstr>
      <vt:lpstr>Termos e definições Ações globais - recuperação</vt:lpstr>
      <vt:lpstr>Concluindo...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Frates Simiano</dc:creator>
  <cp:lastModifiedBy>Lucas Frates Simiano</cp:lastModifiedBy>
  <cp:revision>285</cp:revision>
  <dcterms:created xsi:type="dcterms:W3CDTF">2016-10-11T15:48:54Z</dcterms:created>
  <dcterms:modified xsi:type="dcterms:W3CDTF">2017-07-20T18:54:18Z</dcterms:modified>
</cp:coreProperties>
</file>