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handoutMasterIdLst>
    <p:handoutMasterId r:id="rId10"/>
  </p:handoutMasterIdLst>
  <p:sldIdLst>
    <p:sldId id="256" r:id="rId4"/>
    <p:sldId id="257" r:id="rId5"/>
    <p:sldId id="258" r:id="rId6"/>
    <p:sldId id="260" r:id="rId7"/>
    <p:sldId id="259" r:id="rId8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13A8D09-E641-4A9D-AF72-48BD6144C08C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093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55A9C52-181F-47A3-AC2A-E366DC90196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48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Liberation Sans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4A1B7DD-0BAB-4557-A28B-19C0A7418A6D}" type="slidenum">
              <a:t>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66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3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16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8D303B-AF1A-4A86-B768-ACE3E485A5C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5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F32ACA-876E-4CB7-9AF1-620C312B854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5FABD2-9EBF-48D1-A21D-2AEB5B2942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5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5909EA-ED05-4DB0-8F15-1A8813C1EA7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32DB75-40AA-4E96-841E-0E9C687C070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3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4AEB19-6B09-4BAE-926F-263F67ED0CA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2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8898B6-034A-43AC-ADE4-93E3CEC874C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9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A21C77-419D-4669-94EE-538F2E913CE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3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2C9960-B287-45F9-80C3-61ABB6F189A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E17854-81B5-4439-BDAB-B4B4FBA21F9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4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0D481A-873F-40FD-8D93-4CEB3864AAA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9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63880A-638B-4711-82C8-7B88748DEC1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2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35074-8CCE-45E7-88C6-9ABD7EDAE18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0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A00E5-D6BC-43CE-AD47-E086EDEBB62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9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880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880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DF7ACB-7FF0-48C9-8D6B-DE62A0CB76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CE6FA-01E0-4CB5-AF2E-27DA8411BB8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3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2653C6-4373-46F7-8BD1-F01EFDEA78E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7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19F865-C2D2-47F8-9D3D-50DDAA84B9A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5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8CDF7C-E300-4124-8A0B-08B3AD52AE0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3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142CDF-AFFC-46FD-856B-2FD95CEE808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8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E30B7D-04CD-4B73-9247-9BBEFE16CE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7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3016A4-D190-4644-B4C8-F81A13E1164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0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923930-8A5C-4AB9-9C5B-AA650052437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7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B16BE7-AA9D-4E22-9FEF-A63A9BF531E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6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86E1C2-1DFD-4B49-BD7D-099B35014E0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8A921E-9BAB-44CC-8E8C-C684F4B0DF3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7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7A4A64-D04D-4448-BE42-AC592197F33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1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DA54F5-98E2-4ECF-98C3-DD05213C59E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7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CEC97F-E3EC-4CAC-AE8B-F4E8D9BF1C3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5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35935C-6B32-490D-9FF9-2E9D6B5C1A5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0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63F6BC-501B-405F-8F12-FE6A664EB11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2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F4D22-3FFA-410F-B89B-3115CD4EB0B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1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211611-3EC5-4C20-87D2-DB8A593F4E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3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9BE1E5C-E8DC-4F33-B62E-FA39B68A962F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Liberation Sans" pitchFamily="18"/>
          <a:ea typeface="SimSun" pitchFamily="2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pt-BR" sz="3200" b="0" i="0" u="none" strike="noStrike" kern="1200">
          <a:ln>
            <a:noFill/>
          </a:ln>
          <a:latin typeface="Liberation Sans" pitchFamily="18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10"/>
          <p:cNvSpPr/>
          <p:nvPr/>
        </p:nvSpPr>
        <p:spPr>
          <a:xfrm>
            <a:off x="7200" y="14040"/>
            <a:ext cx="9129600" cy="6836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E7ECED"/>
              </a:gs>
              <a:gs pos="50000">
                <a:srgbClr val="E7ECED"/>
              </a:gs>
              <a:gs pos="100000">
                <a:srgbClr val="E7ECED"/>
              </a:gs>
            </a:gsLst>
            <a:lin ang="7998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Conector reto 7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noFill/>
          <a:ln w="5040">
            <a:solidFill>
              <a:srgbClr val="B9C1C5">
                <a:alpha val="3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Conector reto 8"/>
          <p:cNvSpPr/>
          <p:nvPr/>
        </p:nvSpPr>
        <p:spPr>
          <a:xfrm flipH="1">
            <a:off x="6468479" y="4948200"/>
            <a:ext cx="2673001" cy="1900080"/>
          </a:xfrm>
          <a:prstGeom prst="line">
            <a:avLst/>
          </a:prstGeom>
          <a:noFill/>
          <a:ln w="6120">
            <a:solidFill>
              <a:srgbClr val="C1C5CB">
                <a:alpha val="4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do títuloClique para editar o título mestre</a:t>
            </a:r>
          </a:p>
        </p:txBody>
      </p:sp>
      <p:sp>
        <p:nvSpPr>
          <p:cNvPr id="6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  <a:p>
            <a:pPr lvl="7"/>
            <a:r>
              <a:rPr lang="pt-BR"/>
              <a:t>8.º Nível da estrutura de tópicos</a:t>
            </a:r>
          </a:p>
          <a:p>
            <a:pPr lvl="0"/>
            <a:r>
              <a:rPr lang="pt-BR"/>
              <a:t>9.º Nível da estrutura de tópicosClique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791600" y="6480000"/>
            <a:ext cx="21333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23F37BD-E7B4-4681-8814-A954C4A0749A}" type="datetime1">
              <a:rPr lang="pt-BR"/>
              <a:pPr lvl="0"/>
              <a:t>20/07/2017</a:t>
            </a:fld>
            <a:endParaRPr lang="pt-BR"/>
          </a:p>
        </p:txBody>
      </p:sp>
      <p:sp>
        <p:nvSpPr>
          <p:cNvPr id="8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457200" y="6481080"/>
            <a:ext cx="4259520" cy="300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589519" y="6481080"/>
            <a:ext cx="5025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565A628-57D0-4780-99F7-BE011BEFC428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484560" marR="0" lvl="0" indent="0" algn="l" rtl="0" hangingPunct="1">
        <a:spcBef>
          <a:spcPts val="0"/>
        </a:spcBef>
        <a:spcAft>
          <a:spcPts val="0"/>
        </a:spcAft>
        <a:buNone/>
        <a:tabLst/>
        <a:defRPr lang="pt-BR" sz="4200" b="0" i="0" u="none" strike="noStrike" kern="1200" spc="0">
          <a:ln>
            <a:noFill/>
          </a:ln>
          <a:solidFill>
            <a:srgbClr val="94B06B"/>
          </a:solidFill>
          <a:latin typeface="Century Gothic" pitchFamily="18"/>
          <a:ea typeface="SimSun" pitchFamily="2"/>
          <a:cs typeface="Lucida Sans" pitchFamily="2"/>
        </a:defRPr>
      </a:lvl1pPr>
    </p:titleStyle>
    <p:bodyStyle>
      <a:lvl1pPr marL="0" marR="0" lvl="0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1pPr>
      <a:lvl2pPr marL="0" marR="0" lvl="1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2pPr>
      <a:lvl3pPr marL="0" marR="0" lvl="2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3pPr>
      <a:lvl4pPr marL="0" marR="0" lvl="3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4pPr>
      <a:lvl5pPr marL="0" marR="0" lvl="4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5pPr>
      <a:lvl6pPr marL="0" marR="0" lvl="5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6pPr>
      <a:lvl7pPr marL="0" marR="0" lvl="6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7pPr>
      <a:lvl8pPr marL="0" marR="0" lvl="7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8pPr>
      <a:lvl9pPr marL="0" marR="0" lvl="0" indent="0" algn="l" rtl="0" hangingPunct="1">
        <a:spcBef>
          <a:spcPts val="598"/>
        </a:spcBef>
        <a:spcAft>
          <a:spcPts val="1417"/>
        </a:spcAft>
        <a:buClr>
          <a:srgbClr val="98C723"/>
        </a:buClr>
        <a:buSzPct val="80000"/>
        <a:buFont typeface="Wingdings 2"/>
        <a:buChar char="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464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fld id="{4D38433E-17D0-45BE-A9F0-75CF3D3EBE80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pt-BR" sz="4850" b="0" i="0" u="none" strike="noStrike" baseline="0">
          <a:ln>
            <a:noFill/>
          </a:ln>
          <a:solidFill>
            <a:srgbClr val="000000"/>
          </a:solidFill>
          <a:latin typeface="Times New Roman" pitchFamily="18"/>
          <a:cs typeface="Lucida Sans Unicode" pitchFamily="34"/>
        </a:defRPr>
      </a:lvl1pPr>
    </p:titleStyle>
    <p:bodyStyle>
      <a:lvl1pPr marL="0" marR="0" indent="0" algn="l" rtl="0" hangingPunct="0">
        <a:lnSpc>
          <a:spcPct val="93000"/>
        </a:lnSpc>
        <a:spcBef>
          <a:spcPts val="879"/>
        </a:spcBef>
        <a:spcAft>
          <a:spcPts val="0"/>
        </a:spcAft>
        <a:tabLst>
          <a:tab pos="110880" algn="l"/>
          <a:tab pos="560160" algn="l"/>
          <a:tab pos="1009439" algn="l"/>
          <a:tab pos="1458719" algn="l"/>
          <a:tab pos="1908000" algn="l"/>
          <a:tab pos="2357280" algn="l"/>
          <a:tab pos="2806560" algn="l"/>
          <a:tab pos="3255839" algn="l"/>
          <a:tab pos="3705120" algn="l"/>
          <a:tab pos="4154399" algn="l"/>
          <a:tab pos="4603679" algn="l"/>
          <a:tab pos="5052960" algn="l"/>
          <a:tab pos="5502240" algn="l"/>
          <a:tab pos="5951520" algn="l"/>
          <a:tab pos="6400799" algn="l"/>
          <a:tab pos="6849720" algn="l"/>
          <a:tab pos="7298999" algn="l"/>
          <a:tab pos="7748280" algn="l"/>
          <a:tab pos="8197560" algn="l"/>
          <a:tab pos="8646840" algn="l"/>
        </a:tabLst>
        <a:defRPr lang="pt-BR" sz="3530" b="0" i="0" u="none" strike="noStrike" baseline="0">
          <a:ln>
            <a:noFill/>
          </a:ln>
          <a:solidFill>
            <a:srgbClr val="000000"/>
          </a:solidFill>
          <a:latin typeface="Arial" pitchFamily="18"/>
          <a:cs typeface="Lucida Sans Unicode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1.globo.com/pr/oeste-sudoeste/noticia/2015/07/frente-fria-causa-tempestade-e-tornado-no-parana-afirma-soma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8505" y="180226"/>
            <a:ext cx="5402098" cy="121163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8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SF UI Display" pitchFamily="18"/>
                <a:ea typeface="SimSun" pitchFamily="2"/>
                <a:cs typeface="Lucida Sans" pitchFamily="2"/>
              </a:rPr>
              <a:t>Comando do Corpo de Bombeiros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6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SF UI Display" pitchFamily="18"/>
                <a:ea typeface="SimSun" pitchFamily="2"/>
                <a:cs typeface="Lucida Sans" pitchFamily="2"/>
              </a:rPr>
              <a:t>3ª Seção do Estado-Maior – BM/3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200" b="0" i="0" u="none" strike="noStrike" kern="1200" dirty="0">
              <a:ln>
                <a:noFill/>
              </a:ln>
              <a:solidFill>
                <a:srgbClr val="FFFF00"/>
              </a:solidFill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6425" y="2013119"/>
            <a:ext cx="8580275" cy="416045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400" dirty="0" smtClean="0">
                <a:latin typeface="SF UI Display" pitchFamily="18"/>
                <a:ea typeface="SimSun" pitchFamily="2"/>
                <a:cs typeface="Lucida Sans" pitchFamily="2"/>
              </a:rPr>
              <a:t>4</a:t>
            </a:r>
            <a:r>
              <a:rPr lang="pt-BR" sz="2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º </a:t>
            </a:r>
            <a:r>
              <a:rPr lang="pt-BR" sz="2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Ciclo do Plano Anual de Instrução </a:t>
            </a:r>
            <a:r>
              <a:rPr lang="pt-BR" sz="2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2017</a:t>
            </a:r>
            <a:endParaRPr lang="pt-BR" sz="24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600" b="1" dirty="0" smtClean="0">
                <a:latin typeface="SF UI Display" pitchFamily="18"/>
                <a:ea typeface="SimSun" pitchFamily="2"/>
                <a:cs typeface="Lucida Sans" pitchFamily="2"/>
              </a:rPr>
              <a:t>Proteção e Defesa Civil</a:t>
            </a:r>
            <a:endParaRPr lang="pt-BR" sz="3600" b="1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8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lvl="0" algn="r" hangingPunct="0"/>
            <a:r>
              <a:rPr lang="pt-BR" sz="2800" b="1" dirty="0">
                <a:latin typeface="SF UI Display" pitchFamily="18"/>
                <a:ea typeface="SimSun" pitchFamily="2"/>
                <a:cs typeface="Lucida Sans" pitchFamily="2"/>
              </a:rPr>
              <a:t>Módulo </a:t>
            </a:r>
            <a:r>
              <a:rPr lang="pt-BR" sz="2800" b="1" dirty="0" smtClean="0">
                <a:latin typeface="SF UI Display" pitchFamily="18"/>
                <a:ea typeface="SimSun" pitchFamily="2"/>
                <a:cs typeface="Lucida Sans" pitchFamily="2"/>
              </a:rPr>
              <a:t>IV – </a:t>
            </a:r>
            <a:r>
              <a:rPr lang="pt-BR" sz="2400" b="1" dirty="0" smtClean="0">
                <a:latin typeface="SF UI Display" pitchFamily="18"/>
                <a:ea typeface="SimSun" pitchFamily="2"/>
                <a:cs typeface="Lucida Sans" pitchFamily="2"/>
              </a:rPr>
              <a:t>ANEXO AO FÓRUM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1200" dirty="0" err="1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Conteudistas</a:t>
            </a:r>
            <a:r>
              <a:rPr lang="pt-BR" sz="20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: </a:t>
            </a:r>
            <a:endParaRPr lang="pt-BR" sz="20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lvl="0" algn="r" hangingPunct="0"/>
            <a:r>
              <a:rPr lang="pt-BR" sz="20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Capitão QOBM Eduardo Gomes Pinheiro, Capitão QOBM Lucas Frates </a:t>
            </a:r>
            <a:r>
              <a:rPr lang="pt-BR" sz="2000" dirty="0">
                <a:latin typeface="SF UI Display" pitchFamily="18"/>
                <a:ea typeface="SimSun" pitchFamily="2"/>
                <a:cs typeface="Lucida Sans" pitchFamily="2"/>
              </a:rPr>
              <a:t>Simiano </a:t>
            </a:r>
            <a:endParaRPr lang="pt-BR" sz="2000" dirty="0" smtClean="0">
              <a:latin typeface="SF UI Display" pitchFamily="18"/>
              <a:ea typeface="SimSun" pitchFamily="2"/>
              <a:cs typeface="Lucida Sans" pitchFamily="2"/>
            </a:endParaRPr>
          </a:p>
          <a:p>
            <a:pPr lvl="0" algn="r" hangingPunct="0"/>
            <a:r>
              <a:rPr lang="pt-BR" sz="2000" dirty="0" smtClean="0">
                <a:latin typeface="SF UI Display" pitchFamily="18"/>
                <a:ea typeface="SimSun" pitchFamily="2"/>
                <a:cs typeface="Lucida Sans" pitchFamily="2"/>
              </a:rPr>
              <a:t>e </a:t>
            </a:r>
            <a:r>
              <a:rPr lang="pt-BR" sz="2000" dirty="0" err="1">
                <a:latin typeface="SF UI Display" pitchFamily="18"/>
                <a:ea typeface="SimSun" pitchFamily="2"/>
                <a:cs typeface="Lucida Sans" pitchFamily="2"/>
              </a:rPr>
              <a:t>Sd</a:t>
            </a:r>
            <a:r>
              <a:rPr lang="pt-BR" sz="2000" dirty="0">
                <a:latin typeface="SF UI Display" pitchFamily="18"/>
                <a:ea typeface="SimSun" pitchFamily="2"/>
                <a:cs typeface="Lucida Sans" pitchFamily="2"/>
              </a:rPr>
              <a:t>. QPM 1-0 Silvio Rodrigo Ribas de Araújo Correia </a:t>
            </a:r>
            <a:endParaRPr lang="pt-BR" sz="20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lvl="0" algn="r" hangingPunct="0"/>
            <a:r>
              <a:rPr lang="pt-BR" sz="2000" i="1" dirty="0">
                <a:latin typeface="SF UI Display" pitchFamily="18"/>
                <a:ea typeface="SimSun" pitchFamily="2"/>
                <a:cs typeface="Lucida Sans" pitchFamily="2"/>
              </a:rPr>
              <a:t>Coordenadoria Estadual de Proteção e Defesa Civil </a:t>
            </a:r>
          </a:p>
          <a:p>
            <a:pPr lvl="0" algn="r" hangingPunct="0"/>
            <a:r>
              <a:rPr lang="pt-BR" sz="2000" i="1" dirty="0">
                <a:latin typeface="SF UI Display" pitchFamily="18"/>
                <a:ea typeface="SimSun" pitchFamily="2"/>
                <a:cs typeface="Lucida Sans" pitchFamily="2"/>
              </a:rPr>
              <a:t>Centro Universitário de Estudos e Pesquisas sobre Desastres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Atividade proposta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85810" y="2654184"/>
            <a:ext cx="9216000" cy="2550960"/>
          </a:xfr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lang="pt-BR" b="1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Considere a notícia </a:t>
            </a:r>
            <a:r>
              <a:rPr lang="pt-BR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publicada no “G1” a </a:t>
            </a:r>
            <a:r>
              <a:rPr lang="pt-BR" b="1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respeito </a:t>
            </a:r>
            <a:r>
              <a:rPr lang="pt-BR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da ocorrência de tornado no </a:t>
            </a:r>
            <a:r>
              <a:rPr lang="pt-BR" b="1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sudoeste do </a:t>
            </a:r>
            <a:r>
              <a:rPr lang="pt-BR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Paraná, no ano de 2015</a:t>
            </a:r>
            <a:r>
              <a:rPr lang="pt-BR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:</a:t>
            </a:r>
          </a:p>
          <a:p>
            <a:pPr lvl="0" algn="ctr">
              <a:lnSpc>
                <a:spcPct val="90000"/>
              </a:lnSpc>
            </a:pPr>
            <a:endParaRPr lang="pt-BR" b="1" dirty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lvl="0" algn="ctr">
              <a:lnSpc>
                <a:spcPct val="90000"/>
              </a:lnSpc>
            </a:pPr>
            <a:endParaRPr lang="pt-BR" b="1" dirty="0" smtClean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lvl="0" algn="ctr">
              <a:lnSpc>
                <a:spcPct val="90000"/>
              </a:lnSpc>
            </a:pPr>
            <a:endParaRPr lang="pt-BR" b="1" dirty="0" smtClean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algn="ctr">
              <a:lnSpc>
                <a:spcPct val="90000"/>
              </a:lnSpc>
            </a:pPr>
            <a:r>
              <a:rPr lang="pt-BR" sz="16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Disponível em: </a:t>
            </a:r>
            <a:r>
              <a:rPr lang="pt-BR" sz="1600" dirty="0">
                <a:solidFill>
                  <a:srgbClr val="000000"/>
                </a:solidFill>
                <a:latin typeface="SF UI Display" pitchFamily="18"/>
                <a:cs typeface="Lucida Sans Unicode" pitchFamily="34"/>
                <a:hlinkClick r:id="rId3"/>
              </a:rPr>
              <a:t>http://g1.globo.com/pr/oeste-sudoeste/noticia/2015/07/frente-fria-causa-tempestade-e-tornado-no-parana-afirma-somar.html</a:t>
            </a:r>
            <a:r>
              <a:rPr lang="pt-BR" sz="16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 </a:t>
            </a:r>
          </a:p>
          <a:p>
            <a:pPr lvl="0" algn="ctr">
              <a:lnSpc>
                <a:spcPct val="90000"/>
              </a:lnSpc>
            </a:pPr>
            <a:r>
              <a:rPr lang="pt-BR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 </a:t>
            </a:r>
            <a:endParaRPr lang="pt-BR" dirty="0" smtClean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Atividade proposta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3559" t="9542" r="42113" b="8602"/>
          <a:stretch/>
        </p:blipFill>
        <p:spPr>
          <a:xfrm>
            <a:off x="191072" y="1296583"/>
            <a:ext cx="4690673" cy="62506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23633" t="14318" r="42188" b="9132"/>
          <a:stretch/>
        </p:blipFill>
        <p:spPr>
          <a:xfrm>
            <a:off x="4858603" y="1329005"/>
            <a:ext cx="4934441" cy="62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Atividade proposta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23931" t="15645" r="41890" b="5815"/>
          <a:stretch/>
        </p:blipFill>
        <p:spPr>
          <a:xfrm>
            <a:off x="290834" y="1323879"/>
            <a:ext cx="4857164" cy="62782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24230" t="17369" r="41740" b="3825"/>
          <a:stretch/>
        </p:blipFill>
        <p:spPr>
          <a:xfrm>
            <a:off x="5147999" y="1431655"/>
            <a:ext cx="4714816" cy="61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Atividade proposta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85810" y="2654184"/>
            <a:ext cx="9216000" cy="2550960"/>
          </a:xfr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Com base na notícia:</a:t>
            </a:r>
          </a:p>
          <a:p>
            <a:pPr marL="457200" lvl="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Conforme a COBRADE, identifique a categoria (natural ou tecnológico), grupo, subgrupo, tipo, subtipo e número COBRADE do desastre noticiado.</a:t>
            </a:r>
          </a:p>
          <a:p>
            <a:pPr marL="457200" lvl="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Identifique os danos que a notícia relata.</a:t>
            </a:r>
          </a:p>
          <a:p>
            <a:pPr marL="457200" lvl="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Neste caso, poderia haver decretação de situação de emergência ou estado de calamidade pública pelo Estado do Paraná? Justifique</a:t>
            </a:r>
          </a:p>
          <a:p>
            <a:pPr marL="457200" lvl="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marL="457200" lvl="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b="1" dirty="0" smtClean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lvl="0" algn="ctr">
              <a:lnSpc>
                <a:spcPct val="90000"/>
              </a:lnSpc>
            </a:pPr>
            <a:endParaRPr lang="pt-BR" dirty="0" smtClean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10169</TotalTime>
  <Words>167</Words>
  <Application>Microsoft Office PowerPoint</Application>
  <PresentationFormat>Personalizar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</vt:i4>
      </vt:variant>
    </vt:vector>
  </HeadingPairs>
  <TitlesOfParts>
    <vt:vector size="21" baseType="lpstr">
      <vt:lpstr>SimSun</vt:lpstr>
      <vt:lpstr>Arial</vt:lpstr>
      <vt:lpstr>Arial Unicode MS</vt:lpstr>
      <vt:lpstr>Calibri</vt:lpstr>
      <vt:lpstr>Century Gothic</vt:lpstr>
      <vt:lpstr>Liberation Sans</vt:lpstr>
      <vt:lpstr>Lucida Sans</vt:lpstr>
      <vt:lpstr>Lucida Sans Unicode</vt:lpstr>
      <vt:lpstr>SF UI Display</vt:lpstr>
      <vt:lpstr>StarSymbol</vt:lpstr>
      <vt:lpstr>Tahoma</vt:lpstr>
      <vt:lpstr>Times New Roman</vt:lpstr>
      <vt:lpstr>Wingdings 2</vt:lpstr>
      <vt:lpstr>Default</vt:lpstr>
      <vt:lpstr>Padrão 1</vt:lpstr>
      <vt:lpstr>Padrão</vt:lpstr>
      <vt:lpstr>Apresentação do PowerPoint</vt:lpstr>
      <vt:lpstr>Atividade proposta</vt:lpstr>
      <vt:lpstr>Atividade proposta</vt:lpstr>
      <vt:lpstr>Atividade proposta</vt:lpstr>
      <vt:lpstr>Atividade proposta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Frates Simiano</dc:creator>
  <cp:lastModifiedBy>Lucas Frates Simiano</cp:lastModifiedBy>
  <cp:revision>245</cp:revision>
  <dcterms:created xsi:type="dcterms:W3CDTF">2016-10-11T15:48:54Z</dcterms:created>
  <dcterms:modified xsi:type="dcterms:W3CDTF">2017-07-20T19:53:17Z</dcterms:modified>
</cp:coreProperties>
</file>