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Lst>
  <p:notesMasterIdLst>
    <p:notesMasterId r:id="rId32"/>
  </p:notesMasterIdLst>
  <p:handoutMasterIdLst>
    <p:handoutMasterId r:id="rId33"/>
  </p:handoutMasterIdLst>
  <p:sldIdLst>
    <p:sldId id="256" r:id="rId4"/>
    <p:sldId id="257" r:id="rId5"/>
    <p:sldId id="263" r:id="rId6"/>
    <p:sldId id="280" r:id="rId7"/>
    <p:sldId id="281" r:id="rId8"/>
    <p:sldId id="282" r:id="rId9"/>
    <p:sldId id="283" r:id="rId10"/>
    <p:sldId id="285" r:id="rId11"/>
    <p:sldId id="286" r:id="rId12"/>
    <p:sldId id="287" r:id="rId13"/>
    <p:sldId id="288" r:id="rId14"/>
    <p:sldId id="289" r:id="rId15"/>
    <p:sldId id="290" r:id="rId16"/>
    <p:sldId id="298" r:id="rId17"/>
    <p:sldId id="304" r:id="rId18"/>
    <p:sldId id="292" r:id="rId19"/>
    <p:sldId id="293" r:id="rId20"/>
    <p:sldId id="294" r:id="rId21"/>
    <p:sldId id="297" r:id="rId22"/>
    <p:sldId id="295" r:id="rId23"/>
    <p:sldId id="300" r:id="rId24"/>
    <p:sldId id="299" r:id="rId25"/>
    <p:sldId id="296" r:id="rId26"/>
    <p:sldId id="301" r:id="rId27"/>
    <p:sldId id="302" r:id="rId28"/>
    <p:sldId id="303" r:id="rId29"/>
    <p:sldId id="279" r:id="rId30"/>
    <p:sldId id="268" r:id="rId31"/>
  </p:sldIdLst>
  <p:sldSz cx="10080625" cy="7559675"/>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ço Reservado para Cabeçalho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pt-BR" sz="1400" b="0" i="0" u="none" strike="noStrike" kern="1200">
              <a:ln>
                <a:noFill/>
              </a:ln>
              <a:latin typeface="Liberation Sans" pitchFamily="18"/>
              <a:ea typeface="SimSun" pitchFamily="2"/>
              <a:cs typeface="Lucida Sans" pitchFamily="2"/>
            </a:endParaRPr>
          </a:p>
        </p:txBody>
      </p:sp>
      <p:sp>
        <p:nvSpPr>
          <p:cNvPr id="3" name="Espaço Reservado para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pt-BR" sz="1400" b="0" i="0" u="none" strike="noStrike" kern="1200">
              <a:ln>
                <a:noFill/>
              </a:ln>
              <a:latin typeface="Liberation Sans" pitchFamily="18"/>
              <a:ea typeface="SimSun" pitchFamily="2"/>
              <a:cs typeface="Lucida Sans" pitchFamily="2"/>
            </a:endParaRPr>
          </a:p>
        </p:txBody>
      </p:sp>
      <p:sp>
        <p:nvSpPr>
          <p:cNvPr id="4" name="Espaço Reservado para Rodapé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pt-BR" sz="1400" b="0" i="0" u="none" strike="noStrike" kern="1200">
              <a:ln>
                <a:noFill/>
              </a:ln>
              <a:latin typeface="Liberation Sans" pitchFamily="18"/>
              <a:ea typeface="SimSun" pitchFamily="2"/>
              <a:cs typeface="Lucida Sans" pitchFamily="2"/>
            </a:endParaRPr>
          </a:p>
        </p:txBody>
      </p:sp>
      <p:sp>
        <p:nvSpPr>
          <p:cNvPr id="5" name="Espaço Reservado para Número de Slid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513A8D09-E641-4A9D-AF72-48BD6144C08C}" type="slidenum">
              <a:t>‹nº›</a:t>
            </a:fld>
            <a:endParaRPr lang="pt-BR" sz="1400" b="0" i="0" u="none" strike="noStrike" kern="1200">
              <a:ln>
                <a:noFill/>
              </a:ln>
              <a:latin typeface="Liberation Sans" pitchFamily="18"/>
              <a:ea typeface="SimSun" pitchFamily="2"/>
              <a:cs typeface="Lucida Sans" pitchFamily="2"/>
            </a:endParaRPr>
          </a:p>
        </p:txBody>
      </p:sp>
    </p:spTree>
    <p:extLst>
      <p:ext uri="{BB962C8B-B14F-4D97-AF65-F5344CB8AC3E}">
        <p14:creationId xmlns:p14="http://schemas.microsoft.com/office/powerpoint/2010/main" val="490930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ço Reservado para Anotaçõ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t-BR"/>
          </a:p>
        </p:txBody>
      </p:sp>
      <p:sp>
        <p:nvSpPr>
          <p:cNvPr id="4" name="Espaço Reservado para Cabeçalho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pt-BR" sz="1400" kern="1200">
                <a:latin typeface="Times New Roman" pitchFamily="18"/>
                <a:ea typeface="Arial Unicode MS" pitchFamily="2"/>
                <a:cs typeface="Tahoma" pitchFamily="2"/>
              </a:defRPr>
            </a:lvl1pPr>
          </a:lstStyle>
          <a:p>
            <a:pPr lvl="0"/>
            <a:endParaRPr lang="pt-BR"/>
          </a:p>
        </p:txBody>
      </p:sp>
      <p:sp>
        <p:nvSpPr>
          <p:cNvPr id="5" name="Espaço Reservado para Data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pt-BR" sz="1400" kern="1200">
                <a:latin typeface="Times New Roman" pitchFamily="18"/>
                <a:ea typeface="Arial Unicode MS" pitchFamily="2"/>
                <a:cs typeface="Tahoma" pitchFamily="2"/>
              </a:defRPr>
            </a:lvl1pPr>
          </a:lstStyle>
          <a:p>
            <a:pPr lvl="0"/>
            <a:endParaRPr lang="pt-BR"/>
          </a:p>
        </p:txBody>
      </p:sp>
      <p:sp>
        <p:nvSpPr>
          <p:cNvPr id="6" name="Espaço Reservado para Rodapé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pt-BR" sz="1400" kern="1200">
                <a:latin typeface="Times New Roman" pitchFamily="18"/>
                <a:ea typeface="Arial Unicode MS" pitchFamily="2"/>
                <a:cs typeface="Tahoma" pitchFamily="2"/>
              </a:defRPr>
            </a:lvl1pPr>
          </a:lstStyle>
          <a:p>
            <a:pPr lvl="0"/>
            <a:endParaRPr lang="pt-BR"/>
          </a:p>
        </p:txBody>
      </p:sp>
      <p:sp>
        <p:nvSpPr>
          <p:cNvPr id="7" name="Espaço Reservado para Número de Slid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pt-BR" sz="1400" kern="1200">
                <a:latin typeface="Times New Roman" pitchFamily="18"/>
                <a:ea typeface="Arial Unicode MS" pitchFamily="2"/>
                <a:cs typeface="Tahoma" pitchFamily="2"/>
              </a:defRPr>
            </a:lvl1pPr>
          </a:lstStyle>
          <a:p>
            <a:pPr lvl="0"/>
            <a:fld id="{455A9C52-181F-47A3-AC2A-E366DC901962}" type="slidenum">
              <a:t>‹nº›</a:t>
            </a:fld>
            <a:endParaRPr lang="pt-BR"/>
          </a:p>
        </p:txBody>
      </p:sp>
    </p:spTree>
    <p:extLst>
      <p:ext uri="{BB962C8B-B14F-4D97-AF65-F5344CB8AC3E}">
        <p14:creationId xmlns:p14="http://schemas.microsoft.com/office/powerpoint/2010/main" val="2640488949"/>
      </p:ext>
    </p:extLst>
  </p:cSld>
  <p:clrMap bg1="lt1" tx1="dk1" bg2="lt2" tx2="dk2" accent1="accent1" accent2="accent2" accent3="accent3" accent4="accent4" accent5="accent5" accent6="accent6" hlink="hlink" folHlink="folHlink"/>
  <p:notesStyle>
    <a:lvl1pPr marL="216000" marR="0" indent="-216000" rtl="0" hangingPunct="0">
      <a:tabLst/>
      <a:defRPr lang="pt-BR" sz="2000" b="0" i="0" u="none" strike="noStrike" kern="1200">
        <a:ln>
          <a:noFill/>
        </a:ln>
        <a:latin typeface="Liberation Sans" pitchFamily="18"/>
        <a:ea typeface="SimSun"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E4A1B7DD-0BAB-4557-A28B-19C0A7418A6D}" type="slidenum">
              <a:t>1</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spAutoFit/>
          </a:bodyP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10</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2762223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11</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39504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12</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72043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13</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313762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14</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308514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15</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331639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16</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67344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17</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3826625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18</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187396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19</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75777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9816B361-8328-47AA-A654-C7851123274F}" type="slidenum">
              <a:t>2</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20</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2851855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21</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1175663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22</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4118230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23</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1998315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24</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3225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25</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2668494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26</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67972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27</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033722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EF26698E-423A-43AA-A6B5-CDE49B98407C}" type="slidenum">
              <a:t>28</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57645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3</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4</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41543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5</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13782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6</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06345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7</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21237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8</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24892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D5A5ABA-202C-4689-A36C-E7C0FA911FD0}" type="slidenum">
              <a:t>9</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216888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60475" y="1236663"/>
            <a:ext cx="7559675" cy="2632075"/>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458D303B-AF1A-4A86-B768-ACE3E485A5CF}" type="slidenum">
              <a:t>‹nº›</a:t>
            </a:fld>
            <a:endParaRPr lang="pt-BR"/>
          </a:p>
        </p:txBody>
      </p:sp>
    </p:spTree>
    <p:extLst>
      <p:ext uri="{BB962C8B-B14F-4D97-AF65-F5344CB8AC3E}">
        <p14:creationId xmlns:p14="http://schemas.microsoft.com/office/powerpoint/2010/main" val="162157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8AF32ACA-876E-4CB7-9AF1-620C312B8547}" type="slidenum">
              <a:t>‹nº›</a:t>
            </a:fld>
            <a:endParaRPr lang="pt-BR"/>
          </a:p>
        </p:txBody>
      </p:sp>
    </p:spTree>
    <p:extLst>
      <p:ext uri="{BB962C8B-B14F-4D97-AF65-F5344CB8AC3E}">
        <p14:creationId xmlns:p14="http://schemas.microsoft.com/office/powerpoint/2010/main" val="297077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08850" y="301625"/>
            <a:ext cx="226695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03238" y="301625"/>
            <a:ext cx="6653212" cy="585152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5A5FABD2-9EBF-48D1-A21D-2AEB5B29427B}" type="slidenum">
              <a:t>‹nº›</a:t>
            </a:fld>
            <a:endParaRPr lang="pt-BR"/>
          </a:p>
        </p:txBody>
      </p:sp>
    </p:spTree>
    <p:extLst>
      <p:ext uri="{BB962C8B-B14F-4D97-AF65-F5344CB8AC3E}">
        <p14:creationId xmlns:p14="http://schemas.microsoft.com/office/powerpoint/2010/main" val="79150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60475" y="1236663"/>
            <a:ext cx="7559675" cy="2632075"/>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515909EA-ED05-4DB0-8F15-1A8813C1EA73}" type="slidenum">
              <a:t>‹nº›</a:t>
            </a:fld>
            <a:endParaRPr lang="pt-BR"/>
          </a:p>
        </p:txBody>
      </p:sp>
    </p:spTree>
    <p:extLst>
      <p:ext uri="{BB962C8B-B14F-4D97-AF65-F5344CB8AC3E}">
        <p14:creationId xmlns:p14="http://schemas.microsoft.com/office/powerpoint/2010/main" val="184220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9832DB75-40AA-4E96-841E-0E9C687C070B}" type="slidenum">
              <a:t>‹nº›</a:t>
            </a:fld>
            <a:endParaRPr lang="pt-BR"/>
          </a:p>
        </p:txBody>
      </p:sp>
    </p:spTree>
    <p:extLst>
      <p:ext uri="{BB962C8B-B14F-4D97-AF65-F5344CB8AC3E}">
        <p14:creationId xmlns:p14="http://schemas.microsoft.com/office/powerpoint/2010/main" val="246936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87388" y="1884363"/>
            <a:ext cx="8694737" cy="31448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C14AEB19-6B09-4BAE-926F-263F67ED0CA9}" type="slidenum">
              <a:t>‹nº›</a:t>
            </a:fld>
            <a:endParaRPr lang="pt-BR"/>
          </a:p>
        </p:txBody>
      </p:sp>
    </p:spTree>
    <p:extLst>
      <p:ext uri="{BB962C8B-B14F-4D97-AF65-F5344CB8AC3E}">
        <p14:creationId xmlns:p14="http://schemas.microsoft.com/office/powerpoint/2010/main" val="202328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882775"/>
            <a:ext cx="4038600" cy="4572000"/>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82775"/>
            <a:ext cx="4038600" cy="4572000"/>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6" name="Espaço Reservado para Rodapé 5"/>
          <p:cNvSpPr>
            <a:spLocks noGrp="1"/>
          </p:cNvSpPr>
          <p:nvPr>
            <p:ph type="ftr" sz="quarter" idx="11"/>
          </p:nvPr>
        </p:nvSpPr>
        <p:spPr/>
        <p:txBody>
          <a:bodyPr/>
          <a:lstStyle/>
          <a:p>
            <a:pPr lvl="0"/>
            <a:endParaRPr lang="pt-BR"/>
          </a:p>
        </p:txBody>
      </p:sp>
      <p:sp>
        <p:nvSpPr>
          <p:cNvPr id="7" name="Espaço Reservado para Número de Slide 6"/>
          <p:cNvSpPr>
            <a:spLocks noGrp="1"/>
          </p:cNvSpPr>
          <p:nvPr>
            <p:ph type="sldNum" sz="quarter" idx="12"/>
          </p:nvPr>
        </p:nvSpPr>
        <p:spPr/>
        <p:txBody>
          <a:bodyPr/>
          <a:lstStyle/>
          <a:p>
            <a:pPr lvl="0"/>
            <a:fld id="{B18898B6-034A-43AC-ADE4-93E3CEC874C7}" type="slidenum">
              <a:t>‹nº›</a:t>
            </a:fld>
            <a:endParaRPr lang="pt-BR"/>
          </a:p>
        </p:txBody>
      </p:sp>
    </p:spTree>
    <p:extLst>
      <p:ext uri="{BB962C8B-B14F-4D97-AF65-F5344CB8AC3E}">
        <p14:creationId xmlns:p14="http://schemas.microsoft.com/office/powerpoint/2010/main" val="167897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93738" y="403225"/>
            <a:ext cx="8694737" cy="1460500"/>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693738" y="2760663"/>
            <a:ext cx="4265612" cy="406241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5103813" y="2760663"/>
            <a:ext cx="4284662" cy="406241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8" name="Espaço Reservado para Rodapé 7"/>
          <p:cNvSpPr>
            <a:spLocks noGrp="1"/>
          </p:cNvSpPr>
          <p:nvPr>
            <p:ph type="ftr" sz="quarter" idx="11"/>
          </p:nvPr>
        </p:nvSpPr>
        <p:spPr/>
        <p:txBody>
          <a:bodyPr/>
          <a:lstStyle/>
          <a:p>
            <a:pPr lvl="0"/>
            <a:endParaRPr lang="pt-BR"/>
          </a:p>
        </p:txBody>
      </p:sp>
      <p:sp>
        <p:nvSpPr>
          <p:cNvPr id="9" name="Espaço Reservado para Número de Slide 8"/>
          <p:cNvSpPr>
            <a:spLocks noGrp="1"/>
          </p:cNvSpPr>
          <p:nvPr>
            <p:ph type="sldNum" sz="quarter" idx="12"/>
          </p:nvPr>
        </p:nvSpPr>
        <p:spPr/>
        <p:txBody>
          <a:bodyPr/>
          <a:lstStyle/>
          <a:p>
            <a:pPr lvl="0"/>
            <a:fld id="{76A21C77-419D-4669-94EE-538F2E913CE2}" type="slidenum">
              <a:t>‹nº›</a:t>
            </a:fld>
            <a:endParaRPr lang="pt-BR"/>
          </a:p>
        </p:txBody>
      </p:sp>
    </p:spTree>
    <p:extLst>
      <p:ext uri="{BB962C8B-B14F-4D97-AF65-F5344CB8AC3E}">
        <p14:creationId xmlns:p14="http://schemas.microsoft.com/office/powerpoint/2010/main" val="114838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4" name="Espaço Reservado para Rodapé 3"/>
          <p:cNvSpPr>
            <a:spLocks noGrp="1"/>
          </p:cNvSpPr>
          <p:nvPr>
            <p:ph type="ftr" sz="quarter" idx="11"/>
          </p:nvPr>
        </p:nvSpPr>
        <p:spPr/>
        <p:txBody>
          <a:bodyPr/>
          <a:lstStyle/>
          <a:p>
            <a:pPr lvl="0"/>
            <a:endParaRPr lang="pt-BR"/>
          </a:p>
        </p:txBody>
      </p:sp>
      <p:sp>
        <p:nvSpPr>
          <p:cNvPr id="5" name="Espaço Reservado para Número de Slide 4"/>
          <p:cNvSpPr>
            <a:spLocks noGrp="1"/>
          </p:cNvSpPr>
          <p:nvPr>
            <p:ph type="sldNum" sz="quarter" idx="12"/>
          </p:nvPr>
        </p:nvSpPr>
        <p:spPr/>
        <p:txBody>
          <a:bodyPr/>
          <a:lstStyle/>
          <a:p>
            <a:pPr lvl="0"/>
            <a:fld id="{812C9960-B287-45F9-80C3-61ABB6F189A5}" type="slidenum">
              <a:t>‹nº›</a:t>
            </a:fld>
            <a:endParaRPr lang="pt-BR"/>
          </a:p>
        </p:txBody>
      </p:sp>
    </p:spTree>
    <p:extLst>
      <p:ext uri="{BB962C8B-B14F-4D97-AF65-F5344CB8AC3E}">
        <p14:creationId xmlns:p14="http://schemas.microsoft.com/office/powerpoint/2010/main" val="1354736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3" name="Espaço Reservado para Rodapé 2"/>
          <p:cNvSpPr>
            <a:spLocks noGrp="1"/>
          </p:cNvSpPr>
          <p:nvPr>
            <p:ph type="ftr" sz="quarter" idx="11"/>
          </p:nvPr>
        </p:nvSpPr>
        <p:spPr/>
        <p:txBody>
          <a:bodyPr/>
          <a:lstStyle/>
          <a:p>
            <a:pPr lvl="0"/>
            <a:endParaRPr lang="pt-BR"/>
          </a:p>
        </p:txBody>
      </p:sp>
      <p:sp>
        <p:nvSpPr>
          <p:cNvPr id="4" name="Espaço Reservado para Número de Slide 3"/>
          <p:cNvSpPr>
            <a:spLocks noGrp="1"/>
          </p:cNvSpPr>
          <p:nvPr>
            <p:ph type="sldNum" sz="quarter" idx="12"/>
          </p:nvPr>
        </p:nvSpPr>
        <p:spPr/>
        <p:txBody>
          <a:bodyPr/>
          <a:lstStyle/>
          <a:p>
            <a:pPr lvl="0"/>
            <a:fld id="{17E17854-81B5-4439-BDAB-B4B4FBA21F96}" type="slidenum">
              <a:t>‹nº›</a:t>
            </a:fld>
            <a:endParaRPr lang="pt-BR"/>
          </a:p>
        </p:txBody>
      </p:sp>
    </p:spTree>
    <p:extLst>
      <p:ext uri="{BB962C8B-B14F-4D97-AF65-F5344CB8AC3E}">
        <p14:creationId xmlns:p14="http://schemas.microsoft.com/office/powerpoint/2010/main" val="318440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93738" y="503238"/>
            <a:ext cx="3251200" cy="17653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6" name="Espaço Reservado para Rodapé 5"/>
          <p:cNvSpPr>
            <a:spLocks noGrp="1"/>
          </p:cNvSpPr>
          <p:nvPr>
            <p:ph type="ftr" sz="quarter" idx="11"/>
          </p:nvPr>
        </p:nvSpPr>
        <p:spPr/>
        <p:txBody>
          <a:bodyPr/>
          <a:lstStyle/>
          <a:p>
            <a:pPr lvl="0"/>
            <a:endParaRPr lang="pt-BR"/>
          </a:p>
        </p:txBody>
      </p:sp>
      <p:sp>
        <p:nvSpPr>
          <p:cNvPr id="7" name="Espaço Reservado para Número de Slide 6"/>
          <p:cNvSpPr>
            <a:spLocks noGrp="1"/>
          </p:cNvSpPr>
          <p:nvPr>
            <p:ph type="sldNum" sz="quarter" idx="12"/>
          </p:nvPr>
        </p:nvSpPr>
        <p:spPr/>
        <p:txBody>
          <a:bodyPr/>
          <a:lstStyle/>
          <a:p>
            <a:pPr lvl="0"/>
            <a:fld id="{250D481A-873F-40FD-8D93-4CEB3864AAA2}" type="slidenum">
              <a:t>‹nº›</a:t>
            </a:fld>
            <a:endParaRPr lang="pt-BR"/>
          </a:p>
        </p:txBody>
      </p:sp>
    </p:spTree>
    <p:extLst>
      <p:ext uri="{BB962C8B-B14F-4D97-AF65-F5344CB8AC3E}">
        <p14:creationId xmlns:p14="http://schemas.microsoft.com/office/powerpoint/2010/main" val="1506901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3463880A-638B-4711-82C8-7B88748DEC13}" type="slidenum">
              <a:t>‹nº›</a:t>
            </a:fld>
            <a:endParaRPr lang="pt-BR"/>
          </a:p>
        </p:txBody>
      </p:sp>
    </p:spTree>
    <p:extLst>
      <p:ext uri="{BB962C8B-B14F-4D97-AF65-F5344CB8AC3E}">
        <p14:creationId xmlns:p14="http://schemas.microsoft.com/office/powerpoint/2010/main" val="65762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93738" y="503238"/>
            <a:ext cx="3251200" cy="17653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6" name="Espaço Reservado para Rodapé 5"/>
          <p:cNvSpPr>
            <a:spLocks noGrp="1"/>
          </p:cNvSpPr>
          <p:nvPr>
            <p:ph type="ftr" sz="quarter" idx="11"/>
          </p:nvPr>
        </p:nvSpPr>
        <p:spPr/>
        <p:txBody>
          <a:bodyPr/>
          <a:lstStyle/>
          <a:p>
            <a:pPr lvl="0"/>
            <a:endParaRPr lang="pt-BR"/>
          </a:p>
        </p:txBody>
      </p:sp>
      <p:sp>
        <p:nvSpPr>
          <p:cNvPr id="7" name="Espaço Reservado para Número de Slide 6"/>
          <p:cNvSpPr>
            <a:spLocks noGrp="1"/>
          </p:cNvSpPr>
          <p:nvPr>
            <p:ph type="sldNum" sz="quarter" idx="12"/>
          </p:nvPr>
        </p:nvSpPr>
        <p:spPr/>
        <p:txBody>
          <a:bodyPr/>
          <a:lstStyle/>
          <a:p>
            <a:pPr lvl="0"/>
            <a:fld id="{C9B35074-8CCE-45E7-88C6-9ABD7EDAE18D}" type="slidenum">
              <a:t>‹nº›</a:t>
            </a:fld>
            <a:endParaRPr lang="pt-BR"/>
          </a:p>
        </p:txBody>
      </p:sp>
    </p:spTree>
    <p:extLst>
      <p:ext uri="{BB962C8B-B14F-4D97-AF65-F5344CB8AC3E}">
        <p14:creationId xmlns:p14="http://schemas.microsoft.com/office/powerpoint/2010/main" val="152902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1FAA00E5-D6BC-43CE-AD47-E086EDEBB62E}" type="slidenum">
              <a:t>‹nº›</a:t>
            </a:fld>
            <a:endParaRPr lang="pt-BR"/>
          </a:p>
        </p:txBody>
      </p:sp>
    </p:spTree>
    <p:extLst>
      <p:ext uri="{BB962C8B-B14F-4D97-AF65-F5344CB8AC3E}">
        <p14:creationId xmlns:p14="http://schemas.microsoft.com/office/powerpoint/2010/main" val="163597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66700"/>
            <a:ext cx="2057400" cy="618807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66700"/>
            <a:ext cx="6019800" cy="61880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lvl="0"/>
            <a:fld id="{023F37BD-E7B4-4681-8814-A954C4A0749A}" type="datetime1">
              <a:rPr lang="pt-BR" smtClean="0"/>
              <a:pPr lvl="0"/>
              <a:t>20/07/2017</a:t>
            </a:fld>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D1DF7ACB-7FF0-48C9-8D6B-DE62A0CB76AD}" type="slidenum">
              <a:t>‹nº›</a:t>
            </a:fld>
            <a:endParaRPr lang="pt-BR"/>
          </a:p>
        </p:txBody>
      </p:sp>
    </p:spTree>
    <p:extLst>
      <p:ext uri="{BB962C8B-B14F-4D97-AF65-F5344CB8AC3E}">
        <p14:creationId xmlns:p14="http://schemas.microsoft.com/office/powerpoint/2010/main" val="27959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60475" y="1236663"/>
            <a:ext cx="7559675" cy="2632075"/>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F53CE6FA-01E0-4CB5-AF2E-27DA8411BB8F}" type="slidenum">
              <a:t>‹nº›</a:t>
            </a:fld>
            <a:endParaRPr lang="pt-BR"/>
          </a:p>
        </p:txBody>
      </p:sp>
    </p:spTree>
    <p:extLst>
      <p:ext uri="{BB962C8B-B14F-4D97-AF65-F5344CB8AC3E}">
        <p14:creationId xmlns:p14="http://schemas.microsoft.com/office/powerpoint/2010/main" val="237731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A52653C6-4373-46F7-8BD1-F01EFDEA78ED}" type="slidenum">
              <a:t>‹nº›</a:t>
            </a:fld>
            <a:endParaRPr lang="pt-BR"/>
          </a:p>
        </p:txBody>
      </p:sp>
    </p:spTree>
    <p:extLst>
      <p:ext uri="{BB962C8B-B14F-4D97-AF65-F5344CB8AC3E}">
        <p14:creationId xmlns:p14="http://schemas.microsoft.com/office/powerpoint/2010/main" val="356478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87388" y="1884363"/>
            <a:ext cx="8694737" cy="31448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DA19F865-C2D2-47F8-9D3D-50DDAA84B9A1}" type="slidenum">
              <a:t>‹nº›</a:t>
            </a:fld>
            <a:endParaRPr lang="pt-BR"/>
          </a:p>
        </p:txBody>
      </p:sp>
    </p:spTree>
    <p:extLst>
      <p:ext uri="{BB962C8B-B14F-4D97-AF65-F5344CB8AC3E}">
        <p14:creationId xmlns:p14="http://schemas.microsoft.com/office/powerpoint/2010/main" val="338258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03238" y="1768475"/>
            <a:ext cx="4459287" cy="4989513"/>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114925" y="1768475"/>
            <a:ext cx="4460875" cy="4989513"/>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lvl="0"/>
            <a:endParaRPr lang="pt-BR"/>
          </a:p>
        </p:txBody>
      </p:sp>
      <p:sp>
        <p:nvSpPr>
          <p:cNvPr id="6" name="Espaço Reservado para Rodapé 5"/>
          <p:cNvSpPr>
            <a:spLocks noGrp="1"/>
          </p:cNvSpPr>
          <p:nvPr>
            <p:ph type="ftr" sz="quarter" idx="11"/>
          </p:nvPr>
        </p:nvSpPr>
        <p:spPr/>
        <p:txBody>
          <a:bodyPr/>
          <a:lstStyle/>
          <a:p>
            <a:pPr lvl="0"/>
            <a:endParaRPr lang="pt-BR"/>
          </a:p>
        </p:txBody>
      </p:sp>
      <p:sp>
        <p:nvSpPr>
          <p:cNvPr id="7" name="Espaço Reservado para Número de Slide 6"/>
          <p:cNvSpPr>
            <a:spLocks noGrp="1"/>
          </p:cNvSpPr>
          <p:nvPr>
            <p:ph type="sldNum" sz="quarter" idx="12"/>
          </p:nvPr>
        </p:nvSpPr>
        <p:spPr/>
        <p:txBody>
          <a:bodyPr/>
          <a:lstStyle/>
          <a:p>
            <a:pPr lvl="0"/>
            <a:fld id="{B48CDF7C-E300-4124-8A0B-08B3AD52AE02}" type="slidenum">
              <a:t>‹nº›</a:t>
            </a:fld>
            <a:endParaRPr lang="pt-BR"/>
          </a:p>
        </p:txBody>
      </p:sp>
    </p:spTree>
    <p:extLst>
      <p:ext uri="{BB962C8B-B14F-4D97-AF65-F5344CB8AC3E}">
        <p14:creationId xmlns:p14="http://schemas.microsoft.com/office/powerpoint/2010/main" val="334838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93738" y="403225"/>
            <a:ext cx="8694737" cy="1460500"/>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693738" y="2760663"/>
            <a:ext cx="4265612" cy="406241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5103813" y="2760663"/>
            <a:ext cx="4284662" cy="406241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lvl="0"/>
            <a:endParaRPr lang="pt-BR"/>
          </a:p>
        </p:txBody>
      </p:sp>
      <p:sp>
        <p:nvSpPr>
          <p:cNvPr id="8" name="Espaço Reservado para Rodapé 7"/>
          <p:cNvSpPr>
            <a:spLocks noGrp="1"/>
          </p:cNvSpPr>
          <p:nvPr>
            <p:ph type="ftr" sz="quarter" idx="11"/>
          </p:nvPr>
        </p:nvSpPr>
        <p:spPr/>
        <p:txBody>
          <a:bodyPr/>
          <a:lstStyle/>
          <a:p>
            <a:pPr lvl="0"/>
            <a:endParaRPr lang="pt-BR"/>
          </a:p>
        </p:txBody>
      </p:sp>
      <p:sp>
        <p:nvSpPr>
          <p:cNvPr id="9" name="Espaço Reservado para Número de Slide 8"/>
          <p:cNvSpPr>
            <a:spLocks noGrp="1"/>
          </p:cNvSpPr>
          <p:nvPr>
            <p:ph type="sldNum" sz="quarter" idx="12"/>
          </p:nvPr>
        </p:nvSpPr>
        <p:spPr/>
        <p:txBody>
          <a:bodyPr/>
          <a:lstStyle/>
          <a:p>
            <a:pPr lvl="0"/>
            <a:fld id="{66142CDF-AFFC-46FD-856B-2FD95CEE808A}" type="slidenum">
              <a:t>‹nº›</a:t>
            </a:fld>
            <a:endParaRPr lang="pt-BR"/>
          </a:p>
        </p:txBody>
      </p:sp>
    </p:spTree>
    <p:extLst>
      <p:ext uri="{BB962C8B-B14F-4D97-AF65-F5344CB8AC3E}">
        <p14:creationId xmlns:p14="http://schemas.microsoft.com/office/powerpoint/2010/main" val="163380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lvl="0"/>
            <a:endParaRPr lang="pt-BR"/>
          </a:p>
        </p:txBody>
      </p:sp>
      <p:sp>
        <p:nvSpPr>
          <p:cNvPr id="4" name="Espaço Reservado para Rodapé 3"/>
          <p:cNvSpPr>
            <a:spLocks noGrp="1"/>
          </p:cNvSpPr>
          <p:nvPr>
            <p:ph type="ftr" sz="quarter" idx="11"/>
          </p:nvPr>
        </p:nvSpPr>
        <p:spPr/>
        <p:txBody>
          <a:bodyPr/>
          <a:lstStyle/>
          <a:p>
            <a:pPr lvl="0"/>
            <a:endParaRPr lang="pt-BR"/>
          </a:p>
        </p:txBody>
      </p:sp>
      <p:sp>
        <p:nvSpPr>
          <p:cNvPr id="5" name="Espaço Reservado para Número de Slide 4"/>
          <p:cNvSpPr>
            <a:spLocks noGrp="1"/>
          </p:cNvSpPr>
          <p:nvPr>
            <p:ph type="sldNum" sz="quarter" idx="12"/>
          </p:nvPr>
        </p:nvSpPr>
        <p:spPr/>
        <p:txBody>
          <a:bodyPr/>
          <a:lstStyle/>
          <a:p>
            <a:pPr lvl="0"/>
            <a:fld id="{F4E30B7D-04CD-4B73-9247-9BBEFE16CE7B}" type="slidenum">
              <a:t>‹nº›</a:t>
            </a:fld>
            <a:endParaRPr lang="pt-BR"/>
          </a:p>
        </p:txBody>
      </p:sp>
    </p:spTree>
    <p:extLst>
      <p:ext uri="{BB962C8B-B14F-4D97-AF65-F5344CB8AC3E}">
        <p14:creationId xmlns:p14="http://schemas.microsoft.com/office/powerpoint/2010/main" val="186974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lvl="0"/>
            <a:endParaRPr lang="pt-BR"/>
          </a:p>
        </p:txBody>
      </p:sp>
      <p:sp>
        <p:nvSpPr>
          <p:cNvPr id="3" name="Espaço Reservado para Rodapé 2"/>
          <p:cNvSpPr>
            <a:spLocks noGrp="1"/>
          </p:cNvSpPr>
          <p:nvPr>
            <p:ph type="ftr" sz="quarter" idx="11"/>
          </p:nvPr>
        </p:nvSpPr>
        <p:spPr/>
        <p:txBody>
          <a:bodyPr/>
          <a:lstStyle/>
          <a:p>
            <a:pPr lvl="0"/>
            <a:endParaRPr lang="pt-BR"/>
          </a:p>
        </p:txBody>
      </p:sp>
      <p:sp>
        <p:nvSpPr>
          <p:cNvPr id="4" name="Espaço Reservado para Número de Slide 3"/>
          <p:cNvSpPr>
            <a:spLocks noGrp="1"/>
          </p:cNvSpPr>
          <p:nvPr>
            <p:ph type="sldNum" sz="quarter" idx="12"/>
          </p:nvPr>
        </p:nvSpPr>
        <p:spPr/>
        <p:txBody>
          <a:bodyPr/>
          <a:lstStyle/>
          <a:p>
            <a:pPr lvl="0"/>
            <a:fld id="{643016A4-D190-4644-B4C8-F81A13E11642}" type="slidenum">
              <a:t>‹nº›</a:t>
            </a:fld>
            <a:endParaRPr lang="pt-BR"/>
          </a:p>
        </p:txBody>
      </p:sp>
    </p:spTree>
    <p:extLst>
      <p:ext uri="{BB962C8B-B14F-4D97-AF65-F5344CB8AC3E}">
        <p14:creationId xmlns:p14="http://schemas.microsoft.com/office/powerpoint/2010/main" val="2815042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87388" y="1884363"/>
            <a:ext cx="8694737" cy="31448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87923930-8A5C-4AB9-9C5B-AA650052437D}" type="slidenum">
              <a:t>‹nº›</a:t>
            </a:fld>
            <a:endParaRPr lang="pt-BR"/>
          </a:p>
        </p:txBody>
      </p:sp>
    </p:spTree>
    <p:extLst>
      <p:ext uri="{BB962C8B-B14F-4D97-AF65-F5344CB8AC3E}">
        <p14:creationId xmlns:p14="http://schemas.microsoft.com/office/powerpoint/2010/main" val="393278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93738" y="503238"/>
            <a:ext cx="3251200" cy="17653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pPr lvl="0"/>
            <a:endParaRPr lang="pt-BR"/>
          </a:p>
        </p:txBody>
      </p:sp>
      <p:sp>
        <p:nvSpPr>
          <p:cNvPr id="6" name="Espaço Reservado para Rodapé 5"/>
          <p:cNvSpPr>
            <a:spLocks noGrp="1"/>
          </p:cNvSpPr>
          <p:nvPr>
            <p:ph type="ftr" sz="quarter" idx="11"/>
          </p:nvPr>
        </p:nvSpPr>
        <p:spPr/>
        <p:txBody>
          <a:bodyPr/>
          <a:lstStyle/>
          <a:p>
            <a:pPr lvl="0"/>
            <a:endParaRPr lang="pt-BR"/>
          </a:p>
        </p:txBody>
      </p:sp>
      <p:sp>
        <p:nvSpPr>
          <p:cNvPr id="7" name="Espaço Reservado para Número de Slide 6"/>
          <p:cNvSpPr>
            <a:spLocks noGrp="1"/>
          </p:cNvSpPr>
          <p:nvPr>
            <p:ph type="sldNum" sz="quarter" idx="12"/>
          </p:nvPr>
        </p:nvSpPr>
        <p:spPr/>
        <p:txBody>
          <a:bodyPr/>
          <a:lstStyle/>
          <a:p>
            <a:pPr lvl="0"/>
            <a:fld id="{DBB16BE7-AA9D-4E22-9FEF-A63A9BF531E6}" type="slidenum">
              <a:t>‹nº›</a:t>
            </a:fld>
            <a:endParaRPr lang="pt-BR"/>
          </a:p>
        </p:txBody>
      </p:sp>
    </p:spTree>
    <p:extLst>
      <p:ext uri="{BB962C8B-B14F-4D97-AF65-F5344CB8AC3E}">
        <p14:creationId xmlns:p14="http://schemas.microsoft.com/office/powerpoint/2010/main" val="222862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93738" y="503238"/>
            <a:ext cx="3251200" cy="17653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pPr lvl="0"/>
            <a:endParaRPr lang="pt-BR"/>
          </a:p>
        </p:txBody>
      </p:sp>
      <p:sp>
        <p:nvSpPr>
          <p:cNvPr id="6" name="Espaço Reservado para Rodapé 5"/>
          <p:cNvSpPr>
            <a:spLocks noGrp="1"/>
          </p:cNvSpPr>
          <p:nvPr>
            <p:ph type="ftr" sz="quarter" idx="11"/>
          </p:nvPr>
        </p:nvSpPr>
        <p:spPr/>
        <p:txBody>
          <a:bodyPr/>
          <a:lstStyle/>
          <a:p>
            <a:pPr lvl="0"/>
            <a:endParaRPr lang="pt-BR"/>
          </a:p>
        </p:txBody>
      </p:sp>
      <p:sp>
        <p:nvSpPr>
          <p:cNvPr id="7" name="Espaço Reservado para Número de Slide 6"/>
          <p:cNvSpPr>
            <a:spLocks noGrp="1"/>
          </p:cNvSpPr>
          <p:nvPr>
            <p:ph type="sldNum" sz="quarter" idx="12"/>
          </p:nvPr>
        </p:nvSpPr>
        <p:spPr/>
        <p:txBody>
          <a:bodyPr/>
          <a:lstStyle/>
          <a:p>
            <a:pPr lvl="0"/>
            <a:fld id="{0B86E1C2-1DFD-4B49-BD7D-099B35014E00}" type="slidenum">
              <a:t>‹nº›</a:t>
            </a:fld>
            <a:endParaRPr lang="pt-BR"/>
          </a:p>
        </p:txBody>
      </p:sp>
    </p:spTree>
    <p:extLst>
      <p:ext uri="{BB962C8B-B14F-4D97-AF65-F5344CB8AC3E}">
        <p14:creationId xmlns:p14="http://schemas.microsoft.com/office/powerpoint/2010/main" val="270953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C38A921E-9BAB-44CC-8E8C-C684F4B0DF3F}" type="slidenum">
              <a:t>‹nº›</a:t>
            </a:fld>
            <a:endParaRPr lang="pt-BR"/>
          </a:p>
        </p:txBody>
      </p:sp>
    </p:spTree>
    <p:extLst>
      <p:ext uri="{BB962C8B-B14F-4D97-AF65-F5344CB8AC3E}">
        <p14:creationId xmlns:p14="http://schemas.microsoft.com/office/powerpoint/2010/main" val="265772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08850" y="301625"/>
            <a:ext cx="2266950" cy="6456363"/>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03238" y="301625"/>
            <a:ext cx="6653212" cy="6456363"/>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lvl="0"/>
            <a:endParaRPr lang="pt-BR"/>
          </a:p>
        </p:txBody>
      </p:sp>
      <p:sp>
        <p:nvSpPr>
          <p:cNvPr id="5" name="Espaço Reservado para Rodapé 4"/>
          <p:cNvSpPr>
            <a:spLocks noGrp="1"/>
          </p:cNvSpPr>
          <p:nvPr>
            <p:ph type="ftr" sz="quarter" idx="11"/>
          </p:nvPr>
        </p:nvSpPr>
        <p:spPr/>
        <p:txBody>
          <a:bodyPr/>
          <a:lstStyle/>
          <a:p>
            <a:pPr lvl="0"/>
            <a:endParaRPr lang="pt-BR"/>
          </a:p>
        </p:txBody>
      </p:sp>
      <p:sp>
        <p:nvSpPr>
          <p:cNvPr id="6" name="Espaço Reservado para Número de Slide 5"/>
          <p:cNvSpPr>
            <a:spLocks noGrp="1"/>
          </p:cNvSpPr>
          <p:nvPr>
            <p:ph type="sldNum" sz="quarter" idx="12"/>
          </p:nvPr>
        </p:nvSpPr>
        <p:spPr/>
        <p:txBody>
          <a:bodyPr/>
          <a:lstStyle/>
          <a:p>
            <a:pPr lvl="0"/>
            <a:fld id="{F87A4A64-D04D-4448-BE42-AC592197F333}" type="slidenum">
              <a:t>‹nº›</a:t>
            </a:fld>
            <a:endParaRPr lang="pt-BR"/>
          </a:p>
        </p:txBody>
      </p:sp>
    </p:spTree>
    <p:extLst>
      <p:ext uri="{BB962C8B-B14F-4D97-AF65-F5344CB8AC3E}">
        <p14:creationId xmlns:p14="http://schemas.microsoft.com/office/powerpoint/2010/main" val="49461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03238" y="1768475"/>
            <a:ext cx="4459287" cy="4384675"/>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114925" y="1768475"/>
            <a:ext cx="4460875" cy="4384675"/>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lvl="0"/>
            <a:endParaRPr lang="pt-BR"/>
          </a:p>
        </p:txBody>
      </p:sp>
      <p:sp>
        <p:nvSpPr>
          <p:cNvPr id="6" name="Espaço Reservado para Rodapé 5"/>
          <p:cNvSpPr>
            <a:spLocks noGrp="1"/>
          </p:cNvSpPr>
          <p:nvPr>
            <p:ph type="ftr" sz="quarter" idx="11"/>
          </p:nvPr>
        </p:nvSpPr>
        <p:spPr/>
        <p:txBody>
          <a:bodyPr/>
          <a:lstStyle/>
          <a:p>
            <a:pPr lvl="0"/>
            <a:endParaRPr lang="pt-BR"/>
          </a:p>
        </p:txBody>
      </p:sp>
      <p:sp>
        <p:nvSpPr>
          <p:cNvPr id="7" name="Espaço Reservado para Número de Slide 6"/>
          <p:cNvSpPr>
            <a:spLocks noGrp="1"/>
          </p:cNvSpPr>
          <p:nvPr>
            <p:ph type="sldNum" sz="quarter" idx="12"/>
          </p:nvPr>
        </p:nvSpPr>
        <p:spPr/>
        <p:txBody>
          <a:bodyPr/>
          <a:lstStyle/>
          <a:p>
            <a:pPr lvl="0"/>
            <a:fld id="{08DA54F5-98E2-4ECF-98C3-DD05213C59EB}" type="slidenum">
              <a:t>‹nº›</a:t>
            </a:fld>
            <a:endParaRPr lang="pt-BR"/>
          </a:p>
        </p:txBody>
      </p:sp>
    </p:spTree>
    <p:extLst>
      <p:ext uri="{BB962C8B-B14F-4D97-AF65-F5344CB8AC3E}">
        <p14:creationId xmlns:p14="http://schemas.microsoft.com/office/powerpoint/2010/main" val="220479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93738" y="403225"/>
            <a:ext cx="8694737" cy="1460500"/>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693738" y="2760663"/>
            <a:ext cx="4265612" cy="406241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5103813" y="2760663"/>
            <a:ext cx="4284662" cy="406241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lvl="0"/>
            <a:endParaRPr lang="pt-BR"/>
          </a:p>
        </p:txBody>
      </p:sp>
      <p:sp>
        <p:nvSpPr>
          <p:cNvPr id="8" name="Espaço Reservado para Rodapé 7"/>
          <p:cNvSpPr>
            <a:spLocks noGrp="1"/>
          </p:cNvSpPr>
          <p:nvPr>
            <p:ph type="ftr" sz="quarter" idx="11"/>
          </p:nvPr>
        </p:nvSpPr>
        <p:spPr/>
        <p:txBody>
          <a:bodyPr/>
          <a:lstStyle/>
          <a:p>
            <a:pPr lvl="0"/>
            <a:endParaRPr lang="pt-BR"/>
          </a:p>
        </p:txBody>
      </p:sp>
      <p:sp>
        <p:nvSpPr>
          <p:cNvPr id="9" name="Espaço Reservado para Número de Slide 8"/>
          <p:cNvSpPr>
            <a:spLocks noGrp="1"/>
          </p:cNvSpPr>
          <p:nvPr>
            <p:ph type="sldNum" sz="quarter" idx="12"/>
          </p:nvPr>
        </p:nvSpPr>
        <p:spPr/>
        <p:txBody>
          <a:bodyPr/>
          <a:lstStyle/>
          <a:p>
            <a:pPr lvl="0"/>
            <a:fld id="{4ACEC97F-E3EC-4CAC-AE8B-F4E8D9BF1C3C}" type="slidenum">
              <a:t>‹nº›</a:t>
            </a:fld>
            <a:endParaRPr lang="pt-BR"/>
          </a:p>
        </p:txBody>
      </p:sp>
    </p:spTree>
    <p:extLst>
      <p:ext uri="{BB962C8B-B14F-4D97-AF65-F5344CB8AC3E}">
        <p14:creationId xmlns:p14="http://schemas.microsoft.com/office/powerpoint/2010/main" val="111851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lvl="0"/>
            <a:endParaRPr lang="pt-BR"/>
          </a:p>
        </p:txBody>
      </p:sp>
      <p:sp>
        <p:nvSpPr>
          <p:cNvPr id="4" name="Espaço Reservado para Rodapé 3"/>
          <p:cNvSpPr>
            <a:spLocks noGrp="1"/>
          </p:cNvSpPr>
          <p:nvPr>
            <p:ph type="ftr" sz="quarter" idx="11"/>
          </p:nvPr>
        </p:nvSpPr>
        <p:spPr/>
        <p:txBody>
          <a:bodyPr/>
          <a:lstStyle/>
          <a:p>
            <a:pPr lvl="0"/>
            <a:endParaRPr lang="pt-BR"/>
          </a:p>
        </p:txBody>
      </p:sp>
      <p:sp>
        <p:nvSpPr>
          <p:cNvPr id="5" name="Espaço Reservado para Número de Slide 4"/>
          <p:cNvSpPr>
            <a:spLocks noGrp="1"/>
          </p:cNvSpPr>
          <p:nvPr>
            <p:ph type="sldNum" sz="quarter" idx="12"/>
          </p:nvPr>
        </p:nvSpPr>
        <p:spPr/>
        <p:txBody>
          <a:bodyPr/>
          <a:lstStyle/>
          <a:p>
            <a:pPr lvl="0"/>
            <a:fld id="{7C35935C-6B32-490D-9FF9-2E9D6B5C1A5F}" type="slidenum">
              <a:t>‹nº›</a:t>
            </a:fld>
            <a:endParaRPr lang="pt-BR"/>
          </a:p>
        </p:txBody>
      </p:sp>
    </p:spTree>
    <p:extLst>
      <p:ext uri="{BB962C8B-B14F-4D97-AF65-F5344CB8AC3E}">
        <p14:creationId xmlns:p14="http://schemas.microsoft.com/office/powerpoint/2010/main" val="426902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lvl="0"/>
            <a:endParaRPr lang="pt-BR"/>
          </a:p>
        </p:txBody>
      </p:sp>
      <p:sp>
        <p:nvSpPr>
          <p:cNvPr id="3" name="Espaço Reservado para Rodapé 2"/>
          <p:cNvSpPr>
            <a:spLocks noGrp="1"/>
          </p:cNvSpPr>
          <p:nvPr>
            <p:ph type="ftr" sz="quarter" idx="11"/>
          </p:nvPr>
        </p:nvSpPr>
        <p:spPr/>
        <p:txBody>
          <a:bodyPr/>
          <a:lstStyle/>
          <a:p>
            <a:pPr lvl="0"/>
            <a:endParaRPr lang="pt-BR"/>
          </a:p>
        </p:txBody>
      </p:sp>
      <p:sp>
        <p:nvSpPr>
          <p:cNvPr id="4" name="Espaço Reservado para Número de Slide 3"/>
          <p:cNvSpPr>
            <a:spLocks noGrp="1"/>
          </p:cNvSpPr>
          <p:nvPr>
            <p:ph type="sldNum" sz="quarter" idx="12"/>
          </p:nvPr>
        </p:nvSpPr>
        <p:spPr/>
        <p:txBody>
          <a:bodyPr/>
          <a:lstStyle/>
          <a:p>
            <a:pPr lvl="0"/>
            <a:fld id="{B263F6BC-501B-405F-8F12-FE6A664EB11A}" type="slidenum">
              <a:t>‹nº›</a:t>
            </a:fld>
            <a:endParaRPr lang="pt-BR"/>
          </a:p>
        </p:txBody>
      </p:sp>
    </p:spTree>
    <p:extLst>
      <p:ext uri="{BB962C8B-B14F-4D97-AF65-F5344CB8AC3E}">
        <p14:creationId xmlns:p14="http://schemas.microsoft.com/office/powerpoint/2010/main" val="183228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93738" y="503238"/>
            <a:ext cx="3251200" cy="17653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pPr lvl="0"/>
            <a:endParaRPr lang="pt-BR"/>
          </a:p>
        </p:txBody>
      </p:sp>
      <p:sp>
        <p:nvSpPr>
          <p:cNvPr id="6" name="Espaço Reservado para Rodapé 5"/>
          <p:cNvSpPr>
            <a:spLocks noGrp="1"/>
          </p:cNvSpPr>
          <p:nvPr>
            <p:ph type="ftr" sz="quarter" idx="11"/>
          </p:nvPr>
        </p:nvSpPr>
        <p:spPr/>
        <p:txBody>
          <a:bodyPr/>
          <a:lstStyle/>
          <a:p>
            <a:pPr lvl="0"/>
            <a:endParaRPr lang="pt-BR"/>
          </a:p>
        </p:txBody>
      </p:sp>
      <p:sp>
        <p:nvSpPr>
          <p:cNvPr id="7" name="Espaço Reservado para Número de Slide 6"/>
          <p:cNvSpPr>
            <a:spLocks noGrp="1"/>
          </p:cNvSpPr>
          <p:nvPr>
            <p:ph type="sldNum" sz="quarter" idx="12"/>
          </p:nvPr>
        </p:nvSpPr>
        <p:spPr/>
        <p:txBody>
          <a:bodyPr/>
          <a:lstStyle/>
          <a:p>
            <a:pPr lvl="0"/>
            <a:fld id="{61DF4D22-3FFA-410F-B89B-3115CD4EB0BA}" type="slidenum">
              <a:t>‹nº›</a:t>
            </a:fld>
            <a:endParaRPr lang="pt-BR"/>
          </a:p>
        </p:txBody>
      </p:sp>
    </p:spTree>
    <p:extLst>
      <p:ext uri="{BB962C8B-B14F-4D97-AF65-F5344CB8AC3E}">
        <p14:creationId xmlns:p14="http://schemas.microsoft.com/office/powerpoint/2010/main" val="217512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93738" y="503238"/>
            <a:ext cx="3251200" cy="17653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pPr lvl="0"/>
            <a:endParaRPr lang="pt-BR"/>
          </a:p>
        </p:txBody>
      </p:sp>
      <p:sp>
        <p:nvSpPr>
          <p:cNvPr id="6" name="Espaço Reservado para Rodapé 5"/>
          <p:cNvSpPr>
            <a:spLocks noGrp="1"/>
          </p:cNvSpPr>
          <p:nvPr>
            <p:ph type="ftr" sz="quarter" idx="11"/>
          </p:nvPr>
        </p:nvSpPr>
        <p:spPr/>
        <p:txBody>
          <a:bodyPr/>
          <a:lstStyle/>
          <a:p>
            <a:pPr lvl="0"/>
            <a:endParaRPr lang="pt-BR"/>
          </a:p>
        </p:txBody>
      </p:sp>
      <p:sp>
        <p:nvSpPr>
          <p:cNvPr id="7" name="Espaço Reservado para Número de Slide 6"/>
          <p:cNvSpPr>
            <a:spLocks noGrp="1"/>
          </p:cNvSpPr>
          <p:nvPr>
            <p:ph type="sldNum" sz="quarter" idx="12"/>
          </p:nvPr>
        </p:nvSpPr>
        <p:spPr/>
        <p:txBody>
          <a:bodyPr/>
          <a:lstStyle/>
          <a:p>
            <a:pPr lvl="0"/>
            <a:fld id="{20211611-3EC5-4C20-87D2-DB8A593F4E64}" type="slidenum">
              <a:t>‹nº›</a:t>
            </a:fld>
            <a:endParaRPr lang="pt-BR"/>
          </a:p>
        </p:txBody>
      </p:sp>
    </p:spTree>
    <p:extLst>
      <p:ext uri="{BB962C8B-B14F-4D97-AF65-F5344CB8AC3E}">
        <p14:creationId xmlns:p14="http://schemas.microsoft.com/office/powerpoint/2010/main" val="216233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Espaço Reservado para Título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pt-BR"/>
          </a:p>
        </p:txBody>
      </p:sp>
      <p:sp>
        <p:nvSpPr>
          <p:cNvPr id="3" name="Espaço Reservado para Texto 2"/>
          <p:cNvSpPr txBox="1">
            <a:spLocks noGrp="1"/>
          </p:cNvSpPr>
          <p:nvPr>
            <p:ph type="body" idx="1"/>
          </p:nvPr>
        </p:nvSpPr>
        <p:spPr>
          <a:xfrm>
            <a:off x="503999" y="1769040"/>
            <a:ext cx="9071640" cy="4384440"/>
          </a:xfrm>
          <a:prstGeom prst="rect">
            <a:avLst/>
          </a:prstGeom>
          <a:noFill/>
          <a:ln>
            <a:noFill/>
          </a:ln>
        </p:spPr>
        <p:txBody>
          <a:bodyPr lIns="0" tIns="0" rIns="0" bIns="0">
            <a:no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pt-BR" sz="1400" kern="1200">
                <a:latin typeface="Times New Roman" pitchFamily="18"/>
                <a:ea typeface="Arial Unicode MS" pitchFamily="2"/>
                <a:cs typeface="Tahoma" pitchFamily="2"/>
              </a:defRPr>
            </a:lvl1pPr>
          </a:lstStyle>
          <a:p>
            <a:pPr lvl="0"/>
            <a:endParaRPr lang="pt-BR"/>
          </a:p>
        </p:txBody>
      </p:sp>
      <p:sp>
        <p:nvSpPr>
          <p:cNvPr id="5" name="Espaço Reservado para Rodapé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pt-BR" sz="1400" kern="1200">
                <a:latin typeface="Times New Roman" pitchFamily="18"/>
                <a:ea typeface="Arial Unicode MS" pitchFamily="2"/>
                <a:cs typeface="Tahoma" pitchFamily="2"/>
              </a:defRPr>
            </a:lvl1pPr>
          </a:lstStyle>
          <a:p>
            <a:pPr lvl="0"/>
            <a:endParaRPr lang="pt-BR"/>
          </a:p>
        </p:txBody>
      </p:sp>
      <p:sp>
        <p:nvSpPr>
          <p:cNvPr id="6" name="Espaço Reservado para Número de Slide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pt-BR" sz="1400" kern="1200">
                <a:latin typeface="Times New Roman" pitchFamily="18"/>
                <a:ea typeface="Arial Unicode MS" pitchFamily="2"/>
                <a:cs typeface="Tahoma" pitchFamily="2"/>
              </a:defRPr>
            </a:lvl1pPr>
          </a:lstStyle>
          <a:p>
            <a:pPr lvl="0"/>
            <a:fld id="{89BE1E5C-E8DC-4F33-B62E-FA39B68A962F}" type="slidenum">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pt-BR" sz="4400" b="0" i="0" u="none" strike="noStrike" kern="1200">
          <a:ln>
            <a:noFill/>
          </a:ln>
          <a:latin typeface="Liberation Sans" pitchFamily="18"/>
          <a:ea typeface="SimSun" pitchFamily="2"/>
        </a:defRPr>
      </a:lvl1pPr>
    </p:titleStyle>
    <p:body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effectLst/>
      </p:bgPr>
    </p:bg>
    <p:spTree>
      <p:nvGrpSpPr>
        <p:cNvPr id="1" name=""/>
        <p:cNvGrpSpPr/>
        <p:nvPr/>
      </p:nvGrpSpPr>
      <p:grpSpPr>
        <a:xfrm>
          <a:off x="0" y="0"/>
          <a:ext cx="0" cy="0"/>
          <a:chOff x="0" y="0"/>
          <a:chExt cx="0" cy="0"/>
        </a:xfrm>
      </p:grpSpPr>
      <p:sp>
        <p:nvSpPr>
          <p:cNvPr id="2" name="Triângulo retângulo 10"/>
          <p:cNvSpPr/>
          <p:nvPr/>
        </p:nvSpPr>
        <p:spPr>
          <a:xfrm>
            <a:off x="7200" y="14040"/>
            <a:ext cx="9129600" cy="6836399"/>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1900 f8 1"/>
              <a:gd name="f12" fmla="*/ 12700 f8 1"/>
              <a:gd name="f13" fmla="*/ 19700 f9 1"/>
              <a:gd name="f14" fmla="*/ 12700 f9 1"/>
              <a:gd name="f15" fmla="*/ 0 f8 1"/>
              <a:gd name="f16" fmla="*/ 0 f9 1"/>
              <a:gd name="f17" fmla="*/ f10 1 f2"/>
              <a:gd name="f18" fmla="*/ 10800 f9 1"/>
              <a:gd name="f19" fmla="*/ 21600 f9 1"/>
              <a:gd name="f20" fmla="*/ 10800 f8 1"/>
              <a:gd name="f21" fmla="*/ 21600 f8 1"/>
              <a:gd name="f22" fmla="+- f17 0 f1"/>
            </a:gdLst>
            <a:ahLst/>
            <a:cxnLst>
              <a:cxn ang="3cd4">
                <a:pos x="hc" y="t"/>
              </a:cxn>
              <a:cxn ang="0">
                <a:pos x="r" y="vc"/>
              </a:cxn>
              <a:cxn ang="cd4">
                <a:pos x="hc" y="b"/>
              </a:cxn>
              <a:cxn ang="cd2">
                <a:pos x="l" y="vc"/>
              </a:cxn>
              <a:cxn ang="f22">
                <a:pos x="f15" y="f16"/>
              </a:cxn>
              <a:cxn ang="f22">
                <a:pos x="f15" y="f18"/>
              </a:cxn>
              <a:cxn ang="f22">
                <a:pos x="f15" y="f19"/>
              </a:cxn>
              <a:cxn ang="f22">
                <a:pos x="f20" y="f19"/>
              </a:cxn>
              <a:cxn ang="f22">
                <a:pos x="f21" y="f19"/>
              </a:cxn>
              <a:cxn ang="f22">
                <a:pos x="f20" y="f18"/>
              </a:cxn>
            </a:cxnLst>
            <a:rect l="f11" t="f14" r="f12" b="f13"/>
            <a:pathLst>
              <a:path w="21600" h="21600">
                <a:moveTo>
                  <a:pt x="f5" y="f5"/>
                </a:moveTo>
                <a:lnTo>
                  <a:pt x="f6" y="f6"/>
                </a:lnTo>
                <a:lnTo>
                  <a:pt x="f5" y="f6"/>
                </a:lnTo>
                <a:lnTo>
                  <a:pt x="f5" y="f5"/>
                </a:lnTo>
                <a:close/>
              </a:path>
            </a:pathLst>
          </a:custGeom>
          <a:gradFill>
            <a:gsLst>
              <a:gs pos="0">
                <a:srgbClr val="E7ECED"/>
              </a:gs>
              <a:gs pos="50000">
                <a:srgbClr val="E7ECED"/>
              </a:gs>
              <a:gs pos="100000">
                <a:srgbClr val="E7ECED"/>
              </a:gs>
            </a:gsLst>
            <a:lin ang="7998000"/>
          </a:gra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pt-BR" sz="1800" b="0" i="0" u="none" strike="noStrike" kern="1200">
              <a:ln>
                <a:noFill/>
              </a:ln>
              <a:latin typeface="Liberation Sans" pitchFamily="18"/>
              <a:ea typeface="SimSun" pitchFamily="2"/>
              <a:cs typeface="Lucida Sans" pitchFamily="2"/>
            </a:endParaRPr>
          </a:p>
        </p:txBody>
      </p:sp>
      <p:sp>
        <p:nvSpPr>
          <p:cNvPr id="3" name="Conector reto 7"/>
          <p:cNvSpPr/>
          <p:nvPr/>
        </p:nvSpPr>
        <p:spPr>
          <a:xfrm>
            <a:off x="0" y="6840"/>
            <a:ext cx="9136800" cy="6843960"/>
          </a:xfrm>
          <a:prstGeom prst="line">
            <a:avLst/>
          </a:prstGeom>
          <a:noFill/>
          <a:ln w="5040">
            <a:solidFill>
              <a:srgbClr val="B9C1C5">
                <a:alpha val="35000"/>
              </a:srgbClr>
            </a:solid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pt-BR" sz="1800" b="0" i="0" u="none" strike="noStrike" kern="1200">
              <a:ln>
                <a:noFill/>
              </a:ln>
              <a:latin typeface="Liberation Sans" pitchFamily="18"/>
              <a:ea typeface="SimSun" pitchFamily="2"/>
              <a:cs typeface="Lucida Sans" pitchFamily="2"/>
            </a:endParaRPr>
          </a:p>
        </p:txBody>
      </p:sp>
      <p:sp>
        <p:nvSpPr>
          <p:cNvPr id="4" name="Conector reto 8"/>
          <p:cNvSpPr/>
          <p:nvPr/>
        </p:nvSpPr>
        <p:spPr>
          <a:xfrm flipH="1">
            <a:off x="6468479" y="4948200"/>
            <a:ext cx="2673001" cy="1900080"/>
          </a:xfrm>
          <a:prstGeom prst="line">
            <a:avLst/>
          </a:prstGeom>
          <a:noFill/>
          <a:ln w="6120">
            <a:solidFill>
              <a:srgbClr val="C1C5CB">
                <a:alpha val="45000"/>
              </a:srgbClr>
            </a:solid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pt-BR" sz="1800" b="0" i="0" u="none" strike="noStrike" kern="1200">
              <a:ln>
                <a:noFill/>
              </a:ln>
              <a:latin typeface="Liberation Sans" pitchFamily="18"/>
              <a:ea typeface="SimSun" pitchFamily="2"/>
              <a:cs typeface="Lucida Sans" pitchFamily="2"/>
            </a:endParaRPr>
          </a:p>
        </p:txBody>
      </p:sp>
      <p:sp>
        <p:nvSpPr>
          <p:cNvPr id="5" name="Título 1"/>
          <p:cNvSpPr txBox="1">
            <a:spLocks noGrp="1"/>
          </p:cNvSpPr>
          <p:nvPr>
            <p:ph type="title"/>
          </p:nvPr>
        </p:nvSpPr>
        <p:spPr>
          <a:xfrm>
            <a:off x="457200" y="267480"/>
            <a:ext cx="8229240" cy="1398600"/>
          </a:xfrm>
          <a:prstGeom prst="rect">
            <a:avLst/>
          </a:prstGeom>
          <a:noFill/>
          <a:ln>
            <a:noFill/>
          </a:ln>
        </p:spPr>
        <p:txBody>
          <a:bodyPr vert="horz" wrap="square" lIns="90000" tIns="45000" rIns="90000" bIns="45000" anchor="t">
            <a:noAutofit/>
          </a:bodyPr>
          <a:lstStyle/>
          <a:p>
            <a:pPr lvl="0"/>
            <a:r>
              <a:rPr lang="pt-BR"/>
              <a:t>Clique para editar o formato do texto do títuloClique para editar o título mestre</a:t>
            </a:r>
          </a:p>
        </p:txBody>
      </p:sp>
      <p:sp>
        <p:nvSpPr>
          <p:cNvPr id="6" name="Espaço Reservado para Conteúdo 2"/>
          <p:cNvSpPr txBox="1">
            <a:spLocks noGrp="1"/>
          </p:cNvSpPr>
          <p:nvPr>
            <p:ph type="body" idx="1"/>
          </p:nvPr>
        </p:nvSpPr>
        <p:spPr>
          <a:xfrm>
            <a:off x="457200" y="1882800"/>
            <a:ext cx="8229240" cy="4571640"/>
          </a:xfrm>
          <a:prstGeom prst="rect">
            <a:avLst/>
          </a:prstGeom>
          <a:noFill/>
          <a:ln>
            <a:noFill/>
          </a:ln>
        </p:spPr>
        <p:txBody>
          <a:bodyPr vert="horz" wrap="square" lIns="90000" tIns="45000" rIns="90000" bIns="45000" anchor="t">
            <a:noAutofit/>
          </a:bodyPr>
          <a:lstStyle/>
          <a:p>
            <a:pPr lvl="0"/>
            <a:r>
              <a:rPr lang="pt-BR"/>
              <a:t>Clique para editar o formato do texto da estrutura de tópicos</a:t>
            </a:r>
          </a:p>
          <a:p>
            <a:pPr lvl="1"/>
            <a:r>
              <a:rPr lang="pt-BR"/>
              <a:t>2.º Nível da estrutura de tópicos</a:t>
            </a:r>
          </a:p>
          <a:p>
            <a:pPr lvl="2"/>
            <a:r>
              <a:rPr lang="pt-BR"/>
              <a:t>3.º Nível da estrutura de tópicos</a:t>
            </a:r>
          </a:p>
          <a:p>
            <a:pPr lvl="3"/>
            <a:r>
              <a:rPr lang="pt-BR"/>
              <a:t>4.º Nível da estrutura de tópicos</a:t>
            </a:r>
          </a:p>
          <a:p>
            <a:pPr lvl="4"/>
            <a:r>
              <a:rPr lang="pt-BR"/>
              <a:t>5.º Nível da estrutura de tópicos</a:t>
            </a:r>
          </a:p>
          <a:p>
            <a:pPr lvl="5"/>
            <a:r>
              <a:rPr lang="pt-BR"/>
              <a:t>6.º Nível da estrutura de tópicos</a:t>
            </a:r>
          </a:p>
          <a:p>
            <a:pPr lvl="6"/>
            <a:r>
              <a:rPr lang="pt-BR"/>
              <a:t>7.º Nível da estrutura de tópicos</a:t>
            </a:r>
          </a:p>
          <a:p>
            <a:pPr lvl="7"/>
            <a:r>
              <a:rPr lang="pt-BR"/>
              <a:t>8.º Nível da estrutura de tópicos</a:t>
            </a:r>
          </a:p>
          <a:p>
            <a:pPr lvl="0"/>
            <a:r>
              <a:rPr lang="pt-BR"/>
              <a:t>9.º Nível da estrutura de tópicosClique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txBox="1">
            <a:spLocks noGrp="1"/>
          </p:cNvSpPr>
          <p:nvPr>
            <p:ph type="dt" sz="half" idx="2"/>
          </p:nvPr>
        </p:nvSpPr>
        <p:spPr>
          <a:xfrm>
            <a:off x="4791600" y="6480000"/>
            <a:ext cx="2133360" cy="301320"/>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pt-BR" sz="1800" b="0" i="0" u="none" strike="noStrike" kern="1200" spc="0">
                <a:solidFill>
                  <a:srgbClr val="FFFFFF"/>
                </a:solidFill>
                <a:latin typeface="Century Gothic" pitchFamily="18"/>
                <a:ea typeface="Arial Unicode MS" pitchFamily="2"/>
                <a:cs typeface="Tahoma" pitchFamily="2"/>
              </a:defRPr>
            </a:lvl1pPr>
          </a:lstStyle>
          <a:p>
            <a:pPr lvl="0"/>
            <a:fld id="{023F37BD-E7B4-4681-8814-A954C4A0749A}" type="datetime1">
              <a:rPr lang="pt-BR"/>
              <a:pPr lvl="0"/>
              <a:t>20/07/2017</a:t>
            </a:fld>
            <a:endParaRPr lang="pt-BR"/>
          </a:p>
        </p:txBody>
      </p:sp>
      <p:sp>
        <p:nvSpPr>
          <p:cNvPr id="8" name="Espaço Reservado para Rodapé 4"/>
          <p:cNvSpPr txBox="1">
            <a:spLocks noGrp="1"/>
          </p:cNvSpPr>
          <p:nvPr>
            <p:ph type="ftr" sz="quarter" idx="3"/>
          </p:nvPr>
        </p:nvSpPr>
        <p:spPr>
          <a:xfrm>
            <a:off x="457200" y="6481080"/>
            <a:ext cx="4259520" cy="300600"/>
          </a:xfrm>
          <a:prstGeom prst="rect">
            <a:avLst/>
          </a:prstGeom>
          <a:noFill/>
          <a:ln>
            <a:noFill/>
          </a:ln>
        </p:spPr>
        <p:txBody>
          <a:bodyPr wrap="square" lIns="90000" tIns="45000" rIns="90000" bIns="45000" anchor="t" anchorCtr="0">
            <a:noAutofit/>
          </a:bodyPr>
          <a:lstStyle>
            <a:lvl1pPr lvl="0" rtl="0" hangingPunct="0">
              <a:buNone/>
              <a:tabLst/>
              <a:defRPr lang="pt-BR" sz="2400" kern="1200">
                <a:latin typeface="Times New Roman" pitchFamily="18"/>
                <a:ea typeface="Arial Unicode MS" pitchFamily="2"/>
                <a:cs typeface="Tahoma" pitchFamily="2"/>
              </a:defRPr>
            </a:lvl1pPr>
          </a:lstStyle>
          <a:p>
            <a:pPr lvl="0"/>
            <a:endParaRPr lang="pt-BR"/>
          </a:p>
        </p:txBody>
      </p:sp>
      <p:sp>
        <p:nvSpPr>
          <p:cNvPr id="9" name="Espaço Reservado para Número de Slide 5"/>
          <p:cNvSpPr txBox="1">
            <a:spLocks noGrp="1"/>
          </p:cNvSpPr>
          <p:nvPr>
            <p:ph type="sldNum" sz="quarter" idx="4"/>
          </p:nvPr>
        </p:nvSpPr>
        <p:spPr>
          <a:xfrm>
            <a:off x="7589519" y="6481080"/>
            <a:ext cx="502560" cy="301320"/>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pt-BR" sz="1800" b="0" i="0" u="none" strike="noStrike" kern="1200" spc="0">
                <a:solidFill>
                  <a:srgbClr val="FFFFFF"/>
                </a:solidFill>
                <a:latin typeface="Century Gothic" pitchFamily="18"/>
                <a:ea typeface="Arial Unicode MS" pitchFamily="2"/>
                <a:cs typeface="Tahoma" pitchFamily="2"/>
              </a:defRPr>
            </a:lvl1pPr>
          </a:lstStyle>
          <a:p>
            <a:pPr lvl="0"/>
            <a:fld id="{4565A628-57D0-4780-99F7-BE011BEFC428}" type="slidenum">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484560" marR="0" lvl="0" indent="0" algn="l" rtl="0" hangingPunct="1">
        <a:spcBef>
          <a:spcPts val="0"/>
        </a:spcBef>
        <a:spcAft>
          <a:spcPts val="0"/>
        </a:spcAft>
        <a:buNone/>
        <a:tabLst/>
        <a:defRPr lang="pt-BR" sz="4200" b="0" i="0" u="none" strike="noStrike" kern="1200" spc="0">
          <a:ln>
            <a:noFill/>
          </a:ln>
          <a:solidFill>
            <a:srgbClr val="94B06B"/>
          </a:solidFill>
          <a:latin typeface="Century Gothic" pitchFamily="18"/>
          <a:ea typeface="SimSun" pitchFamily="2"/>
          <a:cs typeface="Lucida Sans" pitchFamily="2"/>
        </a:defRPr>
      </a:lvl1pPr>
    </p:titleStyle>
    <p:bodyStyle>
      <a:lvl1pPr marL="0" marR="0" lvl="0" indent="0" algn="l" rtl="0" hangingPunct="1">
        <a:spcBef>
          <a:spcPts val="0"/>
        </a:spcBef>
        <a:spcAft>
          <a:spcPts val="1417"/>
        </a:spcAft>
        <a:buSzPct val="45000"/>
        <a:buFont typeface="StarSymbol"/>
        <a:buChar char="●"/>
        <a:tabLst/>
        <a:defRPr lang="pt-BR" sz="3000" b="0" i="0" u="none" strike="noStrike" kern="1200" spc="0">
          <a:ln>
            <a:noFill/>
          </a:ln>
          <a:solidFill>
            <a:srgbClr val="FFFFFF"/>
          </a:solidFill>
          <a:latin typeface="Century Gothic" pitchFamily="18"/>
          <a:ea typeface="SimSun" pitchFamily="2"/>
          <a:cs typeface="Lucida Sans" pitchFamily="2"/>
        </a:defRPr>
      </a:lvl1pPr>
      <a:lvl2pPr marL="0" marR="0" lvl="1" indent="0" algn="l" rtl="0" hangingPunct="1">
        <a:spcBef>
          <a:spcPts val="0"/>
        </a:spcBef>
        <a:spcAft>
          <a:spcPts val="1417"/>
        </a:spcAft>
        <a:buSzPct val="75000"/>
        <a:buFont typeface="StarSymbol"/>
        <a:buChar char="–"/>
        <a:tabLst/>
        <a:defRPr lang="pt-BR" sz="3000" b="0" i="0" u="none" strike="noStrike" kern="1200" spc="0">
          <a:ln>
            <a:noFill/>
          </a:ln>
          <a:solidFill>
            <a:srgbClr val="FFFFFF"/>
          </a:solidFill>
          <a:latin typeface="Century Gothic" pitchFamily="18"/>
          <a:ea typeface="SimSun" pitchFamily="2"/>
          <a:cs typeface="Lucida Sans" pitchFamily="2"/>
        </a:defRPr>
      </a:lvl2pPr>
      <a:lvl3pPr marL="0" marR="0" lvl="2" indent="0" algn="l" rtl="0" hangingPunct="1">
        <a:spcBef>
          <a:spcPts val="0"/>
        </a:spcBef>
        <a:spcAft>
          <a:spcPts val="1417"/>
        </a:spcAft>
        <a:buSzPct val="45000"/>
        <a:buFont typeface="StarSymbol"/>
        <a:buChar char="●"/>
        <a:tabLst/>
        <a:defRPr lang="pt-BR" sz="3000" b="0" i="0" u="none" strike="noStrike" kern="1200" spc="0">
          <a:ln>
            <a:noFill/>
          </a:ln>
          <a:solidFill>
            <a:srgbClr val="FFFFFF"/>
          </a:solidFill>
          <a:latin typeface="Century Gothic" pitchFamily="18"/>
          <a:ea typeface="SimSun" pitchFamily="2"/>
          <a:cs typeface="Lucida Sans" pitchFamily="2"/>
        </a:defRPr>
      </a:lvl3pPr>
      <a:lvl4pPr marL="0" marR="0" lvl="3" indent="0" algn="l" rtl="0" hangingPunct="1">
        <a:spcBef>
          <a:spcPts val="0"/>
        </a:spcBef>
        <a:spcAft>
          <a:spcPts val="1417"/>
        </a:spcAft>
        <a:buSzPct val="75000"/>
        <a:buFont typeface="StarSymbol"/>
        <a:buChar char="–"/>
        <a:tabLst/>
        <a:defRPr lang="pt-BR" sz="3000" b="0" i="0" u="none" strike="noStrike" kern="1200" spc="0">
          <a:ln>
            <a:noFill/>
          </a:ln>
          <a:solidFill>
            <a:srgbClr val="FFFFFF"/>
          </a:solidFill>
          <a:latin typeface="Century Gothic" pitchFamily="18"/>
          <a:ea typeface="SimSun" pitchFamily="2"/>
          <a:cs typeface="Lucida Sans" pitchFamily="2"/>
        </a:defRPr>
      </a:lvl4pPr>
      <a:lvl5pPr marL="0" marR="0" lvl="4" indent="0" algn="l" rtl="0" hangingPunct="1">
        <a:spcBef>
          <a:spcPts val="0"/>
        </a:spcBef>
        <a:spcAft>
          <a:spcPts val="1417"/>
        </a:spcAft>
        <a:buSzPct val="45000"/>
        <a:buFont typeface="StarSymbol"/>
        <a:buChar char="●"/>
        <a:tabLst/>
        <a:defRPr lang="pt-BR" sz="3000" b="0" i="0" u="none" strike="noStrike" kern="1200" spc="0">
          <a:ln>
            <a:noFill/>
          </a:ln>
          <a:solidFill>
            <a:srgbClr val="FFFFFF"/>
          </a:solidFill>
          <a:latin typeface="Century Gothic" pitchFamily="18"/>
          <a:ea typeface="SimSun" pitchFamily="2"/>
          <a:cs typeface="Lucida Sans" pitchFamily="2"/>
        </a:defRPr>
      </a:lvl5pPr>
      <a:lvl6pPr marL="0" marR="0" lvl="5" indent="0" algn="l" rtl="0" hangingPunct="1">
        <a:spcBef>
          <a:spcPts val="0"/>
        </a:spcBef>
        <a:spcAft>
          <a:spcPts val="1417"/>
        </a:spcAft>
        <a:buSzPct val="45000"/>
        <a:buFont typeface="StarSymbol"/>
        <a:buChar char="●"/>
        <a:tabLst/>
        <a:defRPr lang="pt-BR" sz="3000" b="0" i="0" u="none" strike="noStrike" kern="1200" spc="0">
          <a:ln>
            <a:noFill/>
          </a:ln>
          <a:solidFill>
            <a:srgbClr val="FFFFFF"/>
          </a:solidFill>
          <a:latin typeface="Century Gothic" pitchFamily="18"/>
          <a:ea typeface="SimSun" pitchFamily="2"/>
          <a:cs typeface="Lucida Sans" pitchFamily="2"/>
        </a:defRPr>
      </a:lvl6pPr>
      <a:lvl7pPr marL="0" marR="0" lvl="6" indent="0" algn="l" rtl="0" hangingPunct="1">
        <a:spcBef>
          <a:spcPts val="0"/>
        </a:spcBef>
        <a:spcAft>
          <a:spcPts val="1417"/>
        </a:spcAft>
        <a:buSzPct val="45000"/>
        <a:buFont typeface="StarSymbol"/>
        <a:buChar char="●"/>
        <a:tabLst/>
        <a:defRPr lang="pt-BR" sz="3000" b="0" i="0" u="none" strike="noStrike" kern="1200" spc="0">
          <a:ln>
            <a:noFill/>
          </a:ln>
          <a:solidFill>
            <a:srgbClr val="FFFFFF"/>
          </a:solidFill>
          <a:latin typeface="Century Gothic" pitchFamily="18"/>
          <a:ea typeface="SimSun" pitchFamily="2"/>
          <a:cs typeface="Lucida Sans" pitchFamily="2"/>
        </a:defRPr>
      </a:lvl7pPr>
      <a:lvl8pPr marL="0" marR="0" lvl="7" indent="0" algn="l" rtl="0" hangingPunct="1">
        <a:spcBef>
          <a:spcPts val="0"/>
        </a:spcBef>
        <a:spcAft>
          <a:spcPts val="1417"/>
        </a:spcAft>
        <a:buSzPct val="45000"/>
        <a:buFont typeface="StarSymbol"/>
        <a:buChar char="●"/>
        <a:tabLst/>
        <a:defRPr lang="pt-BR" sz="3000" b="0" i="0" u="none" strike="noStrike" kern="1200" spc="0">
          <a:ln>
            <a:noFill/>
          </a:ln>
          <a:solidFill>
            <a:srgbClr val="FFFFFF"/>
          </a:solidFill>
          <a:latin typeface="Century Gothic" pitchFamily="18"/>
          <a:ea typeface="SimSun" pitchFamily="2"/>
          <a:cs typeface="Lucida Sans" pitchFamily="2"/>
        </a:defRPr>
      </a:lvl8pPr>
      <a:lvl9pPr marL="0" marR="0" lvl="0" indent="0" algn="l" rtl="0" hangingPunct="1">
        <a:spcBef>
          <a:spcPts val="598"/>
        </a:spcBef>
        <a:spcAft>
          <a:spcPts val="1417"/>
        </a:spcAft>
        <a:buClr>
          <a:srgbClr val="98C723"/>
        </a:buClr>
        <a:buSzPct val="80000"/>
        <a:buFont typeface="Wingdings 2"/>
        <a:buChar char=""/>
        <a:tabLst/>
        <a:defRPr lang="pt-BR" sz="3000" b="0" i="0" u="none" strike="noStrike" kern="1200" spc="0">
          <a:ln>
            <a:noFill/>
          </a:ln>
          <a:solidFill>
            <a:srgbClr val="FFFFFF"/>
          </a:solidFill>
          <a:latin typeface="Century Gothic" pitchFamily="18"/>
          <a:ea typeface="SimSun" pitchFamily="2"/>
          <a:cs typeface="Lucida Sans" pitchFamily="2"/>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ço Reservado para Título 1"/>
          <p:cNvSpPr txBox="1">
            <a:spLocks noGrp="1"/>
          </p:cNvSpPr>
          <p:nvPr>
            <p:ph type="title"/>
          </p:nvPr>
        </p:nvSpPr>
        <p:spPr>
          <a:xfrm>
            <a:off x="503999" y="301320"/>
            <a:ext cx="9071640" cy="1262160"/>
          </a:xfrm>
          <a:prstGeom prst="rect">
            <a:avLst/>
          </a:prstGeom>
          <a:noFill/>
          <a:ln>
            <a:noFill/>
          </a:ln>
        </p:spPr>
        <p:txBody>
          <a:bodyPr vert="horz" lIns="90000" tIns="46800" rIns="90000" bIns="46800" anchor="ctr" anchorCtr="0" compatLnSpc="1"/>
          <a:lstStyle/>
          <a:p>
            <a:endParaRPr lang="pt-BR"/>
          </a:p>
        </p:txBody>
      </p:sp>
      <p:sp>
        <p:nvSpPr>
          <p:cNvPr id="3" name="Espaço Reservado para Texto 2"/>
          <p:cNvSpPr txBox="1">
            <a:spLocks noGrp="1"/>
          </p:cNvSpPr>
          <p:nvPr>
            <p:ph type="body" idx="1"/>
          </p:nvPr>
        </p:nvSpPr>
        <p:spPr>
          <a:xfrm>
            <a:off x="503999" y="1768680"/>
            <a:ext cx="9071640" cy="4989240"/>
          </a:xfrm>
          <a:prstGeom prst="rect">
            <a:avLst/>
          </a:prstGeom>
          <a:noFill/>
          <a:ln>
            <a:noFill/>
          </a:ln>
        </p:spPr>
        <p:txBody>
          <a:bodyPr vert="horz" lIns="90000" tIns="46800" rIns="90000" bIns="46800" anchor="t" anchorCtr="0" compatLnSpc="1"/>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txBox="1">
            <a:spLocks noGrp="1"/>
          </p:cNvSpPr>
          <p:nvPr>
            <p:ph type="dt" sz="half" idx="2"/>
          </p:nvPr>
        </p:nvSpPr>
        <p:spPr>
          <a:xfrm>
            <a:off x="503999" y="6886800"/>
            <a:ext cx="2348280" cy="520919"/>
          </a:xfrm>
          <a:prstGeom prst="rect">
            <a:avLst/>
          </a:prstGeom>
          <a:noFill/>
          <a:ln>
            <a:noFill/>
          </a:ln>
        </p:spPr>
        <p:txBody>
          <a:bodyPr vert="horz" lIns="90000" tIns="46800" rIns="90000" bIns="46800" anchor="t" anchorCtr="0" compatLnSpc="1">
            <a:noAutofit/>
          </a:bodyPr>
          <a:lstStyle>
            <a:lvl1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pt-BR" sz="1800" b="0" i="0" u="none" strike="noStrike" baseline="0">
                <a:solidFill>
                  <a:srgbClr val="FFFFFF"/>
                </a:solidFill>
                <a:latin typeface="Arial" pitchFamily="18"/>
                <a:ea typeface="Lucida Sans Unicode" pitchFamily="34"/>
                <a:cs typeface="Lucida Sans Unicode" pitchFamily="34"/>
              </a:defRPr>
            </a:lvl1pPr>
          </a:lstStyle>
          <a:p>
            <a:pPr lvl="0"/>
            <a:endParaRPr lang="pt-BR"/>
          </a:p>
        </p:txBody>
      </p:sp>
      <p:sp>
        <p:nvSpPr>
          <p:cNvPr id="5" name="Espaço Reservado para Rodapé 4"/>
          <p:cNvSpPr txBox="1">
            <a:spLocks noGrp="1"/>
          </p:cNvSpPr>
          <p:nvPr>
            <p:ph type="ftr" sz="quarter" idx="3"/>
          </p:nvPr>
        </p:nvSpPr>
        <p:spPr>
          <a:xfrm>
            <a:off x="3447000" y="6886800"/>
            <a:ext cx="3194640" cy="520919"/>
          </a:xfrm>
          <a:prstGeom prst="rect">
            <a:avLst/>
          </a:prstGeom>
          <a:noFill/>
          <a:ln>
            <a:noFill/>
          </a:ln>
        </p:spPr>
        <p:txBody>
          <a:bodyPr vert="horz" lIns="90000" tIns="46800" rIns="90000" bIns="46800" anchor="t" anchorCtr="0" compatLnSpc="1">
            <a:noAutofit/>
          </a:bodyPr>
          <a:lstStyle>
            <a:lvl1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pt-BR" sz="1800" b="0" i="0" u="none" strike="noStrike" baseline="0">
                <a:solidFill>
                  <a:srgbClr val="FFFFFF"/>
                </a:solidFill>
                <a:latin typeface="Arial" pitchFamily="18"/>
                <a:ea typeface="Lucida Sans Unicode" pitchFamily="34"/>
                <a:cs typeface="Lucida Sans Unicode" pitchFamily="34"/>
              </a:defRPr>
            </a:lvl1pPr>
          </a:lstStyle>
          <a:p>
            <a:pPr lvl="0"/>
            <a:endParaRPr lang="pt-BR"/>
          </a:p>
        </p:txBody>
      </p:sp>
      <p:sp>
        <p:nvSpPr>
          <p:cNvPr id="6" name="Espaço Reservado para Número de Slide 5"/>
          <p:cNvSpPr txBox="1">
            <a:spLocks noGrp="1"/>
          </p:cNvSpPr>
          <p:nvPr>
            <p:ph type="sldNum" sz="quarter" idx="4"/>
          </p:nvPr>
        </p:nvSpPr>
        <p:spPr>
          <a:xfrm>
            <a:off x="7227000" y="6886800"/>
            <a:ext cx="2348280" cy="520919"/>
          </a:xfrm>
          <a:prstGeom prst="rect">
            <a:avLst/>
          </a:prstGeom>
          <a:noFill/>
          <a:ln>
            <a:noFill/>
          </a:ln>
        </p:spPr>
        <p:txBody>
          <a:bodyPr vert="horz" lIns="90000" tIns="46800" rIns="90000" bIns="46800" anchor="t" anchorCtr="0" compatLnSpc="1">
            <a:noAutofit/>
          </a:bodyPr>
          <a:lstStyle>
            <a:lvl1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pt-BR" sz="1800" b="0" i="0" u="none" strike="noStrike" baseline="0">
                <a:solidFill>
                  <a:srgbClr val="FFFFFF"/>
                </a:solidFill>
                <a:latin typeface="Arial" pitchFamily="18"/>
                <a:ea typeface="Lucida Sans Unicode" pitchFamily="34"/>
                <a:cs typeface="Lucida Sans Unicode" pitchFamily="34"/>
              </a:defRPr>
            </a:lvl1pPr>
          </a:lstStyle>
          <a:p>
            <a:pPr lvl="0"/>
            <a:fld id="{4D38433E-17D0-45BE-A9F0-75CF3D3EBE80}" type="slidenum">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pt-BR" sz="4850" b="0" i="0" u="none" strike="noStrike" baseline="0">
          <a:ln>
            <a:noFill/>
          </a:ln>
          <a:solidFill>
            <a:srgbClr val="000000"/>
          </a:solidFill>
          <a:latin typeface="Times New Roman" pitchFamily="18"/>
          <a:cs typeface="Lucida Sans Unicode" pitchFamily="34"/>
        </a:defRPr>
      </a:lvl1pPr>
    </p:titleStyle>
    <p:bodyStyle>
      <a:lvl1pPr marL="0" marR="0" indent="0" algn="l" rtl="0" hangingPunct="0">
        <a:lnSpc>
          <a:spcPct val="93000"/>
        </a:lnSpc>
        <a:spcBef>
          <a:spcPts val="879"/>
        </a:spcBef>
        <a:spcAft>
          <a:spcPts val="0"/>
        </a:spcAft>
        <a:tabLst>
          <a:tab pos="110880" algn="l"/>
          <a:tab pos="560160" algn="l"/>
          <a:tab pos="1009439" algn="l"/>
          <a:tab pos="1458719" algn="l"/>
          <a:tab pos="1908000" algn="l"/>
          <a:tab pos="2357280" algn="l"/>
          <a:tab pos="2806560" algn="l"/>
          <a:tab pos="3255839" algn="l"/>
          <a:tab pos="3705120" algn="l"/>
          <a:tab pos="4154399" algn="l"/>
          <a:tab pos="4603679" algn="l"/>
          <a:tab pos="5052960" algn="l"/>
          <a:tab pos="5502240" algn="l"/>
          <a:tab pos="5951520" algn="l"/>
          <a:tab pos="6400799" algn="l"/>
          <a:tab pos="6849720" algn="l"/>
          <a:tab pos="7298999" algn="l"/>
          <a:tab pos="7748280" algn="l"/>
          <a:tab pos="8197560" algn="l"/>
          <a:tab pos="8646840" algn="l"/>
        </a:tabLst>
        <a:defRPr lang="pt-BR" sz="3530" b="0" i="0" u="none" strike="noStrike" baseline="0">
          <a:ln>
            <a:noFill/>
          </a:ln>
          <a:solidFill>
            <a:srgbClr val="000000"/>
          </a:solidFill>
          <a:latin typeface="Arial" pitchFamily="18"/>
          <a:cs typeface="Lucida Sans Unicode"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mi.gov.br/c/document_library/get_file?uuid=f9cdf8bf-e31e-4902-984e-a859f54dae43&amp;groupId=10157/"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mi.gov.br/c/document_library/get_file?uuid=f9cdf8bf-e31e-4902-984e-a859f54dae43&amp;groupId=10157/"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mi.gov.br/c/document_library/get_file?uuid=f9cdf8bf-e31e-4902-984e-a859f54dae43&amp;groupId=10157/"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www.defesacivil.pr.gov.br/arquivos/File/SITUACAO_DE_EMERGENCIA/PROCEDIMENTOSSISDCES2ID.pdf" TargetMode="External"/><Relationship Id="rId4" Type="http://schemas.openxmlformats.org/officeDocument/2006/relationships/hyperlink" Target="http://www.defesacivil.pr.gov.br/arquivos/File/SITUACAO_DE_EMERGENCIA/Instrucao_normativa_n_2_20_dez_2016_republicada.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mi.gov.br/c/document_library/get_file?uuid=f9cdf8bf-e31e-4902-984e-a859f54dae43&amp;groupId=10157/"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CaixaDeTexto 1"/>
          <p:cNvSpPr txBox="1"/>
          <p:nvPr/>
        </p:nvSpPr>
        <p:spPr>
          <a:xfrm>
            <a:off x="2498505" y="180226"/>
            <a:ext cx="5402098" cy="1211635"/>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pt-BR" sz="2800" b="1" i="0" u="none" strike="noStrike" kern="1200" dirty="0">
                <a:ln>
                  <a:noFill/>
                </a:ln>
                <a:solidFill>
                  <a:srgbClr val="FFFF00"/>
                </a:solidFill>
                <a:latin typeface="SF UI Display" pitchFamily="18"/>
                <a:ea typeface="SimSun" pitchFamily="2"/>
                <a:cs typeface="Lucida Sans" pitchFamily="2"/>
              </a:rPr>
              <a:t>Comando do Corpo de Bombeiros</a:t>
            </a:r>
          </a:p>
          <a:p>
            <a:pPr marL="0" marR="0" lvl="0" indent="0" algn="ctr" rtl="0" hangingPunct="0">
              <a:lnSpc>
                <a:spcPct val="100000"/>
              </a:lnSpc>
              <a:spcBef>
                <a:spcPts val="0"/>
              </a:spcBef>
              <a:spcAft>
                <a:spcPts val="0"/>
              </a:spcAft>
              <a:buNone/>
              <a:tabLst/>
            </a:pPr>
            <a:r>
              <a:rPr lang="pt-BR" sz="2600" b="1" i="0" u="none" strike="noStrike" kern="1200" dirty="0">
                <a:ln>
                  <a:noFill/>
                </a:ln>
                <a:solidFill>
                  <a:srgbClr val="FFFF00"/>
                </a:solidFill>
                <a:latin typeface="SF UI Display" pitchFamily="18"/>
                <a:ea typeface="SimSun" pitchFamily="2"/>
                <a:cs typeface="Lucida Sans" pitchFamily="2"/>
              </a:rPr>
              <a:t>3ª Seção do Estado-Maior – BM/3</a:t>
            </a:r>
          </a:p>
          <a:p>
            <a:pPr marL="0" marR="0" lvl="0" indent="0" algn="ctr" rtl="0" hangingPunct="0">
              <a:lnSpc>
                <a:spcPct val="100000"/>
              </a:lnSpc>
              <a:spcBef>
                <a:spcPts val="0"/>
              </a:spcBef>
              <a:spcAft>
                <a:spcPts val="0"/>
              </a:spcAft>
              <a:buNone/>
              <a:tabLst/>
            </a:pPr>
            <a:endParaRPr lang="pt-BR" sz="2200" b="0" i="0" u="none" strike="noStrike" kern="1200" dirty="0">
              <a:ln>
                <a:noFill/>
              </a:ln>
              <a:solidFill>
                <a:srgbClr val="FFFF00"/>
              </a:solidFill>
              <a:latin typeface="SF UI Display" pitchFamily="18"/>
              <a:ea typeface="SimSun" pitchFamily="2"/>
              <a:cs typeface="Lucida Sans" pitchFamily="2"/>
            </a:endParaRPr>
          </a:p>
        </p:txBody>
      </p:sp>
      <p:sp>
        <p:nvSpPr>
          <p:cNvPr id="3" name="CaixaDeTexto 2"/>
          <p:cNvSpPr txBox="1"/>
          <p:nvPr/>
        </p:nvSpPr>
        <p:spPr>
          <a:xfrm>
            <a:off x="43296" y="2013119"/>
            <a:ext cx="9943404" cy="4720929"/>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pPr>
            <a:r>
              <a:rPr lang="pt-BR" sz="2400" dirty="0" smtClean="0">
                <a:latin typeface="SF UI Display" pitchFamily="18"/>
                <a:ea typeface="SimSun" pitchFamily="2"/>
                <a:cs typeface="Lucida Sans" pitchFamily="2"/>
              </a:rPr>
              <a:t>4</a:t>
            </a:r>
            <a:r>
              <a:rPr lang="pt-BR" sz="2400" b="0" i="0" u="none" strike="noStrike" kern="1200" dirty="0" smtClean="0">
                <a:ln>
                  <a:noFill/>
                </a:ln>
                <a:latin typeface="SF UI Display" pitchFamily="18"/>
                <a:ea typeface="SimSun" pitchFamily="2"/>
                <a:cs typeface="Lucida Sans" pitchFamily="2"/>
              </a:rPr>
              <a:t>º </a:t>
            </a:r>
            <a:r>
              <a:rPr lang="pt-BR" sz="2400" b="0" i="0" u="none" strike="noStrike" kern="1200" dirty="0">
                <a:ln>
                  <a:noFill/>
                </a:ln>
                <a:latin typeface="SF UI Display" pitchFamily="18"/>
                <a:ea typeface="SimSun" pitchFamily="2"/>
                <a:cs typeface="Lucida Sans" pitchFamily="2"/>
              </a:rPr>
              <a:t>Ciclo do Plano Anual de Instrução </a:t>
            </a:r>
            <a:r>
              <a:rPr lang="pt-BR" sz="2400" b="0" i="0" u="none" strike="noStrike" kern="1200" dirty="0" smtClean="0">
                <a:ln>
                  <a:noFill/>
                </a:ln>
                <a:latin typeface="SF UI Display" pitchFamily="18"/>
                <a:ea typeface="SimSun" pitchFamily="2"/>
                <a:cs typeface="Lucida Sans" pitchFamily="2"/>
              </a:rPr>
              <a:t>2017</a:t>
            </a:r>
            <a:endParaRPr lang="pt-BR" sz="2400" b="0" i="0" u="none" strike="noStrike" kern="1200" dirty="0">
              <a:ln>
                <a:noFill/>
              </a:ln>
              <a:latin typeface="SF UI Display" pitchFamily="18"/>
              <a:ea typeface="SimSun" pitchFamily="2"/>
              <a:cs typeface="Lucida Sans" pitchFamily="2"/>
            </a:endParaRPr>
          </a:p>
          <a:p>
            <a:pPr marL="0" marR="0" lvl="0" indent="0" algn="r" rtl="0" hangingPunct="0">
              <a:lnSpc>
                <a:spcPct val="100000"/>
              </a:lnSpc>
              <a:spcBef>
                <a:spcPts val="0"/>
              </a:spcBef>
              <a:spcAft>
                <a:spcPts val="0"/>
              </a:spcAft>
              <a:buNone/>
              <a:tabLst/>
            </a:pPr>
            <a:r>
              <a:rPr lang="pt-BR" sz="3600" b="1" dirty="0" smtClean="0">
                <a:latin typeface="SF UI Display" pitchFamily="18"/>
                <a:ea typeface="SimSun" pitchFamily="2"/>
                <a:cs typeface="Lucida Sans" pitchFamily="2"/>
              </a:rPr>
              <a:t>Proteção e Defesa Civil</a:t>
            </a:r>
            <a:endParaRPr lang="pt-BR" sz="3600" b="1" i="0" u="none" strike="noStrike" kern="1200" dirty="0">
              <a:ln>
                <a:noFill/>
              </a:ln>
              <a:latin typeface="SF UI Display" pitchFamily="18"/>
              <a:ea typeface="SimSun" pitchFamily="2"/>
              <a:cs typeface="Lucida Sans" pitchFamily="2"/>
            </a:endParaRPr>
          </a:p>
          <a:p>
            <a:pPr marL="0" marR="0" lvl="0" indent="0" algn="r" rtl="0" hangingPunct="0">
              <a:lnSpc>
                <a:spcPct val="100000"/>
              </a:lnSpc>
              <a:spcBef>
                <a:spcPts val="0"/>
              </a:spcBef>
              <a:spcAft>
                <a:spcPts val="0"/>
              </a:spcAft>
              <a:buNone/>
              <a:tabLst/>
            </a:pPr>
            <a:endParaRPr lang="pt-BR" sz="2800" b="0" i="0" u="none" strike="noStrike" kern="1200" dirty="0">
              <a:ln>
                <a:noFill/>
              </a:ln>
              <a:latin typeface="SF UI Display" pitchFamily="18"/>
              <a:ea typeface="SimSun" pitchFamily="2"/>
              <a:cs typeface="Lucida Sans" pitchFamily="2"/>
            </a:endParaRPr>
          </a:p>
          <a:p>
            <a:pPr lvl="0" algn="r" hangingPunct="0"/>
            <a:r>
              <a:rPr lang="pt-BR" sz="2200" b="1" dirty="0" smtClean="0">
                <a:latin typeface="SF UI Display" pitchFamily="18"/>
                <a:ea typeface="SimSun" pitchFamily="2"/>
                <a:cs typeface="Lucida Sans" pitchFamily="2"/>
              </a:rPr>
              <a:t>Módulo IV – </a:t>
            </a:r>
            <a:r>
              <a:rPr lang="pt-BR" sz="2200" b="1" dirty="0">
                <a:latin typeface="SF UI Display" pitchFamily="18"/>
                <a:ea typeface="SimSun" pitchFamily="2"/>
                <a:cs typeface="Lucida Sans" pitchFamily="2"/>
              </a:rPr>
              <a:t>A </a:t>
            </a:r>
            <a:r>
              <a:rPr lang="pt-BR" sz="2200" b="1" dirty="0" smtClean="0">
                <a:latin typeface="SF UI Display" pitchFamily="18"/>
                <a:ea typeface="SimSun" pitchFamily="2"/>
                <a:cs typeface="Lucida Sans" pitchFamily="2"/>
              </a:rPr>
              <a:t> Classificação e Codificação </a:t>
            </a:r>
            <a:r>
              <a:rPr lang="pt-BR" sz="2200" b="1" dirty="0">
                <a:latin typeface="SF UI Display" pitchFamily="18"/>
                <a:ea typeface="SimSun" pitchFamily="2"/>
                <a:cs typeface="Lucida Sans" pitchFamily="2"/>
              </a:rPr>
              <a:t>Brasileira de Desastres – </a:t>
            </a:r>
            <a:r>
              <a:rPr lang="pt-BR" sz="2200" b="1" dirty="0" smtClean="0">
                <a:latin typeface="SF UI Display" pitchFamily="18"/>
                <a:ea typeface="SimSun" pitchFamily="2"/>
                <a:cs typeface="Lucida Sans" pitchFamily="2"/>
              </a:rPr>
              <a:t>COBRADE,</a:t>
            </a:r>
          </a:p>
          <a:p>
            <a:pPr lvl="0" algn="r" hangingPunct="0"/>
            <a:r>
              <a:rPr lang="pt-BR" sz="2200" b="1" dirty="0">
                <a:latin typeface="SF UI Display" pitchFamily="18"/>
                <a:ea typeface="SimSun" pitchFamily="2"/>
                <a:cs typeface="Lucida Sans" pitchFamily="2"/>
              </a:rPr>
              <a:t> </a:t>
            </a:r>
            <a:r>
              <a:rPr lang="pt-BR" sz="2200" b="1" dirty="0" smtClean="0">
                <a:latin typeface="SF UI Display" pitchFamily="18"/>
                <a:ea typeface="SimSun" pitchFamily="2"/>
                <a:cs typeface="Lucida Sans" pitchFamily="2"/>
              </a:rPr>
              <a:t>o registro de desastres e </a:t>
            </a:r>
            <a:r>
              <a:rPr lang="pt-BR" sz="2200" b="1" dirty="0">
                <a:latin typeface="SF UI Display" pitchFamily="18"/>
                <a:ea typeface="SimSun" pitchFamily="2"/>
                <a:cs typeface="Lucida Sans" pitchFamily="2"/>
              </a:rPr>
              <a:t>a Decretação de </a:t>
            </a:r>
            <a:r>
              <a:rPr lang="pt-BR" sz="2200" b="1" dirty="0" smtClean="0">
                <a:latin typeface="SF UI Display" pitchFamily="18"/>
                <a:ea typeface="SimSun" pitchFamily="2"/>
                <a:cs typeface="Lucida Sans" pitchFamily="2"/>
              </a:rPr>
              <a:t>Situação </a:t>
            </a:r>
            <a:r>
              <a:rPr lang="pt-BR" sz="2200" b="1" dirty="0">
                <a:latin typeface="SF UI Display" pitchFamily="18"/>
                <a:ea typeface="SimSun" pitchFamily="2"/>
                <a:cs typeface="Lucida Sans" pitchFamily="2"/>
              </a:rPr>
              <a:t>de Emergência </a:t>
            </a:r>
            <a:endParaRPr lang="pt-BR" sz="2200" b="1" dirty="0" smtClean="0">
              <a:latin typeface="SF UI Display" pitchFamily="18"/>
              <a:ea typeface="SimSun" pitchFamily="2"/>
              <a:cs typeface="Lucida Sans" pitchFamily="2"/>
            </a:endParaRPr>
          </a:p>
          <a:p>
            <a:pPr lvl="0" algn="r" hangingPunct="0"/>
            <a:r>
              <a:rPr lang="pt-BR" sz="2200" b="1" dirty="0" smtClean="0">
                <a:latin typeface="SF UI Display" pitchFamily="18"/>
                <a:ea typeface="SimSun" pitchFamily="2"/>
                <a:cs typeface="Lucida Sans" pitchFamily="2"/>
              </a:rPr>
              <a:t>e </a:t>
            </a:r>
            <a:r>
              <a:rPr lang="pt-BR" sz="2200" b="1" dirty="0">
                <a:latin typeface="SF UI Display" pitchFamily="18"/>
                <a:ea typeface="SimSun" pitchFamily="2"/>
                <a:cs typeface="Lucida Sans" pitchFamily="2"/>
              </a:rPr>
              <a:t>Estado de Calamidade Pública</a:t>
            </a:r>
          </a:p>
          <a:p>
            <a:pPr marL="0" marR="0" lvl="0" indent="0" algn="r" rtl="0" hangingPunct="0">
              <a:lnSpc>
                <a:spcPct val="100000"/>
              </a:lnSpc>
              <a:spcBef>
                <a:spcPts val="0"/>
              </a:spcBef>
              <a:spcAft>
                <a:spcPts val="0"/>
              </a:spcAft>
              <a:buNone/>
              <a:tabLst/>
            </a:pPr>
            <a:endParaRPr lang="pt-BR" sz="2000" b="0" i="0" u="none" strike="noStrike" kern="1200" dirty="0" smtClean="0">
              <a:ln>
                <a:noFill/>
              </a:ln>
              <a:latin typeface="SF UI Display" pitchFamily="18"/>
              <a:ea typeface="SimSun" pitchFamily="2"/>
              <a:cs typeface="Lucida Sans" pitchFamily="2"/>
            </a:endParaRPr>
          </a:p>
          <a:p>
            <a:pPr marL="0" marR="0" lvl="0" indent="0" algn="r" rtl="0" hangingPunct="0">
              <a:lnSpc>
                <a:spcPct val="100000"/>
              </a:lnSpc>
              <a:spcBef>
                <a:spcPts val="0"/>
              </a:spcBef>
              <a:spcAft>
                <a:spcPts val="0"/>
              </a:spcAft>
              <a:buNone/>
              <a:tabLst/>
            </a:pPr>
            <a:r>
              <a:rPr lang="pt-BR" sz="2000" b="0" i="0" u="none" strike="noStrike" kern="1200" dirty="0" err="1" smtClean="0">
                <a:ln>
                  <a:noFill/>
                </a:ln>
                <a:latin typeface="SF UI Display" pitchFamily="18"/>
                <a:ea typeface="SimSun" pitchFamily="2"/>
                <a:cs typeface="Lucida Sans" pitchFamily="2"/>
              </a:rPr>
              <a:t>Conteudistas</a:t>
            </a:r>
            <a:r>
              <a:rPr lang="pt-BR" sz="2000" b="0" i="0" u="none" strike="noStrike" kern="1200" dirty="0">
                <a:ln>
                  <a:noFill/>
                </a:ln>
                <a:latin typeface="SF UI Display" pitchFamily="18"/>
                <a:ea typeface="SimSun" pitchFamily="2"/>
                <a:cs typeface="Lucida Sans" pitchFamily="2"/>
              </a:rPr>
              <a:t>: </a:t>
            </a:r>
            <a:endParaRPr lang="pt-BR" sz="2000" b="0" i="0" u="none" strike="noStrike" kern="1200" dirty="0" smtClean="0">
              <a:ln>
                <a:noFill/>
              </a:ln>
              <a:latin typeface="SF UI Display" pitchFamily="18"/>
              <a:ea typeface="SimSun" pitchFamily="2"/>
              <a:cs typeface="Lucida Sans" pitchFamily="2"/>
            </a:endParaRPr>
          </a:p>
          <a:p>
            <a:pPr marL="0" marR="0" lvl="0" indent="0" algn="r" rtl="0" hangingPunct="0">
              <a:lnSpc>
                <a:spcPct val="100000"/>
              </a:lnSpc>
              <a:spcBef>
                <a:spcPts val="0"/>
              </a:spcBef>
              <a:spcAft>
                <a:spcPts val="0"/>
              </a:spcAft>
              <a:buNone/>
              <a:tabLst/>
            </a:pPr>
            <a:r>
              <a:rPr lang="pt-BR" sz="2000" b="0" i="0" u="none" strike="noStrike" kern="1200" dirty="0" smtClean="0">
                <a:ln>
                  <a:noFill/>
                </a:ln>
                <a:latin typeface="SF UI Display" pitchFamily="18"/>
                <a:ea typeface="SimSun" pitchFamily="2"/>
                <a:cs typeface="Lucida Sans" pitchFamily="2"/>
              </a:rPr>
              <a:t>Capitão QOBM Eduardo Gomes Pinheiro, Capitão QOBM Lucas Frates Simiano </a:t>
            </a:r>
          </a:p>
          <a:p>
            <a:pPr marL="0" marR="0" lvl="0" indent="0" algn="r" rtl="0" hangingPunct="0">
              <a:lnSpc>
                <a:spcPct val="100000"/>
              </a:lnSpc>
              <a:spcBef>
                <a:spcPts val="0"/>
              </a:spcBef>
              <a:spcAft>
                <a:spcPts val="0"/>
              </a:spcAft>
              <a:buNone/>
              <a:tabLst/>
            </a:pPr>
            <a:r>
              <a:rPr lang="pt-BR" sz="2000" b="0" i="0" u="none" strike="noStrike" kern="1200" dirty="0" smtClean="0">
                <a:ln>
                  <a:noFill/>
                </a:ln>
                <a:latin typeface="SF UI Display" pitchFamily="18"/>
                <a:ea typeface="SimSun" pitchFamily="2"/>
                <a:cs typeface="Lucida Sans" pitchFamily="2"/>
              </a:rPr>
              <a:t>e </a:t>
            </a:r>
            <a:r>
              <a:rPr lang="pt-BR" sz="2000" b="0" i="0" u="none" strike="noStrike" kern="1200" dirty="0" err="1" smtClean="0">
                <a:ln>
                  <a:noFill/>
                </a:ln>
                <a:latin typeface="SF UI Display" pitchFamily="18"/>
                <a:ea typeface="SimSun" pitchFamily="2"/>
                <a:cs typeface="Lucida Sans" pitchFamily="2"/>
              </a:rPr>
              <a:t>Sd</a:t>
            </a:r>
            <a:r>
              <a:rPr lang="pt-BR" sz="2000" b="0" i="0" u="none" strike="noStrike" kern="1200" dirty="0" smtClean="0">
                <a:ln>
                  <a:noFill/>
                </a:ln>
                <a:latin typeface="SF UI Display" pitchFamily="18"/>
                <a:ea typeface="SimSun" pitchFamily="2"/>
                <a:cs typeface="Lucida Sans" pitchFamily="2"/>
              </a:rPr>
              <a:t>. QPM 1-0 Silvio Rodrigo Ribas de Araújo Correia</a:t>
            </a:r>
          </a:p>
          <a:p>
            <a:pPr lvl="0" algn="r" hangingPunct="0"/>
            <a:r>
              <a:rPr lang="pt-BR" sz="2000" i="1" dirty="0">
                <a:latin typeface="SF UI Display" pitchFamily="18"/>
                <a:ea typeface="SimSun" pitchFamily="2"/>
                <a:cs typeface="Lucida Sans" pitchFamily="2"/>
              </a:rPr>
              <a:t>Coordenadoria Estadual de Proteção e Defesa Civil </a:t>
            </a:r>
          </a:p>
          <a:p>
            <a:pPr lvl="0" algn="r" hangingPunct="0"/>
            <a:r>
              <a:rPr lang="pt-BR" sz="2000" i="1" dirty="0">
                <a:latin typeface="SF UI Display" pitchFamily="18"/>
                <a:ea typeface="SimSun" pitchFamily="2"/>
                <a:cs typeface="Lucida Sans" pitchFamily="2"/>
              </a:rPr>
              <a:t>Centro Universitário de Estudos e Pesquisas sobre Desastres </a:t>
            </a:r>
          </a:p>
          <a:p>
            <a:pPr marL="0" marR="0" lvl="0" indent="0" algn="r" rtl="0" hangingPunct="0">
              <a:lnSpc>
                <a:spcPct val="100000"/>
              </a:lnSpc>
              <a:spcBef>
                <a:spcPts val="0"/>
              </a:spcBef>
              <a:spcAft>
                <a:spcPts val="0"/>
              </a:spcAft>
              <a:buNone/>
              <a:tabLst/>
            </a:pPr>
            <a:r>
              <a:rPr lang="pt-BR" sz="2000" b="0" i="0" u="none" strike="noStrike" kern="1200" dirty="0" smtClean="0">
                <a:ln>
                  <a:noFill/>
                </a:ln>
                <a:latin typeface="SF UI Display" pitchFamily="18"/>
                <a:ea typeface="SimSun" pitchFamily="2"/>
                <a:cs typeface="Lucida Sans" pitchFamily="2"/>
              </a:rPr>
              <a:t> </a:t>
            </a:r>
            <a:endParaRPr lang="pt-BR" sz="2000" b="0" i="0" u="none" strike="noStrike" kern="1200" dirty="0">
              <a:ln>
                <a:noFill/>
              </a:ln>
              <a:latin typeface="SF UI Display" pitchFamily="18"/>
              <a:ea typeface="SimSun" pitchFamily="2"/>
              <a:cs typeface="Lucida Sans" pitchFamily="2"/>
            </a:endParaRPr>
          </a:p>
          <a:p>
            <a:pPr marL="0" marR="0" lvl="0" indent="0" algn="r" rtl="0" hangingPunct="0">
              <a:lnSpc>
                <a:spcPct val="100000"/>
              </a:lnSpc>
              <a:spcBef>
                <a:spcPts val="0"/>
              </a:spcBef>
              <a:spcAft>
                <a:spcPts val="0"/>
              </a:spcAft>
              <a:buNone/>
              <a:tabLst/>
            </a:pPr>
            <a:endParaRPr lang="pt-BR" sz="2000" b="0" i="0" u="none" strike="noStrike" kern="1200" dirty="0">
              <a:ln>
                <a:noFill/>
              </a:ln>
              <a:latin typeface="SF UI Display" pitchFamily="18"/>
              <a:ea typeface="SimSun" pitchFamily="2"/>
              <a:cs typeface="Lucida Sans" pitchFamily="2"/>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4"/>
          <a:srcRect l="34185" t="10767" r="33830" b="12450"/>
          <a:stretch/>
        </p:blipFill>
        <p:spPr>
          <a:xfrm>
            <a:off x="0" y="-20894"/>
            <a:ext cx="5086573" cy="6818816"/>
          </a:xfrm>
          <a:prstGeom prst="rect">
            <a:avLst/>
          </a:prstGeom>
        </p:spPr>
      </p:pic>
      <p:pic>
        <p:nvPicPr>
          <p:cNvPr id="8" name="Imagem 7"/>
          <p:cNvPicPr>
            <a:picLocks noChangeAspect="1"/>
          </p:cNvPicPr>
          <p:nvPr/>
        </p:nvPicPr>
        <p:blipFill rotWithShape="1">
          <a:blip r:embed="rId5"/>
          <a:srcRect l="33783" t="12745" r="34725" b="10242"/>
          <a:stretch/>
        </p:blipFill>
        <p:spPr>
          <a:xfrm>
            <a:off x="5074541" y="-10635"/>
            <a:ext cx="5006084" cy="6808557"/>
          </a:xfrm>
          <a:prstGeom prst="rect">
            <a:avLst/>
          </a:prstGeom>
        </p:spPr>
      </p:pic>
      <p:sp>
        <p:nvSpPr>
          <p:cNvPr id="9" name="CaixaDeTexto 8"/>
          <p:cNvSpPr txBox="1"/>
          <p:nvPr/>
        </p:nvSpPr>
        <p:spPr>
          <a:xfrm>
            <a:off x="3318754" y="6750201"/>
            <a:ext cx="3841734" cy="253039"/>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400"/>
            </a:pPr>
            <a:r>
              <a:rPr lang="pt-BR" sz="1100" b="0" i="0" u="none" strike="noStrike" kern="1200" dirty="0" smtClean="0">
                <a:ln>
                  <a:noFill/>
                </a:ln>
                <a:latin typeface="SF UI Display" pitchFamily="18"/>
                <a:ea typeface="SimSun" pitchFamily="2"/>
                <a:cs typeface="Lucida Sans" pitchFamily="2"/>
              </a:rPr>
              <a:t>FONTE: </a:t>
            </a:r>
            <a:r>
              <a:rPr lang="pt-BR" sz="1100" dirty="0" smtClean="0">
                <a:latin typeface="SF UI Display" pitchFamily="18"/>
                <a:ea typeface="SimSun" pitchFamily="2"/>
                <a:cs typeface="Lucida Sans" pitchFamily="2"/>
              </a:rPr>
              <a:t>MINISTÉRIO DA INTEGRAÇÃO NACIONAL</a:t>
            </a:r>
            <a:r>
              <a:rPr lang="pt-BR" sz="1100" b="0" i="0" u="none" strike="noStrike" kern="1200" dirty="0" smtClean="0">
                <a:ln>
                  <a:noFill/>
                </a:ln>
                <a:latin typeface="SF UI Display" pitchFamily="18"/>
                <a:ea typeface="SimSun" pitchFamily="2"/>
                <a:cs typeface="Lucida Sans" pitchFamily="2"/>
              </a:rPr>
              <a:t>, 2016</a:t>
            </a:r>
          </a:p>
        </p:txBody>
      </p:sp>
      <p:sp>
        <p:nvSpPr>
          <p:cNvPr id="10" name="Espaço Reservado para Texto 2"/>
          <p:cNvSpPr txBox="1">
            <a:spLocks/>
          </p:cNvSpPr>
          <p:nvPr/>
        </p:nvSpPr>
        <p:spPr>
          <a:xfrm>
            <a:off x="2200830" y="6922665"/>
            <a:ext cx="7268629" cy="200032"/>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900" dirty="0" smtClean="0">
                <a:latin typeface="SF UI Display"/>
              </a:rPr>
              <a:t>Disponível em: </a:t>
            </a:r>
            <a:r>
              <a:rPr lang="pt-BR" sz="900" dirty="0" smtClean="0">
                <a:latin typeface="SF UI Display"/>
                <a:hlinkClick r:id="rId6"/>
              </a:rPr>
              <a:t>http</a:t>
            </a:r>
            <a:r>
              <a:rPr lang="pt-BR" sz="900" dirty="0">
                <a:latin typeface="SF UI Display"/>
                <a:hlinkClick r:id="rId6"/>
              </a:rPr>
              <a:t>://www.mi.gov.br/c/document_library/get_file?uuid=f9cdf8bf-e31e-4902-984e-a859f54dae43&amp;groupId=10157</a:t>
            </a:r>
            <a:r>
              <a:rPr lang="pt-BR" sz="900" dirty="0" smtClean="0">
                <a:latin typeface="SF UI Display"/>
                <a:hlinkClick r:id="rId6"/>
              </a:rPr>
              <a:t>/</a:t>
            </a:r>
            <a:r>
              <a:rPr lang="pt-BR" sz="900" dirty="0" smtClean="0">
                <a:latin typeface="SF UI Display"/>
              </a:rPr>
              <a:t> </a:t>
            </a:r>
            <a:endParaRPr lang="pt-BR" sz="800" dirty="0"/>
          </a:p>
        </p:txBody>
      </p:sp>
    </p:spTree>
    <p:extLst>
      <p:ext uri="{BB962C8B-B14F-4D97-AF65-F5344CB8AC3E}">
        <p14:creationId xmlns:p14="http://schemas.microsoft.com/office/powerpoint/2010/main" val="319625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rotWithShape="1">
          <a:blip r:embed="rId4"/>
          <a:srcRect l="32762" t="8930" r="33688" b="13124"/>
          <a:stretch/>
        </p:blipFill>
        <p:spPr>
          <a:xfrm>
            <a:off x="0" y="-10635"/>
            <a:ext cx="5050465" cy="6600477"/>
          </a:xfrm>
          <a:prstGeom prst="rect">
            <a:avLst/>
          </a:prstGeom>
        </p:spPr>
      </p:pic>
      <p:pic>
        <p:nvPicPr>
          <p:cNvPr id="4" name="Imagem 3"/>
          <p:cNvPicPr>
            <a:picLocks noChangeAspect="1"/>
          </p:cNvPicPr>
          <p:nvPr/>
        </p:nvPicPr>
        <p:blipFill rotWithShape="1">
          <a:blip r:embed="rId5"/>
          <a:srcRect l="33196" t="11086" r="35351" b="16149"/>
          <a:stretch/>
        </p:blipFill>
        <p:spPr>
          <a:xfrm>
            <a:off x="5019016" y="-10634"/>
            <a:ext cx="5072241" cy="6600476"/>
          </a:xfrm>
          <a:prstGeom prst="rect">
            <a:avLst/>
          </a:prstGeom>
        </p:spPr>
      </p:pic>
      <p:sp>
        <p:nvSpPr>
          <p:cNvPr id="9" name="CaixaDeTexto 8"/>
          <p:cNvSpPr txBox="1"/>
          <p:nvPr/>
        </p:nvSpPr>
        <p:spPr>
          <a:xfrm>
            <a:off x="2668549" y="6653945"/>
            <a:ext cx="4829313" cy="297346"/>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400"/>
            </a:pPr>
            <a:r>
              <a:rPr lang="pt-BR" sz="1400" b="0" i="0" u="none" strike="noStrike" kern="1200" dirty="0" smtClean="0">
                <a:ln>
                  <a:noFill/>
                </a:ln>
                <a:latin typeface="SF UI Display" pitchFamily="18"/>
                <a:ea typeface="SimSun" pitchFamily="2"/>
                <a:cs typeface="Lucida Sans" pitchFamily="2"/>
              </a:rPr>
              <a:t>FONTE: </a:t>
            </a:r>
            <a:r>
              <a:rPr lang="pt-BR" sz="1400" dirty="0" smtClean="0">
                <a:latin typeface="SF UI Display" pitchFamily="18"/>
                <a:ea typeface="SimSun" pitchFamily="2"/>
                <a:cs typeface="Lucida Sans" pitchFamily="2"/>
              </a:rPr>
              <a:t>MINISTÉRIO DA INTEGRAÇÃO NACIONAL</a:t>
            </a:r>
            <a:r>
              <a:rPr lang="pt-BR" sz="1400" b="0" i="0" u="none" strike="noStrike" kern="1200" dirty="0" smtClean="0">
                <a:ln>
                  <a:noFill/>
                </a:ln>
                <a:latin typeface="SF UI Display" pitchFamily="18"/>
                <a:ea typeface="SimSun" pitchFamily="2"/>
                <a:cs typeface="Lucida Sans" pitchFamily="2"/>
              </a:rPr>
              <a:t>, 2016</a:t>
            </a:r>
          </a:p>
        </p:txBody>
      </p:sp>
      <p:sp>
        <p:nvSpPr>
          <p:cNvPr id="10" name="Espaço Reservado para Texto 2"/>
          <p:cNvSpPr txBox="1">
            <a:spLocks/>
          </p:cNvSpPr>
          <p:nvPr/>
        </p:nvSpPr>
        <p:spPr>
          <a:xfrm>
            <a:off x="1575182" y="6862505"/>
            <a:ext cx="7268629" cy="200032"/>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1050" dirty="0" smtClean="0">
                <a:latin typeface="SF UI Display"/>
              </a:rPr>
              <a:t>Disponível em: </a:t>
            </a:r>
            <a:r>
              <a:rPr lang="pt-BR" sz="1050" dirty="0" smtClean="0">
                <a:latin typeface="SF UI Display"/>
                <a:hlinkClick r:id="rId6"/>
              </a:rPr>
              <a:t>http</a:t>
            </a:r>
            <a:r>
              <a:rPr lang="pt-BR" sz="1050" dirty="0">
                <a:latin typeface="SF UI Display"/>
                <a:hlinkClick r:id="rId6"/>
              </a:rPr>
              <a:t>://www.mi.gov.br/c/document_library/get_file?uuid=f9cdf8bf-e31e-4902-984e-a859f54dae43&amp;groupId=10157</a:t>
            </a:r>
            <a:r>
              <a:rPr lang="pt-BR" sz="1050" dirty="0" smtClean="0">
                <a:latin typeface="SF UI Display"/>
                <a:hlinkClick r:id="rId6"/>
              </a:rPr>
              <a:t>/</a:t>
            </a:r>
            <a:r>
              <a:rPr lang="pt-BR" sz="1050" dirty="0" smtClean="0">
                <a:latin typeface="SF UI Display"/>
              </a:rPr>
              <a:t> </a:t>
            </a:r>
            <a:endParaRPr lang="pt-BR" sz="1000" dirty="0"/>
          </a:p>
        </p:txBody>
      </p:sp>
    </p:spTree>
    <p:extLst>
      <p:ext uri="{BB962C8B-B14F-4D97-AF65-F5344CB8AC3E}">
        <p14:creationId xmlns:p14="http://schemas.microsoft.com/office/powerpoint/2010/main" val="278682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4"/>
          <a:srcRect l="31254" t="21443" r="32035" b="26275"/>
          <a:stretch/>
        </p:blipFill>
        <p:spPr>
          <a:xfrm>
            <a:off x="1649708" y="1323879"/>
            <a:ext cx="6729710" cy="5391005"/>
          </a:xfrm>
          <a:prstGeom prst="rect">
            <a:avLst/>
          </a:prstGeom>
        </p:spPr>
      </p:pic>
      <p:sp>
        <p:nvSpPr>
          <p:cNvPr id="8" name="CaixaDeTexto 7"/>
          <p:cNvSpPr txBox="1"/>
          <p:nvPr/>
        </p:nvSpPr>
        <p:spPr>
          <a:xfrm>
            <a:off x="2704645" y="6653945"/>
            <a:ext cx="4829313" cy="297346"/>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400"/>
            </a:pPr>
            <a:r>
              <a:rPr lang="pt-BR" sz="1400" b="0" i="0" u="none" strike="noStrike" kern="1200" dirty="0" smtClean="0">
                <a:ln>
                  <a:noFill/>
                </a:ln>
                <a:latin typeface="SF UI Display" pitchFamily="18"/>
                <a:ea typeface="SimSun" pitchFamily="2"/>
                <a:cs typeface="Lucida Sans" pitchFamily="2"/>
              </a:rPr>
              <a:t>FONTE: </a:t>
            </a:r>
            <a:r>
              <a:rPr lang="pt-BR" sz="1400" dirty="0" smtClean="0">
                <a:latin typeface="SF UI Display" pitchFamily="18"/>
                <a:ea typeface="SimSun" pitchFamily="2"/>
                <a:cs typeface="Lucida Sans" pitchFamily="2"/>
              </a:rPr>
              <a:t>MINISTÉRIO DA INTEGRAÇÃO NACIONAL</a:t>
            </a:r>
            <a:r>
              <a:rPr lang="pt-BR" sz="1400" b="0" i="0" u="none" strike="noStrike" kern="1200" dirty="0" smtClean="0">
                <a:ln>
                  <a:noFill/>
                </a:ln>
                <a:latin typeface="SF UI Display" pitchFamily="18"/>
                <a:ea typeface="SimSun" pitchFamily="2"/>
                <a:cs typeface="Lucida Sans" pitchFamily="2"/>
              </a:rPr>
              <a:t>, 2016</a:t>
            </a:r>
          </a:p>
        </p:txBody>
      </p:sp>
      <p:sp>
        <p:nvSpPr>
          <p:cNvPr id="9" name="Espaço Reservado para Texto 2"/>
          <p:cNvSpPr txBox="1">
            <a:spLocks/>
          </p:cNvSpPr>
          <p:nvPr/>
        </p:nvSpPr>
        <p:spPr>
          <a:xfrm>
            <a:off x="1611278" y="6862505"/>
            <a:ext cx="7268629" cy="200032"/>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1050" dirty="0" smtClean="0">
                <a:latin typeface="SF UI Display"/>
              </a:rPr>
              <a:t>Disponível em: </a:t>
            </a:r>
            <a:r>
              <a:rPr lang="pt-BR" sz="1050" dirty="0" smtClean="0">
                <a:latin typeface="SF UI Display"/>
                <a:hlinkClick r:id="rId5"/>
              </a:rPr>
              <a:t>http</a:t>
            </a:r>
            <a:r>
              <a:rPr lang="pt-BR" sz="1050" dirty="0">
                <a:latin typeface="SF UI Display"/>
                <a:hlinkClick r:id="rId5"/>
              </a:rPr>
              <a:t>://www.mi.gov.br/c/document_library/get_file?uuid=f9cdf8bf-e31e-4902-984e-a859f54dae43&amp;groupId=10157</a:t>
            </a:r>
            <a:r>
              <a:rPr lang="pt-BR" sz="1050" dirty="0" smtClean="0">
                <a:latin typeface="SF UI Display"/>
                <a:hlinkClick r:id="rId5"/>
              </a:rPr>
              <a:t>/</a:t>
            </a:r>
            <a:r>
              <a:rPr lang="pt-BR" sz="1050" dirty="0" smtClean="0">
                <a:latin typeface="SF UI Display"/>
              </a:rPr>
              <a:t> </a:t>
            </a:r>
            <a:endParaRPr lang="pt-BR" sz="1000" dirty="0"/>
          </a:p>
        </p:txBody>
      </p:sp>
    </p:spTree>
    <p:extLst>
      <p:ext uri="{BB962C8B-B14F-4D97-AF65-F5344CB8AC3E}">
        <p14:creationId xmlns:p14="http://schemas.microsoft.com/office/powerpoint/2010/main" val="403163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Registro de desastres</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2181537"/>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smtClean="0"/>
              <a:t>O Estado do Paraná conta com o </a:t>
            </a:r>
            <a:r>
              <a:rPr lang="pt-BR" sz="2400" dirty="0"/>
              <a:t>Sistema Informatizado </a:t>
            </a:r>
            <a:r>
              <a:rPr lang="pt-BR" sz="2400" dirty="0" smtClean="0"/>
              <a:t>de Proteção </a:t>
            </a:r>
            <a:r>
              <a:rPr lang="pt-BR" sz="2400" dirty="0"/>
              <a:t>e Defesa Civil </a:t>
            </a:r>
            <a:r>
              <a:rPr lang="pt-BR" sz="2400" b="1" dirty="0"/>
              <a:t>(SISDC) </a:t>
            </a:r>
            <a:r>
              <a:rPr lang="pt-BR" sz="2400" dirty="0" smtClean="0"/>
              <a:t>para apoio na gestão de riscos e desastres.</a:t>
            </a:r>
          </a:p>
          <a:p>
            <a:pPr algn="just"/>
            <a:r>
              <a:rPr lang="pt-BR" sz="2400" dirty="0" smtClean="0"/>
              <a:t>Por meio do SISDC, é possível realizar o </a:t>
            </a:r>
            <a:r>
              <a:rPr lang="pt-BR" sz="2400" dirty="0"/>
              <a:t>preenchimento do </a:t>
            </a:r>
            <a:r>
              <a:rPr lang="pt-BR" sz="2400" b="1" dirty="0"/>
              <a:t>Formulário de Informações do Desastre </a:t>
            </a:r>
            <a:r>
              <a:rPr lang="pt-BR" sz="2400" b="1" dirty="0" smtClean="0"/>
              <a:t>– FIDE, </a:t>
            </a:r>
            <a:r>
              <a:rPr lang="pt-BR" sz="2400" dirty="0" smtClean="0"/>
              <a:t>que é o documento normatizado pela Secretaria Nacional de Proteção e Defesa Civil para </a:t>
            </a:r>
            <a:r>
              <a:rPr lang="pt-BR" sz="2400" b="1" dirty="0" smtClean="0"/>
              <a:t>o registro de ocorrências. Pelo FIDE que é verificado</a:t>
            </a:r>
            <a:r>
              <a:rPr lang="pt-BR" sz="2400" dirty="0" smtClean="0"/>
              <a:t> se dados catalogados chegam a atender os </a:t>
            </a:r>
            <a:r>
              <a:rPr lang="pt-BR" sz="2400" b="1" dirty="0" smtClean="0"/>
              <a:t>critérios</a:t>
            </a:r>
            <a:r>
              <a:rPr lang="pt-BR" sz="2400" dirty="0" smtClean="0"/>
              <a:t> </a:t>
            </a:r>
            <a:r>
              <a:rPr lang="pt-BR" sz="2400" dirty="0"/>
              <a:t>para </a:t>
            </a:r>
            <a:r>
              <a:rPr lang="pt-BR" sz="2400" b="1" dirty="0" smtClean="0"/>
              <a:t>decretação de Situação de Emergência / Estado de Calamidade Pública</a:t>
            </a:r>
            <a:r>
              <a:rPr lang="pt-BR" sz="2400" dirty="0" smtClean="0"/>
              <a:t>.</a:t>
            </a:r>
          </a:p>
          <a:p>
            <a:pPr algn="just"/>
            <a:r>
              <a:rPr lang="pt-BR" sz="2400" dirty="0" smtClean="0"/>
              <a:t>Conforme competências observadas no módulo I, a responsabilidade de preenchimento da FIDE é dos </a:t>
            </a:r>
            <a:r>
              <a:rPr lang="pt-BR" sz="2400" b="1" dirty="0" smtClean="0"/>
              <a:t>municípios</a:t>
            </a:r>
            <a:r>
              <a:rPr lang="pt-BR" sz="2400" dirty="0" smtClean="0"/>
              <a:t>.</a:t>
            </a:r>
          </a:p>
        </p:txBody>
      </p:sp>
    </p:spTree>
    <p:extLst>
      <p:ext uri="{BB962C8B-B14F-4D97-AF65-F5344CB8AC3E}">
        <p14:creationId xmlns:p14="http://schemas.microsoft.com/office/powerpoint/2010/main" val="351683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Decretação de SE e ECP</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2181537"/>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a:latin typeface="SF UI Display"/>
              </a:rPr>
              <a:t>Os critérios e procedimentos para caracterização de situação de emergência/estado de calamidade pública, bem como seu reconhecimento federal são estabelecidos </a:t>
            </a:r>
            <a:r>
              <a:rPr lang="pt-BR" sz="2400" dirty="0" smtClean="0">
                <a:latin typeface="SF UI Display"/>
              </a:rPr>
              <a:t>pela </a:t>
            </a:r>
            <a:r>
              <a:rPr lang="pt-BR" sz="2400" b="1" dirty="0">
                <a:latin typeface="SF UI Display"/>
              </a:rPr>
              <a:t>Instrução Normativa nº </a:t>
            </a:r>
            <a:r>
              <a:rPr lang="pt-BR" sz="2400" b="1" dirty="0" smtClean="0">
                <a:latin typeface="SF UI Display"/>
              </a:rPr>
              <a:t>2</a:t>
            </a:r>
            <a:r>
              <a:rPr lang="pt-BR" sz="2400" b="1" dirty="0">
                <a:latin typeface="SF UI Display"/>
              </a:rPr>
              <a:t>, de 20 de dezembro de 2016</a:t>
            </a:r>
            <a:r>
              <a:rPr lang="pt-BR" sz="2400" dirty="0">
                <a:latin typeface="SF UI Display"/>
              </a:rPr>
              <a:t>. </a:t>
            </a:r>
            <a:endParaRPr lang="pt-BR" sz="2400" dirty="0" smtClean="0">
              <a:latin typeface="SF UI Display"/>
            </a:endParaRPr>
          </a:p>
          <a:p>
            <a:pPr algn="just"/>
            <a:r>
              <a:rPr lang="pt-BR" sz="2400" dirty="0" smtClean="0">
                <a:latin typeface="SF UI Display"/>
              </a:rPr>
              <a:t>Para </a:t>
            </a:r>
            <a:r>
              <a:rPr lang="pt-BR" sz="2400" dirty="0">
                <a:latin typeface="SF UI Display"/>
              </a:rPr>
              <a:t>que haja </a:t>
            </a:r>
            <a:r>
              <a:rPr lang="pt-BR" sz="2400" dirty="0" smtClean="0">
                <a:latin typeface="SF UI Display"/>
              </a:rPr>
              <a:t>a decretação</a:t>
            </a:r>
            <a:r>
              <a:rPr lang="pt-BR" sz="2400" dirty="0">
                <a:latin typeface="SF UI Display"/>
              </a:rPr>
              <a:t>, </a:t>
            </a:r>
            <a:r>
              <a:rPr lang="pt-BR" sz="2400" b="1" dirty="0">
                <a:latin typeface="SF UI Display"/>
              </a:rPr>
              <a:t>deverá haver a caracterização de desastre </a:t>
            </a:r>
            <a:r>
              <a:rPr lang="pt-BR" sz="2400" dirty="0">
                <a:latin typeface="SF UI Display"/>
              </a:rPr>
              <a:t>(</a:t>
            </a:r>
            <a:r>
              <a:rPr lang="pt-BR" sz="2400" i="1" dirty="0">
                <a:latin typeface="SF UI Display"/>
              </a:rPr>
              <a:t>resultado de eventos adversos, naturais, tecnológicos ou de origem antrópica, sobre um cenário vulnerável exposto a ameaça, causando danos humanos, materiais ou ambientais e consequentes prejuízos econômicos e sociais</a:t>
            </a:r>
            <a:r>
              <a:rPr lang="pt-BR" sz="2400" dirty="0" smtClean="0">
                <a:latin typeface="SF UI Display"/>
              </a:rPr>
              <a:t>).</a:t>
            </a:r>
          </a:p>
          <a:p>
            <a:pPr algn="just"/>
            <a:r>
              <a:rPr lang="pt-BR" sz="2400" dirty="0" smtClean="0">
                <a:latin typeface="SF UI Display"/>
              </a:rPr>
              <a:t> </a:t>
            </a:r>
            <a:endParaRPr lang="pt-BR" sz="2400" i="1" dirty="0" smtClean="0">
              <a:solidFill>
                <a:sysClr val="windowText" lastClr="000000"/>
              </a:solidFill>
              <a:latin typeface="SF UI Display"/>
            </a:endParaRPr>
          </a:p>
        </p:txBody>
      </p:sp>
    </p:spTree>
    <p:extLst>
      <p:ext uri="{BB962C8B-B14F-4D97-AF65-F5344CB8AC3E}">
        <p14:creationId xmlns:p14="http://schemas.microsoft.com/office/powerpoint/2010/main" val="139360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Decretação de SE e ECP</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363386"/>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smtClean="0">
                <a:latin typeface="SF UI Display"/>
              </a:rPr>
              <a:t>Retomando do módulo II, os conceitos de Situação de Emergência e Estado de Calamidade Pública são:</a:t>
            </a:r>
            <a:endParaRPr lang="pt-BR" sz="2400" dirty="0" smtClean="0">
              <a:latin typeface="SF UI Display"/>
            </a:endParaRPr>
          </a:p>
          <a:p>
            <a:pPr algn="just"/>
            <a:r>
              <a:rPr lang="pt-BR" sz="2400" dirty="0" smtClean="0">
                <a:latin typeface="SF UI Display"/>
              </a:rPr>
              <a:t> </a:t>
            </a:r>
            <a:endParaRPr lang="pt-BR" sz="2400" i="1" dirty="0" smtClean="0">
              <a:solidFill>
                <a:sysClr val="windowText" lastClr="000000"/>
              </a:solidFill>
              <a:latin typeface="SF UI Display"/>
            </a:endParaRPr>
          </a:p>
        </p:txBody>
      </p:sp>
      <p:sp>
        <p:nvSpPr>
          <p:cNvPr id="8" name="Espaço Reservado para Texto 2"/>
          <p:cNvSpPr txBox="1">
            <a:spLocks/>
          </p:cNvSpPr>
          <p:nvPr/>
        </p:nvSpPr>
        <p:spPr>
          <a:xfrm>
            <a:off x="432312" y="2423331"/>
            <a:ext cx="9216000" cy="792000"/>
          </a:xfrm>
          <a:prstGeom prst="rect">
            <a:avLst/>
          </a:prstGeom>
          <a:noFill/>
          <a:ln>
            <a:noFill/>
          </a:ln>
        </p:spPr>
        <p:txBody>
          <a:bodyPr lIns="0" tIns="0" rIns="0" bIns="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400" b="1" dirty="0" smtClean="0">
                <a:latin typeface="SF UI Display"/>
              </a:rPr>
              <a:t>SITUAÇÃO DE EMERGÊNCIA (SE): </a:t>
            </a:r>
          </a:p>
          <a:p>
            <a:pPr algn="just"/>
            <a:r>
              <a:rPr lang="pt-BR" sz="2400" i="1" dirty="0" smtClean="0">
                <a:latin typeface="SF UI Display"/>
              </a:rPr>
              <a:t>“situação </a:t>
            </a:r>
            <a:r>
              <a:rPr lang="pt-BR" sz="2400" i="1" dirty="0">
                <a:latin typeface="SF UI Display"/>
              </a:rPr>
              <a:t>anormal, provocada por desastres, causando danos e prejuízos que impliquem o </a:t>
            </a:r>
            <a:r>
              <a:rPr lang="pt-BR" sz="2400" b="1" i="1" dirty="0">
                <a:latin typeface="SF UI Display"/>
              </a:rPr>
              <a:t>comprometimento parcial </a:t>
            </a:r>
            <a:r>
              <a:rPr lang="pt-BR" sz="2400" i="1" dirty="0">
                <a:latin typeface="SF UI Display"/>
              </a:rPr>
              <a:t>da capacidade de resposta do poder público do ente federativo </a:t>
            </a:r>
            <a:r>
              <a:rPr lang="pt-BR" sz="2400" i="1" dirty="0" smtClean="0">
                <a:latin typeface="SF UI Display"/>
              </a:rPr>
              <a:t>atingido” </a:t>
            </a:r>
            <a:r>
              <a:rPr lang="pt-BR" sz="2000" i="1" dirty="0" smtClean="0">
                <a:latin typeface="SF UI Display"/>
              </a:rPr>
              <a:t>(MINISTÉRIO DA INTEGRAÇÃO NACIONAL, </a:t>
            </a:r>
            <a:r>
              <a:rPr lang="pt-BR" sz="2000" i="1" dirty="0">
                <a:latin typeface="SF UI Display"/>
              </a:rPr>
              <a:t>2016, grifo nosso)</a:t>
            </a:r>
            <a:endParaRPr lang="pt-BR" sz="2000" i="1" dirty="0" smtClean="0">
              <a:solidFill>
                <a:sysClr val="windowText" lastClr="000000"/>
              </a:solidFill>
              <a:latin typeface="SF UI Display"/>
            </a:endParaRPr>
          </a:p>
          <a:p>
            <a:pPr algn="just"/>
            <a:endParaRPr lang="pt-BR" sz="2400" i="1" dirty="0" smtClean="0">
              <a:solidFill>
                <a:sysClr val="windowText" lastClr="000000"/>
              </a:solidFill>
              <a:latin typeface="SF UI Display"/>
            </a:endParaRPr>
          </a:p>
        </p:txBody>
      </p:sp>
      <p:sp>
        <p:nvSpPr>
          <p:cNvPr id="9" name="Espaço Reservado para Texto 2"/>
          <p:cNvSpPr txBox="1">
            <a:spLocks/>
          </p:cNvSpPr>
          <p:nvPr/>
        </p:nvSpPr>
        <p:spPr>
          <a:xfrm>
            <a:off x="432312" y="4729355"/>
            <a:ext cx="9216000" cy="792000"/>
          </a:xfrm>
          <a:prstGeom prst="rect">
            <a:avLst/>
          </a:prstGeom>
          <a:noFill/>
          <a:ln>
            <a:noFill/>
          </a:ln>
        </p:spPr>
        <p:txBody>
          <a:bodyPr lIns="0" tIns="0" rIns="0" bIns="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400" b="1" dirty="0" smtClean="0">
                <a:latin typeface="SF UI Display"/>
              </a:rPr>
              <a:t>ESTADO DE CALAMIDADE PÚBLICA (ECP): </a:t>
            </a:r>
          </a:p>
          <a:p>
            <a:pPr algn="just"/>
            <a:r>
              <a:rPr lang="pt-BR" sz="2400" i="1" dirty="0" smtClean="0">
                <a:latin typeface="SF UI Display"/>
              </a:rPr>
              <a:t>“situação </a:t>
            </a:r>
            <a:r>
              <a:rPr lang="pt-BR" sz="2400" i="1" dirty="0">
                <a:latin typeface="SF UI Display"/>
              </a:rPr>
              <a:t>anormal, provocada por desastre, causando danos e prejuízos que impliquem o </a:t>
            </a:r>
            <a:r>
              <a:rPr lang="pt-BR" sz="2400" b="1" i="1" dirty="0">
                <a:latin typeface="SF UI Display"/>
              </a:rPr>
              <a:t>comprometimento substancial </a:t>
            </a:r>
            <a:r>
              <a:rPr lang="pt-BR" sz="2400" i="1" dirty="0">
                <a:latin typeface="SF UI Display"/>
              </a:rPr>
              <a:t>da capacidade de resposta do poder público do ente federativo </a:t>
            </a:r>
            <a:r>
              <a:rPr lang="pt-BR" sz="2400" i="1" dirty="0" smtClean="0">
                <a:latin typeface="SF UI Display"/>
              </a:rPr>
              <a:t>atingido” </a:t>
            </a:r>
            <a:r>
              <a:rPr lang="pt-BR" sz="2000" i="1" dirty="0" smtClean="0">
                <a:latin typeface="SF UI Display"/>
              </a:rPr>
              <a:t>(MINISTÉRIO DA INTEGRAÇÃO NACIONAL, </a:t>
            </a:r>
            <a:r>
              <a:rPr lang="pt-BR" sz="2000" i="1" dirty="0">
                <a:latin typeface="SF UI Display"/>
              </a:rPr>
              <a:t>2016, grifo nosso)</a:t>
            </a:r>
            <a:endParaRPr lang="pt-BR" sz="2000" i="1" dirty="0" smtClean="0">
              <a:solidFill>
                <a:sysClr val="windowText" lastClr="000000"/>
              </a:solidFill>
              <a:latin typeface="SF UI Display"/>
            </a:endParaRPr>
          </a:p>
          <a:p>
            <a:pPr algn="just"/>
            <a:endParaRPr lang="pt-BR" sz="2400" i="1" dirty="0" smtClean="0">
              <a:solidFill>
                <a:sysClr val="windowText" lastClr="000000"/>
              </a:solidFill>
              <a:latin typeface="SF UI Display"/>
            </a:endParaRPr>
          </a:p>
        </p:txBody>
      </p:sp>
    </p:spTree>
    <p:extLst>
      <p:ext uri="{BB962C8B-B14F-4D97-AF65-F5344CB8AC3E}">
        <p14:creationId xmlns:p14="http://schemas.microsoft.com/office/powerpoint/2010/main" val="198597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Decretação de SE e ECP</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54385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smtClean="0">
                <a:latin typeface="SF UI Display"/>
              </a:rPr>
              <a:t>A decretação de Situação de Emergência ou Estado de Calamidade Pública e seu consequente reconhecimento pela união estão atrelados a </a:t>
            </a:r>
            <a:r>
              <a:rPr lang="pt-BR" sz="2400" b="1" dirty="0" smtClean="0">
                <a:latin typeface="SF UI Display"/>
              </a:rPr>
              <a:t>intensidade do desastres</a:t>
            </a:r>
            <a:r>
              <a:rPr lang="pt-BR" sz="2400" dirty="0" smtClean="0">
                <a:latin typeface="SF UI Display"/>
              </a:rPr>
              <a:t>:</a:t>
            </a:r>
          </a:p>
          <a:p>
            <a:pPr algn="just"/>
            <a:endParaRPr lang="pt-BR" sz="2400" dirty="0" smtClean="0">
              <a:latin typeface="SF UI Display"/>
            </a:endParaRPr>
          </a:p>
          <a:p>
            <a:pPr algn="just"/>
            <a:r>
              <a:rPr lang="pt-BR" sz="2400" dirty="0" smtClean="0">
                <a:latin typeface="SF UI Display"/>
              </a:rPr>
              <a:t> A </a:t>
            </a:r>
            <a:r>
              <a:rPr lang="pt-BR" sz="2400" dirty="0">
                <a:latin typeface="SF UI Display"/>
              </a:rPr>
              <a:t>I</a:t>
            </a:r>
            <a:r>
              <a:rPr lang="pt-BR" sz="2400" dirty="0" smtClean="0">
                <a:latin typeface="SF UI Display"/>
              </a:rPr>
              <a:t>nstrução Normativa nº 2 classifica os desastres em </a:t>
            </a:r>
            <a:r>
              <a:rPr lang="pt-BR" sz="2400" b="1" dirty="0" smtClean="0">
                <a:latin typeface="SF UI Display"/>
              </a:rPr>
              <a:t>3 níveis de intensidad</a:t>
            </a:r>
            <a:r>
              <a:rPr lang="pt-BR" sz="2400" dirty="0" smtClean="0">
                <a:latin typeface="SF UI Display"/>
              </a:rPr>
              <a:t>e:</a:t>
            </a:r>
          </a:p>
          <a:p>
            <a:pPr algn="just"/>
            <a:r>
              <a:rPr lang="pt-BR" sz="2400" dirty="0" smtClean="0">
                <a:latin typeface="SF UI Display"/>
              </a:rPr>
              <a:t> </a:t>
            </a:r>
            <a:r>
              <a:rPr lang="pt-BR" sz="2400" dirty="0">
                <a:latin typeface="SF UI Display"/>
              </a:rPr>
              <a:t>a) nível I - desastres de pequena intensidade; </a:t>
            </a:r>
            <a:endParaRPr lang="pt-BR" sz="2400" dirty="0" smtClean="0">
              <a:latin typeface="SF UI Display"/>
            </a:endParaRPr>
          </a:p>
          <a:p>
            <a:pPr algn="just"/>
            <a:r>
              <a:rPr lang="pt-BR" sz="2400" dirty="0" smtClean="0">
                <a:latin typeface="SF UI Display"/>
              </a:rPr>
              <a:t>b</a:t>
            </a:r>
            <a:r>
              <a:rPr lang="pt-BR" sz="2400" dirty="0">
                <a:latin typeface="SF UI Display"/>
              </a:rPr>
              <a:t>) nível II - desastres de média intensidade; </a:t>
            </a:r>
            <a:endParaRPr lang="pt-BR" sz="2400" dirty="0" smtClean="0">
              <a:latin typeface="SF UI Display"/>
            </a:endParaRPr>
          </a:p>
          <a:p>
            <a:pPr algn="just"/>
            <a:r>
              <a:rPr lang="pt-BR" sz="2400" dirty="0" smtClean="0">
                <a:latin typeface="SF UI Display"/>
              </a:rPr>
              <a:t>c</a:t>
            </a:r>
            <a:r>
              <a:rPr lang="pt-BR" sz="2400" dirty="0">
                <a:latin typeface="SF UI Display"/>
              </a:rPr>
              <a:t>) nível III - desastres de grande intensidade. </a:t>
            </a:r>
            <a:endParaRPr lang="pt-BR" sz="2400" dirty="0" smtClean="0">
              <a:latin typeface="SF UI Display"/>
            </a:endParaRPr>
          </a:p>
          <a:p>
            <a:pPr algn="just"/>
            <a:endParaRPr lang="pt-BR" sz="2400" i="1" dirty="0" smtClean="0">
              <a:solidFill>
                <a:sysClr val="windowText" lastClr="000000"/>
              </a:solidFill>
              <a:latin typeface="SF UI Display"/>
            </a:endParaRPr>
          </a:p>
        </p:txBody>
      </p:sp>
    </p:spTree>
    <p:extLst>
      <p:ext uri="{BB962C8B-B14F-4D97-AF65-F5344CB8AC3E}">
        <p14:creationId xmlns:p14="http://schemas.microsoft.com/office/powerpoint/2010/main" val="21868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Decretação de SE e ECP</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54385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smtClean="0">
                <a:latin typeface="SF UI Display"/>
              </a:rPr>
              <a:t>São </a:t>
            </a:r>
            <a:r>
              <a:rPr lang="pt-BR" sz="2400" dirty="0">
                <a:latin typeface="SF UI Display"/>
              </a:rPr>
              <a:t>desastres de </a:t>
            </a:r>
            <a:r>
              <a:rPr lang="pt-BR" sz="2400" b="1" dirty="0">
                <a:latin typeface="SF UI Display"/>
              </a:rPr>
              <a:t>nível I </a:t>
            </a:r>
            <a:r>
              <a:rPr lang="pt-BR" sz="2400" dirty="0">
                <a:latin typeface="SF UI Display"/>
              </a:rPr>
              <a:t>aqueles em que há somente </a:t>
            </a:r>
            <a:r>
              <a:rPr lang="pt-BR" sz="2400" b="1" dirty="0">
                <a:latin typeface="SF UI Display"/>
              </a:rPr>
              <a:t>danos humanos consideráveis </a:t>
            </a:r>
            <a:r>
              <a:rPr lang="pt-BR" sz="2400" dirty="0">
                <a:latin typeface="SF UI Display"/>
              </a:rPr>
              <a:t>e que a situação de normalidade </a:t>
            </a:r>
            <a:r>
              <a:rPr lang="pt-BR" sz="2400" b="1" dirty="0">
                <a:latin typeface="SF UI Display"/>
              </a:rPr>
              <a:t>pode ser </a:t>
            </a:r>
            <a:r>
              <a:rPr lang="pt-BR" sz="2400" dirty="0">
                <a:latin typeface="SF UI Display"/>
              </a:rPr>
              <a:t>restabelecida com os recursos mobilizados em nível local ou complementados com o aporte de recursos estaduais e federais. </a:t>
            </a:r>
            <a:endParaRPr lang="pt-BR" sz="2400" dirty="0" smtClean="0">
              <a:latin typeface="SF UI Display"/>
            </a:endParaRPr>
          </a:p>
          <a:p>
            <a:pPr algn="just"/>
            <a:r>
              <a:rPr lang="pt-BR" sz="2400" dirty="0" smtClean="0">
                <a:latin typeface="SF UI Display"/>
              </a:rPr>
              <a:t>São </a:t>
            </a:r>
            <a:r>
              <a:rPr lang="pt-BR" sz="2400" dirty="0">
                <a:latin typeface="SF UI Display"/>
              </a:rPr>
              <a:t>desastres de </a:t>
            </a:r>
            <a:r>
              <a:rPr lang="pt-BR" sz="2400" b="1" dirty="0">
                <a:latin typeface="SF UI Display"/>
              </a:rPr>
              <a:t>nível II </a:t>
            </a:r>
            <a:r>
              <a:rPr lang="pt-BR" sz="2400" dirty="0">
                <a:latin typeface="SF UI Display"/>
              </a:rPr>
              <a:t>aqueles em que os </a:t>
            </a:r>
            <a:r>
              <a:rPr lang="pt-BR" sz="2400" b="1" dirty="0">
                <a:latin typeface="SF UI Display"/>
              </a:rPr>
              <a:t>danos e prejuízos são suportáveis e superáveis pelos governos locais </a:t>
            </a:r>
            <a:r>
              <a:rPr lang="pt-BR" sz="2400" dirty="0">
                <a:latin typeface="SF UI Display"/>
              </a:rPr>
              <a:t>e a situação de normalidade </a:t>
            </a:r>
            <a:r>
              <a:rPr lang="pt-BR" sz="2400" b="1" dirty="0">
                <a:latin typeface="SF UI Display"/>
              </a:rPr>
              <a:t>pode ser </a:t>
            </a:r>
            <a:r>
              <a:rPr lang="pt-BR" sz="2400" dirty="0">
                <a:latin typeface="SF UI Display"/>
              </a:rPr>
              <a:t>restabelecida com os recursos mobilizados em nível local ou complementados com o aporte de recursos estaduais e federais; </a:t>
            </a:r>
            <a:endParaRPr lang="pt-BR" sz="2400" dirty="0" smtClean="0">
              <a:latin typeface="SF UI Display"/>
            </a:endParaRPr>
          </a:p>
          <a:p>
            <a:pPr algn="just"/>
            <a:r>
              <a:rPr lang="pt-BR" sz="2400" dirty="0" smtClean="0">
                <a:latin typeface="SF UI Display"/>
              </a:rPr>
              <a:t>São </a:t>
            </a:r>
            <a:r>
              <a:rPr lang="pt-BR" sz="2400" dirty="0">
                <a:latin typeface="SF UI Display"/>
              </a:rPr>
              <a:t>desastres de </a:t>
            </a:r>
            <a:r>
              <a:rPr lang="pt-BR" sz="2400" b="1" dirty="0">
                <a:latin typeface="SF UI Display"/>
              </a:rPr>
              <a:t>nível III </a:t>
            </a:r>
            <a:r>
              <a:rPr lang="pt-BR" sz="2400" dirty="0">
                <a:latin typeface="SF UI Display"/>
              </a:rPr>
              <a:t>aqueles em que os </a:t>
            </a:r>
            <a:r>
              <a:rPr lang="pt-BR" sz="2400" b="1" dirty="0">
                <a:latin typeface="SF UI Display"/>
              </a:rPr>
              <a:t>danos e prejuízos não são superáveis e suportáveis pelos governos locais e o restabelecimento da situação de normalidade depende da mobilização e da ação coordenada das três esferas de atuação do Sistema Nacional de Proteção e Defesa Civil </a:t>
            </a:r>
            <a:r>
              <a:rPr lang="pt-BR" sz="2400" dirty="0">
                <a:latin typeface="SF UI Display"/>
              </a:rPr>
              <a:t>(SINPDEC) e, em alguns casos, </a:t>
            </a:r>
            <a:r>
              <a:rPr lang="pt-BR" sz="2400" b="1" dirty="0">
                <a:latin typeface="SF UI Display"/>
              </a:rPr>
              <a:t>de ajuda internacional</a:t>
            </a:r>
            <a:r>
              <a:rPr lang="pt-BR" sz="2400" dirty="0">
                <a:latin typeface="SF UI Display"/>
              </a:rPr>
              <a:t>. </a:t>
            </a:r>
            <a:endParaRPr lang="pt-BR" sz="2400" dirty="0" smtClean="0">
              <a:latin typeface="SF UI Display"/>
            </a:endParaRPr>
          </a:p>
        </p:txBody>
      </p:sp>
    </p:spTree>
    <p:extLst>
      <p:ext uri="{BB962C8B-B14F-4D97-AF65-F5344CB8AC3E}">
        <p14:creationId xmlns:p14="http://schemas.microsoft.com/office/powerpoint/2010/main" val="2443632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Decretação de SE e ECP</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54385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b="1" dirty="0" smtClean="0">
                <a:latin typeface="SF UI Display"/>
              </a:rPr>
              <a:t>Os </a:t>
            </a:r>
            <a:r>
              <a:rPr lang="pt-BR" sz="2400" b="1" dirty="0">
                <a:latin typeface="SF UI Display"/>
              </a:rPr>
              <a:t>desastres de nível I e II ensejam a decretação de situação de emergência</a:t>
            </a:r>
            <a:r>
              <a:rPr lang="pt-BR" sz="2400" dirty="0">
                <a:latin typeface="SF UI Display"/>
              </a:rPr>
              <a:t>, enquanto </a:t>
            </a:r>
            <a:r>
              <a:rPr lang="pt-BR" sz="2400" b="1" dirty="0">
                <a:latin typeface="SF UI Display"/>
              </a:rPr>
              <a:t>os desastres de nível III a de estado de calamidade pública</a:t>
            </a:r>
            <a:r>
              <a:rPr lang="pt-BR" sz="2400" dirty="0">
                <a:latin typeface="SF UI Display"/>
              </a:rPr>
              <a:t>. </a:t>
            </a:r>
            <a:endParaRPr lang="pt-BR" sz="2400" dirty="0" smtClean="0">
              <a:latin typeface="SF UI Display"/>
            </a:endParaRPr>
          </a:p>
          <a:p>
            <a:pPr algn="just"/>
            <a:r>
              <a:rPr lang="pt-BR" sz="2400" dirty="0" smtClean="0">
                <a:latin typeface="SF UI Display"/>
              </a:rPr>
              <a:t>Os </a:t>
            </a:r>
            <a:r>
              <a:rPr lang="pt-BR" sz="2400" dirty="0">
                <a:latin typeface="SF UI Display"/>
              </a:rPr>
              <a:t>desastres de </a:t>
            </a:r>
            <a:r>
              <a:rPr lang="pt-BR" sz="2400" b="1" dirty="0">
                <a:latin typeface="SF UI Display"/>
              </a:rPr>
              <a:t>nível II </a:t>
            </a:r>
            <a:r>
              <a:rPr lang="pt-BR" sz="2400" dirty="0">
                <a:latin typeface="SF UI Display"/>
              </a:rPr>
              <a:t>são caracterizados pela ocorrência de </a:t>
            </a:r>
            <a:r>
              <a:rPr lang="pt-BR" sz="2400" b="1" dirty="0">
                <a:latin typeface="SF UI Display"/>
              </a:rPr>
              <a:t>ao menos dois danos</a:t>
            </a:r>
            <a:r>
              <a:rPr lang="pt-BR" sz="2400" dirty="0">
                <a:latin typeface="SF UI Display"/>
              </a:rPr>
              <a:t>, </a:t>
            </a:r>
            <a:r>
              <a:rPr lang="pt-BR" sz="2400" u="sng" dirty="0">
                <a:latin typeface="SF UI Display"/>
              </a:rPr>
              <a:t>sendo um deles obrigatoriamente danos humanos que importem no prejuízo econômico público ou no prejuízo econômico privado que afetem a capacidade do poder público local em responder e gerenciar a crise instalada</a:t>
            </a:r>
            <a:r>
              <a:rPr lang="pt-BR" sz="2400" dirty="0">
                <a:latin typeface="SF UI Display"/>
              </a:rPr>
              <a:t>; </a:t>
            </a:r>
            <a:endParaRPr lang="pt-BR" sz="2400" dirty="0" smtClean="0">
              <a:latin typeface="SF UI Display"/>
            </a:endParaRPr>
          </a:p>
          <a:p>
            <a:pPr algn="just"/>
            <a:r>
              <a:rPr lang="pt-BR" sz="2400" dirty="0" smtClean="0">
                <a:latin typeface="SF UI Display"/>
              </a:rPr>
              <a:t>Os </a:t>
            </a:r>
            <a:r>
              <a:rPr lang="pt-BR" sz="2400" dirty="0">
                <a:latin typeface="SF UI Display"/>
              </a:rPr>
              <a:t>desastres de </a:t>
            </a:r>
            <a:r>
              <a:rPr lang="pt-BR" sz="2400" b="1" dirty="0">
                <a:latin typeface="SF UI Display"/>
              </a:rPr>
              <a:t>nível III </a:t>
            </a:r>
            <a:r>
              <a:rPr lang="pt-BR" sz="2400" u="sng" dirty="0">
                <a:latin typeface="SF UI Display"/>
              </a:rPr>
              <a:t>são caracterizados pela concomitância na existência de óbitos, isolamento de população, interrupção de serviços essenciais, interdição ou destruição de unidades habitacionais, danificação ou destruição de instalações públicas prestadoras de serviços essenciais e obras de infraestrutura pública.</a:t>
            </a:r>
            <a:endParaRPr lang="pt-BR" sz="2400" i="1" u="sng" dirty="0" smtClean="0">
              <a:solidFill>
                <a:sysClr val="windowText" lastClr="000000"/>
              </a:solidFill>
              <a:latin typeface="SF UI Display"/>
            </a:endParaRPr>
          </a:p>
        </p:txBody>
      </p:sp>
    </p:spTree>
    <p:extLst>
      <p:ext uri="{BB962C8B-B14F-4D97-AF65-F5344CB8AC3E}">
        <p14:creationId xmlns:p14="http://schemas.microsoft.com/office/powerpoint/2010/main" val="24133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Decretação de SE e ECP</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54385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smtClean="0">
                <a:latin typeface="SF UI Display"/>
              </a:rPr>
              <a:t>Atendendo aos critérios estabelecidos na instrução normativa nº 2/2016, para o </a:t>
            </a:r>
            <a:r>
              <a:rPr lang="pt-BR" sz="2400" dirty="0">
                <a:latin typeface="SF UI Display"/>
              </a:rPr>
              <a:t>processo de situação de emergência ou estado de calamidade pública </a:t>
            </a:r>
            <a:r>
              <a:rPr lang="pt-BR" sz="2400" b="1" dirty="0" smtClean="0">
                <a:latin typeface="SF UI Display"/>
              </a:rPr>
              <a:t>o município deve juntar os seguintes documentos via SISDC</a:t>
            </a:r>
            <a:r>
              <a:rPr lang="pt-BR" sz="2400" dirty="0" smtClean="0">
                <a:latin typeface="SF UI Display"/>
              </a:rPr>
              <a:t>: </a:t>
            </a:r>
          </a:p>
          <a:p>
            <a:pPr algn="just"/>
            <a:r>
              <a:rPr lang="pt-BR" sz="2400" dirty="0" smtClean="0">
                <a:latin typeface="SF UI Display"/>
              </a:rPr>
              <a:t> </a:t>
            </a:r>
            <a:r>
              <a:rPr lang="pt-BR" sz="2400" dirty="0">
                <a:latin typeface="SF UI Display"/>
              </a:rPr>
              <a:t>FIDE devidamente preenchido e assinado pelo Coordenador Municipal de Proteção e Defesa Civil; </a:t>
            </a:r>
            <a:endParaRPr lang="pt-BR" sz="2400" dirty="0" smtClean="0">
              <a:latin typeface="SF UI Display"/>
            </a:endParaRPr>
          </a:p>
          <a:p>
            <a:pPr algn="just"/>
            <a:r>
              <a:rPr lang="pt-BR" sz="2400" dirty="0" smtClean="0">
                <a:latin typeface="SF UI Display"/>
              </a:rPr>
              <a:t> DMATE - </a:t>
            </a:r>
            <a:r>
              <a:rPr lang="pt-BR" sz="2400" dirty="0" smtClean="0"/>
              <a:t>Declaração </a:t>
            </a:r>
            <a:r>
              <a:rPr lang="pt-BR" sz="2400" dirty="0"/>
              <a:t>Municipal de Atuação Emergencial</a:t>
            </a:r>
            <a:r>
              <a:rPr lang="pt-BR" sz="2400" dirty="0" smtClean="0">
                <a:latin typeface="SF UI Display"/>
              </a:rPr>
              <a:t> </a:t>
            </a:r>
            <a:r>
              <a:rPr lang="pt-BR" sz="2400" dirty="0">
                <a:latin typeface="SF UI Display"/>
              </a:rPr>
              <a:t>preenchida e assinada pelo Prefeito (a) Municipal; </a:t>
            </a:r>
            <a:endParaRPr lang="pt-BR" sz="2400" dirty="0" smtClean="0">
              <a:latin typeface="SF UI Display"/>
            </a:endParaRPr>
          </a:p>
          <a:p>
            <a:pPr algn="just"/>
            <a:r>
              <a:rPr lang="pt-BR" sz="2400" dirty="0" smtClean="0">
                <a:latin typeface="SF UI Display"/>
              </a:rPr>
              <a:t> </a:t>
            </a:r>
            <a:r>
              <a:rPr lang="pt-BR" sz="2400" dirty="0">
                <a:latin typeface="SF UI Display"/>
              </a:rPr>
              <a:t>Decreto Municipal assinado; </a:t>
            </a:r>
            <a:endParaRPr lang="pt-BR" sz="2400" dirty="0" smtClean="0">
              <a:latin typeface="SF UI Display"/>
            </a:endParaRPr>
          </a:p>
          <a:p>
            <a:pPr algn="just"/>
            <a:r>
              <a:rPr lang="pt-BR" sz="2400" dirty="0" smtClean="0">
                <a:latin typeface="SF UI Display"/>
              </a:rPr>
              <a:t> </a:t>
            </a:r>
            <a:r>
              <a:rPr lang="pt-BR" sz="2400" dirty="0">
                <a:latin typeface="SF UI Display"/>
              </a:rPr>
              <a:t>Laudos comprobatórios dos danos e prejuízos que foram descritos no FIDE</a:t>
            </a:r>
            <a:r>
              <a:rPr lang="pt-BR" sz="2400" dirty="0" smtClean="0">
                <a:latin typeface="SF UI Display"/>
              </a:rPr>
              <a:t>.</a:t>
            </a:r>
          </a:p>
          <a:p>
            <a:pPr algn="ctr"/>
            <a:r>
              <a:rPr lang="pt-BR" sz="2400" b="1" dirty="0" smtClean="0">
                <a:latin typeface="SF UI Display"/>
              </a:rPr>
              <a:t>Todos os modelos destes documentos estão disponíveis aos municípios via SISDC.</a:t>
            </a:r>
          </a:p>
          <a:p>
            <a:pPr algn="just"/>
            <a:endParaRPr lang="pt-BR" sz="2400" b="1" i="1" u="sng" dirty="0">
              <a:solidFill>
                <a:sysClr val="windowText" lastClr="000000"/>
              </a:solidFill>
              <a:latin typeface="SF UI Display"/>
            </a:endParaRPr>
          </a:p>
          <a:p>
            <a:pPr algn="just"/>
            <a:endParaRPr lang="pt-BR" sz="2400" i="1" u="sng" dirty="0" smtClean="0">
              <a:solidFill>
                <a:sysClr val="windowText" lastClr="000000"/>
              </a:solidFill>
              <a:latin typeface="SF UI Display"/>
            </a:endParaRPr>
          </a:p>
        </p:txBody>
      </p:sp>
    </p:spTree>
    <p:extLst>
      <p:ext uri="{BB962C8B-B14F-4D97-AF65-F5344CB8AC3E}">
        <p14:creationId xmlns:p14="http://schemas.microsoft.com/office/powerpoint/2010/main" val="423337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b="1" dirty="0">
                <a:solidFill>
                  <a:srgbClr val="FFFF00"/>
                </a:solidFill>
                <a:latin typeface="SF UI Display" pitchFamily="18"/>
              </a:rPr>
              <a:t>C</a:t>
            </a:r>
            <a:r>
              <a:rPr lang="pt-BR" b="1" dirty="0" smtClean="0">
                <a:solidFill>
                  <a:srgbClr val="FFFF00"/>
                </a:solidFill>
                <a:latin typeface="SF UI Display" pitchFamily="18"/>
              </a:rPr>
              <a:t>onteúdo do módulo</a:t>
            </a:r>
            <a:endParaRPr lang="pt-BR" b="1" dirty="0">
              <a:solidFill>
                <a:srgbClr val="FFFF00"/>
              </a:solidFill>
              <a:latin typeface="SF UI Display" pitchFamily="18"/>
            </a:endParaRPr>
          </a:p>
        </p:txBody>
      </p:sp>
      <p:sp>
        <p:nvSpPr>
          <p:cNvPr id="3" name="Espaço Reservado para Texto 2"/>
          <p:cNvSpPr txBox="1">
            <a:spLocks noGrp="1"/>
          </p:cNvSpPr>
          <p:nvPr>
            <p:ph type="body" idx="4294967295"/>
          </p:nvPr>
        </p:nvSpPr>
        <p:spPr>
          <a:xfrm>
            <a:off x="385810" y="2654184"/>
            <a:ext cx="9216000" cy="2550960"/>
          </a:xfrm>
        </p:spPr>
        <p:txBody>
          <a:bodyPr/>
          <a:lstStyle/>
          <a:p>
            <a:pPr lvl="0" algn="ctr">
              <a:lnSpc>
                <a:spcPct val="90000"/>
              </a:lnSpc>
            </a:pPr>
            <a:r>
              <a:rPr lang="pt-BR" dirty="0">
                <a:solidFill>
                  <a:srgbClr val="000000"/>
                </a:solidFill>
                <a:latin typeface="SF UI Display" pitchFamily="18"/>
                <a:cs typeface="Lucida Sans Unicode" pitchFamily="34"/>
              </a:rPr>
              <a:t>Neste módulo apresentaremos </a:t>
            </a:r>
            <a:r>
              <a:rPr lang="pt-BR" dirty="0" smtClean="0">
                <a:solidFill>
                  <a:srgbClr val="000000"/>
                </a:solidFill>
                <a:latin typeface="SF UI Display" pitchFamily="18"/>
                <a:cs typeface="Lucida Sans Unicode" pitchFamily="34"/>
              </a:rPr>
              <a:t>a  </a:t>
            </a:r>
            <a:r>
              <a:rPr lang="pt-BR" dirty="0">
                <a:solidFill>
                  <a:srgbClr val="000000"/>
                </a:solidFill>
                <a:latin typeface="SF UI Display" pitchFamily="18"/>
                <a:cs typeface="Lucida Sans Unicode" pitchFamily="34"/>
              </a:rPr>
              <a:t>Classificação e Codificação Brasileira de Desastres – </a:t>
            </a:r>
            <a:r>
              <a:rPr lang="pt-BR" dirty="0" smtClean="0">
                <a:solidFill>
                  <a:srgbClr val="000000"/>
                </a:solidFill>
                <a:latin typeface="SF UI Display" pitchFamily="18"/>
                <a:cs typeface="Lucida Sans Unicode" pitchFamily="34"/>
              </a:rPr>
              <a:t>COBRADE, informações sobre o registro de desastres e os critérios para a </a:t>
            </a:r>
            <a:r>
              <a:rPr lang="pt-BR" dirty="0">
                <a:solidFill>
                  <a:srgbClr val="000000"/>
                </a:solidFill>
                <a:latin typeface="SF UI Display" pitchFamily="18"/>
                <a:cs typeface="Lucida Sans Unicode" pitchFamily="34"/>
              </a:rPr>
              <a:t>Decretação de Situação de Emergência e Estado de Calamidade </a:t>
            </a:r>
            <a:r>
              <a:rPr lang="pt-BR" dirty="0" smtClean="0">
                <a:solidFill>
                  <a:srgbClr val="000000"/>
                </a:solidFill>
                <a:latin typeface="SF UI Display" pitchFamily="18"/>
                <a:cs typeface="Lucida Sans Unicode" pitchFamily="34"/>
              </a:rPr>
              <a:t>Pública.</a:t>
            </a:r>
            <a:endParaRPr lang="pt-BR" dirty="0">
              <a:solidFill>
                <a:srgbClr val="000000"/>
              </a:solidFill>
              <a:latin typeface="SF UI Display" pitchFamily="18"/>
              <a:cs typeface="Lucida Sans Unicode" pitchFamily="34"/>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3829859" y="6190570"/>
            <a:ext cx="2636277" cy="444758"/>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defRPr sz="1400"/>
            </a:pPr>
            <a:r>
              <a:rPr lang="pt-BR" sz="2400" b="1" i="0" u="none" strike="noStrike" kern="1200" dirty="0" smtClean="0">
                <a:ln>
                  <a:noFill/>
                </a:ln>
                <a:latin typeface="SF UI Display" pitchFamily="18"/>
                <a:ea typeface="SimSun" pitchFamily="2"/>
                <a:cs typeface="Lucida Sans" pitchFamily="2"/>
              </a:rPr>
              <a:t>BONS ESTUDOS!</a:t>
            </a:r>
            <a:endParaRPr lang="pt-BR" sz="2400" b="1" i="1" u="none" strike="noStrike" kern="1200" dirty="0">
              <a:ln>
                <a:noFill/>
              </a:ln>
              <a:latin typeface="SF UI Display" pitchFamily="18"/>
              <a:ea typeface="SimSun" pitchFamily="2"/>
              <a:cs typeface="Lucida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Reconhecimento Estadual</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54385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200" dirty="0">
                <a:latin typeface="SF UI Display"/>
              </a:rPr>
              <a:t>Prevista no Decreto Estadual nº 9.557/13, em seu </a:t>
            </a:r>
            <a:r>
              <a:rPr lang="pt-BR" sz="2200" dirty="0" err="1">
                <a:latin typeface="SF UI Display"/>
              </a:rPr>
              <a:t>Art</a:t>
            </a:r>
            <a:r>
              <a:rPr lang="pt-BR" sz="2200" dirty="0">
                <a:latin typeface="SF UI Display"/>
              </a:rPr>
              <a:t>º 15 – parágrafo único, </a:t>
            </a:r>
            <a:r>
              <a:rPr lang="pt-BR" sz="2200" dirty="0" smtClean="0">
                <a:latin typeface="SF UI Display"/>
              </a:rPr>
              <a:t>a homologação </a:t>
            </a:r>
            <a:r>
              <a:rPr lang="pt-BR" sz="2200" dirty="0">
                <a:latin typeface="SF UI Display"/>
              </a:rPr>
              <a:t>da situação de emergência ou estado de calamidade </a:t>
            </a:r>
            <a:r>
              <a:rPr lang="pt-BR" sz="2200" dirty="0" smtClean="0">
                <a:latin typeface="SF UI Display"/>
              </a:rPr>
              <a:t>pública objetiva</a:t>
            </a:r>
            <a:r>
              <a:rPr lang="pt-BR" sz="2200" dirty="0">
                <a:latin typeface="SF UI Display"/>
              </a:rPr>
              <a:t>, entre outras, as seguintes ações:</a:t>
            </a:r>
          </a:p>
          <a:p>
            <a:pPr algn="just"/>
            <a:r>
              <a:rPr lang="pt-BR" sz="2200" b="1" dirty="0">
                <a:latin typeface="SF UI Display"/>
              </a:rPr>
              <a:t>I. Atuação integrada dos órgãos e entidade governamentais;</a:t>
            </a:r>
          </a:p>
          <a:p>
            <a:pPr algn="just"/>
            <a:r>
              <a:rPr lang="pt-BR" sz="2200" b="1" dirty="0">
                <a:latin typeface="SF UI Display"/>
              </a:rPr>
              <a:t>II. Atuação em regime especial de trabalho, dos órgãos </a:t>
            </a:r>
            <a:r>
              <a:rPr lang="pt-BR" sz="2200" b="1" dirty="0" smtClean="0">
                <a:latin typeface="SF UI Display"/>
              </a:rPr>
              <a:t>que desenvolvem </a:t>
            </a:r>
            <a:r>
              <a:rPr lang="pt-BR" sz="2200" b="1" dirty="0">
                <a:latin typeface="SF UI Display"/>
              </a:rPr>
              <a:t>serviços de utilidade pública</a:t>
            </a:r>
          </a:p>
          <a:p>
            <a:pPr algn="just"/>
            <a:r>
              <a:rPr lang="pt-BR" sz="2200" b="1" dirty="0">
                <a:latin typeface="SF UI Display"/>
              </a:rPr>
              <a:t>III. Poderes e recursos extraordinários para as atividades de </a:t>
            </a:r>
            <a:r>
              <a:rPr lang="pt-BR" sz="2200" b="1" dirty="0" smtClean="0">
                <a:latin typeface="SF UI Display"/>
              </a:rPr>
              <a:t>socorro, assistência </a:t>
            </a:r>
            <a:r>
              <a:rPr lang="pt-BR" sz="2200" b="1" dirty="0">
                <a:latin typeface="SF UI Display"/>
              </a:rPr>
              <a:t>e recuperação;</a:t>
            </a:r>
          </a:p>
          <a:p>
            <a:pPr algn="just"/>
            <a:r>
              <a:rPr lang="pt-BR" sz="2200" b="1" dirty="0">
                <a:latin typeface="SF UI Display"/>
              </a:rPr>
              <a:t>IV. Reconhecimento oficial de que houve uma situação grave, para </a:t>
            </a:r>
            <a:r>
              <a:rPr lang="pt-BR" sz="2200" b="1" dirty="0" smtClean="0">
                <a:latin typeface="SF UI Display"/>
              </a:rPr>
              <a:t>que surtam </a:t>
            </a:r>
            <a:r>
              <a:rPr lang="pt-BR" sz="2200" b="1" dirty="0">
                <a:latin typeface="SF UI Display"/>
              </a:rPr>
              <a:t>os efeitos decorrentes dessa situação específica nas </a:t>
            </a:r>
            <a:r>
              <a:rPr lang="pt-BR" sz="2200" b="1" dirty="0" smtClean="0">
                <a:latin typeface="SF UI Display"/>
              </a:rPr>
              <a:t>esferas correspondentes</a:t>
            </a:r>
            <a:r>
              <a:rPr lang="pt-BR" sz="2200" b="1" dirty="0">
                <a:latin typeface="SF UI Display"/>
              </a:rPr>
              <a:t>; e</a:t>
            </a:r>
          </a:p>
          <a:p>
            <a:pPr algn="just"/>
            <a:r>
              <a:rPr lang="pt-BR" sz="2200" b="1" dirty="0">
                <a:latin typeface="SF UI Display"/>
              </a:rPr>
              <a:t>V. </a:t>
            </a:r>
            <a:r>
              <a:rPr lang="pt-BR" sz="2200" b="1" u="sng" dirty="0">
                <a:latin typeface="SF UI Display"/>
              </a:rPr>
              <a:t>Envio de ajuda </a:t>
            </a:r>
            <a:r>
              <a:rPr lang="pt-BR" sz="2200" b="1" u="sng" dirty="0" smtClean="0">
                <a:latin typeface="SF UI Display"/>
              </a:rPr>
              <a:t>humanitária</a:t>
            </a:r>
            <a:r>
              <a:rPr lang="pt-BR" sz="2200" b="1" dirty="0" smtClean="0">
                <a:latin typeface="SF UI Display"/>
              </a:rPr>
              <a:t> pela </a:t>
            </a:r>
            <a:r>
              <a:rPr lang="pt-BR" sz="2200" b="1" dirty="0">
                <a:latin typeface="SF UI Display"/>
              </a:rPr>
              <a:t>Coordenação Estadual </a:t>
            </a:r>
            <a:r>
              <a:rPr lang="pt-BR" sz="2200" b="1" dirty="0" smtClean="0">
                <a:latin typeface="SF UI Display"/>
              </a:rPr>
              <a:t>de Proteção </a:t>
            </a:r>
            <a:r>
              <a:rPr lang="pt-BR" sz="2200" b="1" dirty="0">
                <a:latin typeface="SF UI Display"/>
              </a:rPr>
              <a:t>e Defesa </a:t>
            </a:r>
            <a:r>
              <a:rPr lang="pt-BR" sz="2200" b="1" dirty="0" smtClean="0">
                <a:latin typeface="SF UI Display"/>
              </a:rPr>
              <a:t>Civil.</a:t>
            </a:r>
            <a:endParaRPr lang="pt-BR" sz="2200" b="1" dirty="0">
              <a:latin typeface="SF UI Display"/>
            </a:endParaRPr>
          </a:p>
          <a:p>
            <a:pPr algn="just"/>
            <a:endParaRPr lang="pt-BR" sz="2200" i="1" u="sng" dirty="0" smtClean="0">
              <a:solidFill>
                <a:sysClr val="windowText" lastClr="000000"/>
              </a:solidFill>
              <a:latin typeface="SF UI Display"/>
            </a:endParaRPr>
          </a:p>
        </p:txBody>
      </p:sp>
    </p:spTree>
    <p:extLst>
      <p:ext uri="{BB962C8B-B14F-4D97-AF65-F5344CB8AC3E}">
        <p14:creationId xmlns:p14="http://schemas.microsoft.com/office/powerpoint/2010/main" val="225457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Reconhecimento Estadual</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351352"/>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a:latin typeface="SF UI Display"/>
              </a:rPr>
              <a:t>Caso o município necessite de apoio complementar do Governo Estadual com </a:t>
            </a:r>
            <a:r>
              <a:rPr lang="pt-BR" sz="2400" b="1" dirty="0">
                <a:latin typeface="SF UI Display"/>
              </a:rPr>
              <a:t>AJUDA HUMANITÁRIA </a:t>
            </a:r>
            <a:r>
              <a:rPr lang="pt-BR" sz="2400" dirty="0">
                <a:latin typeface="SF UI Display"/>
              </a:rPr>
              <a:t>(telhas, cestas básicas, alimentação emergencial), o coordenador deverá enviar solicitação por escrito (Ofício) ou fazer contato via fone com o Setor Operacional da Coordenadoria Estadual de Proteção e Defesa Civil (41 3210 2707 – 24h), </a:t>
            </a:r>
            <a:r>
              <a:rPr lang="pt-BR" sz="2400" b="1" dirty="0">
                <a:latin typeface="SF UI Display"/>
              </a:rPr>
              <a:t>indicando as reais necessidades</a:t>
            </a:r>
            <a:r>
              <a:rPr lang="pt-BR" sz="2400" dirty="0">
                <a:latin typeface="SF UI Display"/>
              </a:rPr>
              <a:t>. </a:t>
            </a:r>
            <a:r>
              <a:rPr lang="pt-BR" sz="2400" dirty="0" smtClean="0">
                <a:latin typeface="SF UI Display"/>
              </a:rPr>
              <a:t>Cabe </a:t>
            </a:r>
            <a:r>
              <a:rPr lang="pt-BR" sz="2400" dirty="0">
                <a:latin typeface="SF UI Display"/>
              </a:rPr>
              <a:t>ressaltar que o apoio emergencial </a:t>
            </a:r>
            <a:r>
              <a:rPr lang="pt-BR" sz="2400" b="1" dirty="0">
                <a:latin typeface="SF UI Display"/>
              </a:rPr>
              <a:t>SOMENTE OCORRERÁ</a:t>
            </a:r>
            <a:r>
              <a:rPr lang="pt-BR" sz="2400" dirty="0">
                <a:latin typeface="SF UI Display"/>
              </a:rPr>
              <a:t> se: </a:t>
            </a:r>
            <a:endParaRPr lang="pt-BR" sz="2400" dirty="0" smtClean="0">
              <a:latin typeface="SF UI Display"/>
            </a:endParaRPr>
          </a:p>
          <a:p>
            <a:pPr algn="just"/>
            <a:r>
              <a:rPr lang="pt-BR" sz="2400" dirty="0" smtClean="0">
                <a:latin typeface="SF UI Display"/>
              </a:rPr>
              <a:t> </a:t>
            </a:r>
            <a:r>
              <a:rPr lang="pt-BR" sz="2400" u="sng" dirty="0">
                <a:latin typeface="SF UI Display"/>
              </a:rPr>
              <a:t>Todos os critérios para decretação de situação de emergência ou estado de calamidade pública foram atendidos; </a:t>
            </a:r>
            <a:endParaRPr lang="pt-BR" sz="2400" u="sng" dirty="0" smtClean="0">
              <a:latin typeface="SF UI Display"/>
            </a:endParaRPr>
          </a:p>
          <a:p>
            <a:pPr algn="just"/>
            <a:r>
              <a:rPr lang="pt-BR" sz="2400" dirty="0" smtClean="0">
                <a:latin typeface="SF UI Display"/>
              </a:rPr>
              <a:t> </a:t>
            </a:r>
            <a:r>
              <a:rPr lang="pt-BR" sz="2400" u="sng" dirty="0">
                <a:latin typeface="SF UI Display"/>
              </a:rPr>
              <a:t>Os formulários (FIDE, DMATE e DECRETO) estiverem devidamente preenchidos, analisados e registrados no SISDC</a:t>
            </a:r>
            <a:r>
              <a:rPr lang="pt-BR" sz="2400" dirty="0">
                <a:latin typeface="SF UI Display"/>
              </a:rPr>
              <a:t>. </a:t>
            </a:r>
            <a:endParaRPr lang="pt-BR" sz="2400" dirty="0" smtClean="0">
              <a:latin typeface="SF UI Display"/>
            </a:endParaRPr>
          </a:p>
          <a:p>
            <a:pPr algn="just"/>
            <a:r>
              <a:rPr lang="pt-BR" sz="2400" dirty="0" smtClean="0">
                <a:latin typeface="SF UI Display"/>
              </a:rPr>
              <a:t>Após </a:t>
            </a:r>
            <a:r>
              <a:rPr lang="pt-BR" sz="2400" dirty="0">
                <a:latin typeface="SF UI Display"/>
              </a:rPr>
              <a:t>a análise da Coordenadoria Estadual de Proteção e Defesa Civil, o coordenador municipal terá permissão para </a:t>
            </a:r>
            <a:r>
              <a:rPr lang="pt-BR" sz="2400" b="1" dirty="0">
                <a:latin typeface="SF UI Display"/>
              </a:rPr>
              <a:t>REALIZAR O PEDIDO VIA SISTEMA. </a:t>
            </a:r>
            <a:endParaRPr lang="pt-BR" sz="2200" b="1" i="1" u="sng" dirty="0" smtClean="0">
              <a:solidFill>
                <a:sysClr val="windowText" lastClr="000000"/>
              </a:solidFill>
              <a:latin typeface="SF UI Display"/>
            </a:endParaRPr>
          </a:p>
        </p:txBody>
      </p:sp>
    </p:spTree>
    <p:extLst>
      <p:ext uri="{BB962C8B-B14F-4D97-AF65-F5344CB8AC3E}">
        <p14:creationId xmlns:p14="http://schemas.microsoft.com/office/powerpoint/2010/main" val="135058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Decretação estadual de SE/ECP</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243419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600" dirty="0">
                <a:latin typeface="SF UI Display"/>
              </a:rPr>
              <a:t>Conforme o a</a:t>
            </a:r>
            <a:r>
              <a:rPr lang="pt-BR" sz="2600" dirty="0" smtClean="0">
                <a:latin typeface="SF UI Display"/>
              </a:rPr>
              <a:t>rtigo </a:t>
            </a:r>
            <a:r>
              <a:rPr lang="pt-BR" sz="2600" dirty="0">
                <a:latin typeface="SF UI Display"/>
              </a:rPr>
              <a:t>1º, parágrafo 1º da Instrução Normativa nº 002/16 do Ministério da Integração Nacional, </a:t>
            </a:r>
            <a:r>
              <a:rPr lang="pt-BR" sz="2600" u="sng" dirty="0">
                <a:latin typeface="SF UI Display"/>
              </a:rPr>
              <a:t>nos casos em que os desastres forem resultantes do mesmo evento adverso e atingirem mais de um município concomitantemente</a:t>
            </a:r>
            <a:r>
              <a:rPr lang="pt-BR" sz="2600" dirty="0">
                <a:latin typeface="SF UI Display"/>
              </a:rPr>
              <a:t>, </a:t>
            </a:r>
            <a:r>
              <a:rPr lang="pt-BR" sz="2600" b="1" dirty="0">
                <a:latin typeface="SF UI Display"/>
              </a:rPr>
              <a:t>o GOVERNADOR DO ESTADO poderá </a:t>
            </a:r>
            <a:r>
              <a:rPr lang="pt-BR" sz="2600" dirty="0">
                <a:latin typeface="SF UI Display"/>
              </a:rPr>
              <a:t>decretar situação de emergência ou estado de calamidade pública, remetendo os documentos à Secretaria Nacional de Proteção e Defesa Civil para análise e reconhecimento caso necessite de ajuda Federal</a:t>
            </a:r>
            <a:r>
              <a:rPr lang="pt-BR" sz="2600" dirty="0" smtClean="0">
                <a:latin typeface="SF UI Display"/>
              </a:rPr>
              <a:t>.</a:t>
            </a:r>
            <a:endParaRPr lang="pt-BR" sz="2600" b="1" i="1" u="sng" dirty="0" smtClean="0">
              <a:solidFill>
                <a:sysClr val="windowText" lastClr="000000"/>
              </a:solidFill>
              <a:latin typeface="SF UI Display"/>
            </a:endParaRPr>
          </a:p>
        </p:txBody>
      </p:sp>
    </p:spTree>
    <p:extLst>
      <p:ext uri="{BB962C8B-B14F-4D97-AF65-F5344CB8AC3E}">
        <p14:creationId xmlns:p14="http://schemas.microsoft.com/office/powerpoint/2010/main" val="6094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Reconhecimento Federal</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904811"/>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a:latin typeface="SF UI Display"/>
              </a:rPr>
              <a:t>Após o cadastramento de todo o processo no sistema SISDC, </a:t>
            </a:r>
            <a:r>
              <a:rPr lang="pt-BR" sz="2400" u="sng" dirty="0">
                <a:latin typeface="SF UI Display"/>
              </a:rPr>
              <a:t>o município deverá realizar o cadastramento em nível federal por meio do sistema S2ID</a:t>
            </a:r>
            <a:r>
              <a:rPr lang="pt-BR" sz="2400" dirty="0">
                <a:latin typeface="SF UI Display"/>
              </a:rPr>
              <a:t>, conforme </a:t>
            </a:r>
            <a:r>
              <a:rPr lang="pt-BR" sz="2400" dirty="0" err="1">
                <a:latin typeface="SF UI Display"/>
              </a:rPr>
              <a:t>Art</a:t>
            </a:r>
            <a:r>
              <a:rPr lang="pt-BR" sz="2400" dirty="0">
                <a:latin typeface="SF UI Display"/>
              </a:rPr>
              <a:t>º 6º §2º da IN nº 02/16. </a:t>
            </a:r>
            <a:endParaRPr lang="pt-BR" sz="2400" dirty="0" smtClean="0">
              <a:latin typeface="SF UI Display"/>
            </a:endParaRPr>
          </a:p>
          <a:p>
            <a:pPr algn="just"/>
            <a:r>
              <a:rPr lang="pt-BR" sz="2400" dirty="0" smtClean="0">
                <a:latin typeface="SF UI Display"/>
              </a:rPr>
              <a:t>O </a:t>
            </a:r>
            <a:r>
              <a:rPr lang="pt-BR" sz="2400" dirty="0">
                <a:latin typeface="SF UI Display"/>
              </a:rPr>
              <a:t>Poder Executivo Federal poderá reconhecer o decreto do Prefeito, Governador do Estado ou Distrito Federal quando for necessário estabelecer uma </a:t>
            </a:r>
            <a:r>
              <a:rPr lang="pt-BR" sz="2400" b="1" dirty="0">
                <a:latin typeface="SF UI Display"/>
              </a:rPr>
              <a:t>situação jurídica especial para execução das ações de socorro e assistência humanitária à população atingida, restabelecimento de serviços essenciais e recuperação de áreas atingidas por desastre</a:t>
            </a:r>
            <a:r>
              <a:rPr lang="pt-BR" sz="2400" dirty="0">
                <a:latin typeface="SF UI Display"/>
              </a:rPr>
              <a:t>. </a:t>
            </a:r>
            <a:endParaRPr lang="pt-BR" sz="2400" dirty="0" smtClean="0">
              <a:latin typeface="SF UI Display"/>
            </a:endParaRPr>
          </a:p>
        </p:txBody>
      </p:sp>
    </p:spTree>
    <p:extLst>
      <p:ext uri="{BB962C8B-B14F-4D97-AF65-F5344CB8AC3E}">
        <p14:creationId xmlns:p14="http://schemas.microsoft.com/office/powerpoint/2010/main" val="265481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Reconhecimento Federal</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54385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200" dirty="0" smtClean="0">
                <a:latin typeface="SF UI Display"/>
              </a:rPr>
              <a:t>O </a:t>
            </a:r>
            <a:r>
              <a:rPr lang="pt-BR" sz="2200" dirty="0">
                <a:latin typeface="SF UI Display"/>
              </a:rPr>
              <a:t>reconhecimento federal se dará por meio de </a:t>
            </a:r>
            <a:r>
              <a:rPr lang="pt-BR" sz="2200" b="1" dirty="0">
                <a:latin typeface="SF UI Display"/>
              </a:rPr>
              <a:t>portaria</a:t>
            </a:r>
            <a:r>
              <a:rPr lang="pt-BR" sz="2200" dirty="0">
                <a:latin typeface="SF UI Display"/>
              </a:rPr>
              <a:t>, </a:t>
            </a:r>
            <a:r>
              <a:rPr lang="pt-BR" sz="2200" u="sng" dirty="0">
                <a:latin typeface="SF UI Display"/>
              </a:rPr>
              <a:t>mediante requerimento (Ofício) do Chefe do Poder Executivo do Município, do Estado ou do Distrito Federal afetado pelo desastre</a:t>
            </a:r>
            <a:r>
              <a:rPr lang="pt-BR" sz="2200" dirty="0">
                <a:latin typeface="SF UI Display"/>
              </a:rPr>
              <a:t>. O requerimento (Ofício) deve explicitar</a:t>
            </a:r>
            <a:r>
              <a:rPr lang="pt-BR" sz="2200" dirty="0" smtClean="0">
                <a:latin typeface="SF UI Display"/>
              </a:rPr>
              <a:t>:</a:t>
            </a:r>
          </a:p>
          <a:p>
            <a:pPr algn="just"/>
            <a:r>
              <a:rPr lang="pt-BR" sz="2200" dirty="0" smtClean="0">
                <a:latin typeface="SF UI Display"/>
              </a:rPr>
              <a:t> </a:t>
            </a:r>
            <a:r>
              <a:rPr lang="pt-BR" sz="2200" dirty="0">
                <a:latin typeface="SF UI Display"/>
              </a:rPr>
              <a:t>I – </a:t>
            </a:r>
            <a:r>
              <a:rPr lang="pt-BR" sz="2200" u="sng" dirty="0">
                <a:latin typeface="SF UI Display"/>
              </a:rPr>
              <a:t>As razões pelas quais a autoridade do poder executivo municipal ou estadual deseja o reconhecimento</a:t>
            </a:r>
            <a:r>
              <a:rPr lang="pt-BR" sz="2200" dirty="0">
                <a:latin typeface="SF UI Display"/>
              </a:rPr>
              <a:t>; </a:t>
            </a:r>
            <a:endParaRPr lang="pt-BR" sz="2200" dirty="0" smtClean="0">
              <a:latin typeface="SF UI Display"/>
            </a:endParaRPr>
          </a:p>
          <a:p>
            <a:pPr algn="just"/>
            <a:r>
              <a:rPr lang="pt-BR" sz="2200" dirty="0" smtClean="0">
                <a:latin typeface="SF UI Display"/>
              </a:rPr>
              <a:t>II </a:t>
            </a:r>
            <a:r>
              <a:rPr lang="pt-BR" sz="2200" dirty="0">
                <a:latin typeface="SF UI Display"/>
              </a:rPr>
              <a:t>- </a:t>
            </a:r>
            <a:r>
              <a:rPr lang="pt-BR" sz="2200" u="sng" dirty="0">
                <a:latin typeface="SF UI Display"/>
              </a:rPr>
              <a:t>Necessidade comprovada de auxílio federal complementar, data e tipo de desastre</a:t>
            </a:r>
            <a:r>
              <a:rPr lang="pt-BR" sz="2200" dirty="0">
                <a:latin typeface="SF UI Display"/>
              </a:rPr>
              <a:t>; </a:t>
            </a:r>
            <a:endParaRPr lang="pt-BR" sz="2200" dirty="0" smtClean="0">
              <a:latin typeface="SF UI Display"/>
            </a:endParaRPr>
          </a:p>
          <a:p>
            <a:pPr algn="just"/>
            <a:r>
              <a:rPr lang="pt-BR" sz="2200" dirty="0" smtClean="0">
                <a:latin typeface="SF UI Display"/>
              </a:rPr>
              <a:t>III </a:t>
            </a:r>
            <a:r>
              <a:rPr lang="pt-BR" sz="2200" dirty="0">
                <a:latin typeface="SF UI Display"/>
              </a:rPr>
              <a:t>– </a:t>
            </a:r>
            <a:r>
              <a:rPr lang="pt-BR" sz="2200" u="sng" dirty="0">
                <a:latin typeface="SF UI Display"/>
              </a:rPr>
              <a:t>Especificação dos benefícios federais a serem pleiteados para atendimento às vítimas de desastres</a:t>
            </a:r>
            <a:r>
              <a:rPr lang="pt-BR" sz="2200" dirty="0">
                <a:latin typeface="SF UI Display"/>
              </a:rPr>
              <a:t>, conforme disposto em legislação</a:t>
            </a:r>
            <a:r>
              <a:rPr lang="pt-BR" sz="2200" dirty="0" smtClean="0">
                <a:latin typeface="SF UI Display"/>
              </a:rPr>
              <a:t>;</a:t>
            </a:r>
          </a:p>
          <a:p>
            <a:pPr algn="just"/>
            <a:r>
              <a:rPr lang="pt-BR" sz="2200" dirty="0" smtClean="0">
                <a:latin typeface="SF UI Display"/>
              </a:rPr>
              <a:t> </a:t>
            </a:r>
            <a:r>
              <a:rPr lang="pt-BR" sz="2200" dirty="0">
                <a:latin typeface="SF UI Display"/>
              </a:rPr>
              <a:t>IV – Deve contemplar a fundamentação legal e estar acompanhado dos seguintes documentos: </a:t>
            </a:r>
            <a:r>
              <a:rPr lang="pt-BR" sz="2200" u="sng" dirty="0" err="1">
                <a:latin typeface="SF UI Display"/>
              </a:rPr>
              <a:t>Fide</a:t>
            </a:r>
            <a:r>
              <a:rPr lang="pt-BR" sz="2200" u="sng" dirty="0">
                <a:latin typeface="SF UI Display"/>
              </a:rPr>
              <a:t>, </a:t>
            </a:r>
            <a:r>
              <a:rPr lang="pt-BR" sz="2200" u="sng" dirty="0" err="1">
                <a:latin typeface="SF UI Display"/>
              </a:rPr>
              <a:t>Dmate</a:t>
            </a:r>
            <a:r>
              <a:rPr lang="pt-BR" sz="2200" u="sng" dirty="0">
                <a:latin typeface="SF UI Display"/>
              </a:rPr>
              <a:t>, Decreto Municipal, Parecer Técnico do Órgão Municipal de Proteção e Defesa Civil, Relatório Fotográfico e Outros documentos e registros (Laudos Comprobatórios de Danos e Prejuízos) que comprovem as informações declaradas e auxiliem na análise do reconhecimento federal</a:t>
            </a:r>
            <a:r>
              <a:rPr lang="pt-BR" sz="2200" dirty="0">
                <a:latin typeface="SF UI Display"/>
              </a:rPr>
              <a:t>. </a:t>
            </a:r>
            <a:endParaRPr lang="pt-BR" sz="2200" dirty="0" smtClean="0">
              <a:latin typeface="SF UI Display"/>
            </a:endParaRPr>
          </a:p>
        </p:txBody>
      </p:sp>
    </p:spTree>
    <p:extLst>
      <p:ext uri="{BB962C8B-B14F-4D97-AF65-F5344CB8AC3E}">
        <p14:creationId xmlns:p14="http://schemas.microsoft.com/office/powerpoint/2010/main" val="412169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Reconhecimento Federal</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154385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smtClean="0">
                <a:latin typeface="SF UI Display"/>
              </a:rPr>
              <a:t>O </a:t>
            </a:r>
            <a:r>
              <a:rPr lang="pt-BR" sz="2400" dirty="0" err="1">
                <a:latin typeface="SF UI Display"/>
              </a:rPr>
              <a:t>Art</a:t>
            </a:r>
            <a:r>
              <a:rPr lang="pt-BR" sz="2400" dirty="0">
                <a:latin typeface="SF UI Display"/>
              </a:rPr>
              <a:t>º 8º §2º estabelece que todos os documentos enviados para análise de reconhecimento federal por meio do </a:t>
            </a:r>
            <a:r>
              <a:rPr lang="pt-BR" sz="2400" b="1" dirty="0">
                <a:latin typeface="SF UI Display"/>
              </a:rPr>
              <a:t>S2ID </a:t>
            </a:r>
            <a:r>
              <a:rPr lang="pt-BR" sz="2400" b="1" dirty="0" smtClean="0">
                <a:latin typeface="SF UI Display"/>
              </a:rPr>
              <a:t>(Sistema Integrado de Informações sobre Desastres) devem </a:t>
            </a:r>
            <a:r>
              <a:rPr lang="pt-BR" sz="2400" b="1" dirty="0">
                <a:latin typeface="SF UI Display"/>
              </a:rPr>
              <a:t>estar assinados por técnicos habilitados em suas referidas áreas de atuação</a:t>
            </a:r>
            <a:r>
              <a:rPr lang="pt-BR" sz="2400" dirty="0">
                <a:latin typeface="SF UI Display"/>
              </a:rPr>
              <a:t>, a fim de subsidiar a análise processual. </a:t>
            </a:r>
            <a:endParaRPr lang="pt-BR" sz="2400" dirty="0" smtClean="0">
              <a:latin typeface="SF UI Display"/>
            </a:endParaRPr>
          </a:p>
          <a:p>
            <a:pPr algn="just"/>
            <a:r>
              <a:rPr lang="pt-BR" sz="2400" b="1" dirty="0" smtClean="0">
                <a:latin typeface="SF UI Display"/>
              </a:rPr>
              <a:t>PRAZO: </a:t>
            </a:r>
            <a:r>
              <a:rPr lang="pt-BR" sz="2400" u="sng" dirty="0" smtClean="0">
                <a:latin typeface="SF UI Display"/>
              </a:rPr>
              <a:t>A </a:t>
            </a:r>
            <a:r>
              <a:rPr lang="pt-BR" sz="2400" u="sng" dirty="0">
                <a:latin typeface="SF UI Display"/>
              </a:rPr>
              <a:t>legislação federal exige que o cadastro ocorra dentro de 15 dias, contados a partir da data da ocorrência (desastres súbitos) ou 20 dias contados a partir da data da decretação de SE ou ECP (desastres graduais). </a:t>
            </a:r>
            <a:endParaRPr lang="pt-BR" sz="2400" u="sng" dirty="0" smtClean="0">
              <a:latin typeface="SF UI Display"/>
            </a:endParaRPr>
          </a:p>
          <a:p>
            <a:pPr algn="just"/>
            <a:r>
              <a:rPr lang="pt-BR" sz="2400" dirty="0" smtClean="0">
                <a:latin typeface="SF UI Display"/>
              </a:rPr>
              <a:t>Observação</a:t>
            </a:r>
            <a:r>
              <a:rPr lang="pt-BR" sz="2400" dirty="0">
                <a:latin typeface="SF UI Display"/>
              </a:rPr>
              <a:t>: o cadastramento pode ser simultâneo, porém, a análise federal ocorrerá apenas ao término de todo o preenchimento, diferentemente do que ocorre em nível estadual. </a:t>
            </a:r>
            <a:r>
              <a:rPr lang="pt-BR" sz="2400" u="sng" dirty="0">
                <a:latin typeface="SF UI Display"/>
              </a:rPr>
              <a:t>A Coordenação Estadual recomenda que seja feito apenas após a conclusão de todo o processo no </a:t>
            </a:r>
            <a:r>
              <a:rPr lang="pt-BR" sz="2400" u="sng" dirty="0" smtClean="0">
                <a:latin typeface="SF UI Display"/>
              </a:rPr>
              <a:t>SISDC.</a:t>
            </a:r>
            <a:endParaRPr lang="pt-BR" sz="2400" u="sng" dirty="0" smtClean="0">
              <a:solidFill>
                <a:sysClr val="windowText" lastClr="000000"/>
              </a:solidFill>
              <a:latin typeface="SF UI Display"/>
            </a:endParaRPr>
          </a:p>
        </p:txBody>
      </p:sp>
    </p:spTree>
    <p:extLst>
      <p:ext uri="{BB962C8B-B14F-4D97-AF65-F5344CB8AC3E}">
        <p14:creationId xmlns:p14="http://schemas.microsoft.com/office/powerpoint/2010/main" val="190466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Reconhecimento Federal</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Texto 2"/>
          <p:cNvSpPr txBox="1">
            <a:spLocks/>
          </p:cNvSpPr>
          <p:nvPr/>
        </p:nvSpPr>
        <p:spPr>
          <a:xfrm>
            <a:off x="360000" y="2325912"/>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a:latin typeface="SF UI Display"/>
              </a:rPr>
              <a:t>Após a finalização do processo em nível federal, </a:t>
            </a:r>
            <a:r>
              <a:rPr lang="pt-BR" sz="2400" b="1" dirty="0">
                <a:latin typeface="SF UI Display"/>
              </a:rPr>
              <a:t>o município que necessite de apoio federal para realizar ações de resposta e/ou reconstrução deverá elaborar o Plano Detalhado de Resposta e/ou Plano de Trabalho</a:t>
            </a:r>
            <a:r>
              <a:rPr lang="pt-BR" sz="2400" dirty="0" smtClean="0">
                <a:latin typeface="SF UI Display"/>
              </a:rPr>
              <a:t>. </a:t>
            </a:r>
          </a:p>
          <a:p>
            <a:pPr algn="just"/>
            <a:endParaRPr lang="pt-BR" sz="2400" dirty="0" smtClean="0">
              <a:latin typeface="SF UI Display"/>
            </a:endParaRPr>
          </a:p>
          <a:p>
            <a:pPr algn="just"/>
            <a:r>
              <a:rPr lang="pt-BR" sz="2400" dirty="0" smtClean="0">
                <a:solidFill>
                  <a:sysClr val="windowText" lastClr="000000"/>
                </a:solidFill>
                <a:latin typeface="SF UI Display"/>
                <a:hlinkClick r:id="rId4"/>
              </a:rPr>
              <a:t>Clique aqui</a:t>
            </a:r>
            <a:r>
              <a:rPr lang="pt-BR" sz="2400" dirty="0" smtClean="0">
                <a:solidFill>
                  <a:sysClr val="windowText" lastClr="000000"/>
                </a:solidFill>
                <a:latin typeface="SF UI Display"/>
              </a:rPr>
              <a:t> para acesso a </a:t>
            </a:r>
            <a:r>
              <a:rPr lang="pt-BR" sz="2400" dirty="0">
                <a:latin typeface="SF UI Display"/>
              </a:rPr>
              <a:t>Instrução Normativa nº 2, de 20 de dezembro de 2016. </a:t>
            </a:r>
          </a:p>
          <a:p>
            <a:pPr algn="just"/>
            <a:r>
              <a:rPr lang="pt-BR" sz="2400" dirty="0" smtClean="0">
                <a:latin typeface="SF UI Display"/>
                <a:hlinkClick r:id="rId5"/>
              </a:rPr>
              <a:t>Clique aqui</a:t>
            </a:r>
            <a:r>
              <a:rPr lang="pt-BR" sz="2400" dirty="0" smtClean="0">
                <a:latin typeface="SF UI Display"/>
              </a:rPr>
              <a:t> para acessar o passo a passo para registro de ocorrências (e posterior decretação de SE e ECP, se for o caso).</a:t>
            </a:r>
            <a:endParaRPr lang="pt-BR" sz="2400" dirty="0">
              <a:latin typeface="SF UI Display"/>
            </a:endParaRPr>
          </a:p>
        </p:txBody>
      </p:sp>
    </p:spTree>
    <p:extLst>
      <p:ext uri="{BB962C8B-B14F-4D97-AF65-F5344CB8AC3E}">
        <p14:creationId xmlns:p14="http://schemas.microsoft.com/office/powerpoint/2010/main" val="185711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2"/>
          <p:cNvSpPr txBox="1">
            <a:spLocks/>
          </p:cNvSpPr>
          <p:nvPr/>
        </p:nvSpPr>
        <p:spPr>
          <a:xfrm>
            <a:off x="385810" y="2303643"/>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sz="2800" dirty="0" smtClean="0">
                <a:latin typeface="SF UI Display"/>
              </a:rPr>
              <a:t>Os conhecimentos deste módulo são de grande importância para o entendimento do funcionamento das </a:t>
            </a:r>
            <a:r>
              <a:rPr lang="pt-BR" sz="2800" b="1" u="sng" dirty="0" smtClean="0">
                <a:latin typeface="SF UI Display"/>
              </a:rPr>
              <a:t>dinâmicas estadual e federal para o registro de ocorrências e decretação de Situação de Emergência / Estado de Calamidade Pública</a:t>
            </a:r>
            <a:r>
              <a:rPr lang="pt-BR" sz="2800" b="1" dirty="0" smtClean="0">
                <a:latin typeface="SF UI Display"/>
              </a:rPr>
              <a:t>. </a:t>
            </a:r>
          </a:p>
          <a:p>
            <a:pPr algn="ctr"/>
            <a:r>
              <a:rPr lang="pt-BR" sz="2800" dirty="0" smtClean="0">
                <a:latin typeface="SF UI Display"/>
              </a:rPr>
              <a:t>O correto assessoramento aos municípios onde ocorrerem desastres permite o suporte as populações afetadas de maneira mais </a:t>
            </a:r>
            <a:r>
              <a:rPr lang="pt-BR" sz="2800" b="1" u="sng" dirty="0" smtClean="0">
                <a:latin typeface="SF UI Display"/>
              </a:rPr>
              <a:t>ágil e eficaz</a:t>
            </a:r>
            <a:r>
              <a:rPr lang="pt-BR" sz="2800" b="1" dirty="0" smtClean="0">
                <a:latin typeface="SF UI Display"/>
              </a:rPr>
              <a:t>.</a:t>
            </a:r>
          </a:p>
          <a:p>
            <a:pPr algn="ctr"/>
            <a:r>
              <a:rPr lang="pt-BR" sz="2800" b="1" dirty="0" smtClean="0">
                <a:latin typeface="SF UI Display"/>
              </a:rPr>
              <a:t> </a:t>
            </a:r>
            <a:endParaRPr lang="pt-BR" sz="2000" b="1" dirty="0">
              <a:solidFill>
                <a:sysClr val="windowText" lastClr="000000"/>
              </a:solidFill>
              <a:latin typeface="SF UI Display"/>
            </a:endParaRPr>
          </a:p>
          <a:p>
            <a:pPr algn="ctr"/>
            <a:endParaRPr lang="pt-BR" sz="2000" b="1" dirty="0">
              <a:solidFill>
                <a:sysClr val="windowText" lastClr="000000"/>
              </a:solidFill>
              <a:latin typeface="SF UI Display"/>
            </a:endParaRPr>
          </a:p>
          <a:p>
            <a:pPr algn="ctr"/>
            <a:endParaRPr lang="pt-BR" sz="2400" b="1" dirty="0" smtClean="0">
              <a:solidFill>
                <a:sysClr val="windowText" lastClr="000000"/>
              </a:solidFill>
              <a:latin typeface="SF UI Display"/>
            </a:endParaRPr>
          </a:p>
        </p:txBody>
      </p:sp>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Concluindo...</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3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538769" y="72000"/>
            <a:ext cx="6983999" cy="1152000"/>
          </a:xfrm>
        </p:spPr>
        <p:txBody>
          <a:bodyPr/>
          <a:lstStyle/>
          <a:p>
            <a:pPr lvl="0"/>
            <a:r>
              <a:rPr lang="pt-BR" sz="3600" b="1" dirty="0" smtClean="0">
                <a:solidFill>
                  <a:srgbClr val="FFFF00"/>
                </a:solidFill>
                <a:latin typeface="SF UI Display" pitchFamily="18"/>
              </a:rPr>
              <a:t>REFERÊNCIAS</a:t>
            </a:r>
            <a:endParaRPr lang="pt-BR" sz="3600" b="1" dirty="0">
              <a:solidFill>
                <a:srgbClr val="FFFF00"/>
              </a:solidFill>
              <a:latin typeface="SF UI Display" pitchFamily="18"/>
            </a:endParaRPr>
          </a:p>
        </p:txBody>
      </p:sp>
      <p:sp>
        <p:nvSpPr>
          <p:cNvPr id="10" name="Retângulo 9"/>
          <p:cNvSpPr/>
          <p:nvPr/>
        </p:nvSpPr>
        <p:spPr>
          <a:xfrm>
            <a:off x="8502081" y="118403"/>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24275"/>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15" name="Espaço Reservado para Texto 2"/>
          <p:cNvSpPr txBox="1">
            <a:spLocks/>
          </p:cNvSpPr>
          <p:nvPr/>
        </p:nvSpPr>
        <p:spPr>
          <a:xfrm>
            <a:off x="385810" y="1442693"/>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000" dirty="0" smtClean="0"/>
              <a:t>BRASIL. </a:t>
            </a:r>
            <a:r>
              <a:rPr lang="pt-BR" sz="2000" dirty="0"/>
              <a:t>Ministério da Integração Nacional. Secretaria Nacional de Defesa Civil. Centro Nacional de Gerenciamento de Riscos e Desastres. </a:t>
            </a:r>
            <a:r>
              <a:rPr lang="pt-BR" sz="2000" b="1" dirty="0"/>
              <a:t>Anuário brasileiro de desastres naturais: 2011</a:t>
            </a:r>
            <a:r>
              <a:rPr lang="pt-BR" sz="2000" dirty="0"/>
              <a:t> / Centro Nacional de Gerenciamento de Riscos e Desastres. - Brasília: CENAD, 2012. 80 p.: il. color.; 30 cm. Disponível em: </a:t>
            </a:r>
            <a:r>
              <a:rPr lang="pt-BR" sz="2000" dirty="0" smtClean="0"/>
              <a:t>&lt;http</a:t>
            </a:r>
            <a:r>
              <a:rPr lang="pt-BR" sz="2000" dirty="0"/>
              <a:t>://</a:t>
            </a:r>
            <a:r>
              <a:rPr lang="pt-BR" sz="2000" dirty="0" smtClean="0"/>
              <a:t>www.mi.gov.br/c/document_library/get_file?uuid=e3cab906-c3fb-49fa-945d-649626acf790&amp;groupId=185960&gt; </a:t>
            </a:r>
            <a:endParaRPr lang="pt-BR" sz="2000" dirty="0" smtClean="0">
              <a:latin typeface="SF UI Display"/>
            </a:endParaRPr>
          </a:p>
          <a:p>
            <a:pPr algn="just"/>
            <a:r>
              <a:rPr lang="pt-BR" sz="2000" dirty="0" smtClean="0">
                <a:latin typeface="SF UI Display"/>
              </a:rPr>
              <a:t>MINISTÉRIO </a:t>
            </a:r>
            <a:r>
              <a:rPr lang="pt-BR" sz="2000" dirty="0">
                <a:latin typeface="SF UI Display"/>
              </a:rPr>
              <a:t>DA INTEGRAÇÃO NACIONAL. Gabinete do ministro. </a:t>
            </a:r>
            <a:r>
              <a:rPr lang="pt-BR" sz="2000" b="1" dirty="0">
                <a:latin typeface="SF UI Display"/>
              </a:rPr>
              <a:t>Instrução normativa nº 2, de 20 de dezembro de 2016</a:t>
            </a:r>
            <a:r>
              <a:rPr lang="pt-BR" sz="2000" dirty="0">
                <a:latin typeface="SF UI Display"/>
              </a:rPr>
              <a:t>. Disponível em &lt;http://www.defesacivil.pr.gov.br/arquivos/File/SITUACAO_DE_EMERGENCIA/Instrucao_normativa_n_2_20_dez_2016_republicada.pdf&gt; Acesso em: </a:t>
            </a:r>
            <a:r>
              <a:rPr lang="pt-BR" sz="2000" dirty="0" smtClean="0">
                <a:latin typeface="SF UI Display"/>
              </a:rPr>
              <a:t>15/07/2017</a:t>
            </a:r>
            <a:endParaRPr lang="pt-BR" sz="2000" dirty="0">
              <a:latin typeface="SF UI Display"/>
            </a:endParaRPr>
          </a:p>
          <a:p>
            <a:pPr algn="just"/>
            <a:r>
              <a:rPr lang="pt-BR" sz="2000" dirty="0" smtClean="0">
                <a:latin typeface="SF UI Display"/>
              </a:rPr>
              <a:t>PARANÁ</a:t>
            </a:r>
            <a:r>
              <a:rPr lang="pt-BR" sz="2000" dirty="0">
                <a:latin typeface="SF UI Display"/>
              </a:rPr>
              <a:t>. </a:t>
            </a:r>
            <a:r>
              <a:rPr lang="pt-BR" sz="2000" dirty="0" smtClean="0">
                <a:latin typeface="SF UI Display"/>
              </a:rPr>
              <a:t>Decreto </a:t>
            </a:r>
            <a:r>
              <a:rPr lang="pt-BR" sz="2000" dirty="0">
                <a:latin typeface="SF UI Display"/>
              </a:rPr>
              <a:t>Estadual nº </a:t>
            </a:r>
            <a:r>
              <a:rPr lang="pt-BR" sz="2000" dirty="0" smtClean="0">
                <a:latin typeface="SF UI Display"/>
              </a:rPr>
              <a:t>9.557, </a:t>
            </a:r>
            <a:r>
              <a:rPr lang="pt-BR" sz="2000" dirty="0">
                <a:latin typeface="SF UI Display"/>
              </a:rPr>
              <a:t>de </a:t>
            </a:r>
            <a:r>
              <a:rPr lang="pt-BR" sz="2000" dirty="0" smtClean="0">
                <a:latin typeface="SF UI Display"/>
              </a:rPr>
              <a:t>06 </a:t>
            </a:r>
            <a:r>
              <a:rPr lang="pt-BR" sz="2000" dirty="0">
                <a:latin typeface="SF UI Display"/>
              </a:rPr>
              <a:t>de </a:t>
            </a:r>
            <a:r>
              <a:rPr lang="pt-BR" sz="2000" dirty="0" smtClean="0">
                <a:latin typeface="SF UI Display"/>
              </a:rPr>
              <a:t>dezembro </a:t>
            </a:r>
            <a:r>
              <a:rPr lang="pt-BR" sz="2000" dirty="0">
                <a:latin typeface="SF UI Display"/>
              </a:rPr>
              <a:t>de </a:t>
            </a:r>
            <a:r>
              <a:rPr lang="pt-BR" sz="2000" dirty="0" smtClean="0">
                <a:latin typeface="SF UI Display"/>
              </a:rPr>
              <a:t>2013. </a:t>
            </a:r>
            <a:r>
              <a:rPr lang="pt-BR" sz="2000" b="1" dirty="0">
                <a:latin typeface="SF UI Display"/>
              </a:rPr>
              <a:t>Diário Oficial do Estado do Paraná</a:t>
            </a:r>
            <a:r>
              <a:rPr lang="pt-BR" sz="2000" i="1" dirty="0">
                <a:latin typeface="SF UI Display"/>
              </a:rPr>
              <a:t>.</a:t>
            </a:r>
            <a:r>
              <a:rPr lang="pt-BR" sz="2000" dirty="0">
                <a:latin typeface="SF UI Display"/>
              </a:rPr>
              <a:t> Poder Executivo, Curitiba, PR, </a:t>
            </a:r>
            <a:r>
              <a:rPr lang="pt-BR" sz="2000" dirty="0" smtClean="0">
                <a:latin typeface="SF UI Display"/>
              </a:rPr>
              <a:t>06 dez. 2013.</a:t>
            </a:r>
            <a:endParaRPr lang="pt-BR" sz="2000" dirty="0">
              <a:latin typeface="SF UI Display"/>
            </a:endParaRPr>
          </a:p>
        </p:txBody>
      </p:sp>
    </p:spTree>
    <p:extLst>
      <p:ext uri="{BB962C8B-B14F-4D97-AF65-F5344CB8AC3E}">
        <p14:creationId xmlns:p14="http://schemas.microsoft.com/office/powerpoint/2010/main" val="2719780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Texto 2"/>
          <p:cNvSpPr txBox="1">
            <a:spLocks/>
          </p:cNvSpPr>
          <p:nvPr/>
        </p:nvSpPr>
        <p:spPr>
          <a:xfrm>
            <a:off x="360000" y="154385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smtClean="0">
                <a:latin typeface="SF UI Display"/>
              </a:rPr>
              <a:t>Para fundamentar a origem, formulação e justificativa da COBRADE, trazemos a explicação contida no anuário brasileiro de desastres naturais de 2011:</a:t>
            </a:r>
          </a:p>
          <a:p>
            <a:pPr algn="just"/>
            <a:endParaRPr lang="pt-BR" sz="2400" dirty="0" smtClean="0">
              <a:latin typeface="SF UI Display"/>
            </a:endParaRPr>
          </a:p>
          <a:p>
            <a:pPr algn="just"/>
            <a:r>
              <a:rPr lang="pt-BR" sz="2400" i="1" dirty="0" smtClean="0">
                <a:latin typeface="SF UI Display"/>
              </a:rPr>
              <a:t>“A </a:t>
            </a:r>
            <a:r>
              <a:rPr lang="pt-BR" sz="2400" i="1" dirty="0">
                <a:latin typeface="SF UI Display"/>
              </a:rPr>
              <a:t>Codificação Brasileira de Desastres (COBRADE</a:t>
            </a:r>
            <a:r>
              <a:rPr lang="pt-BR" sz="2400" i="1" dirty="0" smtClean="0">
                <a:latin typeface="SF UI Display"/>
              </a:rPr>
              <a:t>)(...) </a:t>
            </a:r>
            <a:r>
              <a:rPr lang="pt-BR" sz="2400" b="1" i="1" dirty="0">
                <a:latin typeface="SF UI Display"/>
              </a:rPr>
              <a:t>foi instituída por meio da Instrução Normativa nº 01</a:t>
            </a:r>
            <a:r>
              <a:rPr lang="pt-BR" sz="2400" i="1" dirty="0">
                <a:latin typeface="SF UI Display"/>
              </a:rPr>
              <a:t>, de 24 de agosto de 2012, </a:t>
            </a:r>
            <a:r>
              <a:rPr lang="pt-BR" sz="2400" b="1" i="1" dirty="0">
                <a:latin typeface="SF UI Display"/>
              </a:rPr>
              <a:t>em substituição à Codificação de Desastres, Ameaças e Riscos (CODAR)</a:t>
            </a:r>
            <a:r>
              <a:rPr lang="pt-BR" sz="2400" i="1" dirty="0">
                <a:latin typeface="SF UI Display"/>
              </a:rPr>
              <a:t>, até então utilizada. </a:t>
            </a:r>
            <a:r>
              <a:rPr lang="pt-BR" sz="2400" b="1" i="1" dirty="0">
                <a:latin typeface="SF UI Display"/>
              </a:rPr>
              <a:t>A COBRADE foi elaborada a partir da classificação utilizada pelo Banco de Dados Internacional de Desastres (EM-DAT) do Centro para Pesquisa sobre Epidemiologia de Desastres (CRED) e da Organização Mundial de Saúde (OMS/ONU). </a:t>
            </a:r>
            <a:r>
              <a:rPr lang="pt-BR" sz="2400" i="1" dirty="0">
                <a:latin typeface="SF UI Display"/>
              </a:rPr>
              <a:t>Além dos desastres constantes da classificação do EM-DAT, </a:t>
            </a:r>
            <a:r>
              <a:rPr lang="pt-BR" sz="2400" b="1" i="1" dirty="0">
                <a:latin typeface="SF UI Display"/>
              </a:rPr>
              <a:t>foram incluídos alguns desastres peculiares à realidade brasileira</a:t>
            </a:r>
            <a:r>
              <a:rPr lang="pt-BR" sz="2400" i="1" dirty="0" smtClean="0">
                <a:latin typeface="SF UI Display"/>
              </a:rPr>
              <a:t>...</a:t>
            </a:r>
            <a:endParaRPr lang="pt-BR" sz="2400" i="1" dirty="0" smtClean="0">
              <a:solidFill>
                <a:sysClr val="windowText" lastClr="000000"/>
              </a:solidFill>
              <a:latin typeface="SF UI Display"/>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Texto 2"/>
          <p:cNvSpPr txBox="1">
            <a:spLocks/>
          </p:cNvSpPr>
          <p:nvPr/>
        </p:nvSpPr>
        <p:spPr>
          <a:xfrm>
            <a:off x="360000" y="1844653"/>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i="1" dirty="0" smtClean="0">
                <a:latin typeface="SF UI Display"/>
              </a:rPr>
              <a:t>...O </a:t>
            </a:r>
            <a:r>
              <a:rPr lang="pt-BR" sz="2400" i="1" dirty="0">
                <a:latin typeface="SF UI Display"/>
              </a:rPr>
              <a:t>que </a:t>
            </a:r>
            <a:r>
              <a:rPr lang="pt-BR" sz="2400" b="1" i="1" dirty="0">
                <a:latin typeface="SF UI Display"/>
              </a:rPr>
              <a:t>motivou</a:t>
            </a:r>
            <a:r>
              <a:rPr lang="pt-BR" sz="2400" i="1" dirty="0">
                <a:latin typeface="SF UI Display"/>
              </a:rPr>
              <a:t> a adoção da classificação EM-DAT </a:t>
            </a:r>
            <a:r>
              <a:rPr lang="pt-BR" sz="2400" b="1" i="1" dirty="0">
                <a:latin typeface="SF UI Display"/>
              </a:rPr>
              <a:t>foi a necessidade de adequar a classificação brasileira aos padrões estabelecidos pela ONU</a:t>
            </a:r>
            <a:r>
              <a:rPr lang="pt-BR" sz="2400" i="1" dirty="0">
                <a:latin typeface="SF UI Display"/>
              </a:rPr>
              <a:t>, além da possibilidade de </a:t>
            </a:r>
            <a:r>
              <a:rPr lang="pt-BR" sz="2400" b="1" i="1" dirty="0">
                <a:latin typeface="SF UI Display"/>
              </a:rPr>
              <a:t>o Brasil poder contribuir efetivamente para a alimentação desse importante Banco de Dados Internacional</a:t>
            </a:r>
            <a:r>
              <a:rPr lang="pt-BR" sz="2400" i="1" dirty="0">
                <a:latin typeface="SF UI Display"/>
              </a:rPr>
              <a:t>. Outro fator contribuinte para a adoção adaptada do modelo EM-DAT para a construção da COBRADE foi a necessidade de </a:t>
            </a:r>
            <a:r>
              <a:rPr lang="pt-BR" sz="2400" b="1" i="1" dirty="0">
                <a:latin typeface="SF UI Display"/>
              </a:rPr>
              <a:t>simplificação</a:t>
            </a:r>
            <a:r>
              <a:rPr lang="pt-BR" sz="2400" i="1" dirty="0">
                <a:latin typeface="SF UI Display"/>
              </a:rPr>
              <a:t> da classificação dos desastres contida na CODAR. </a:t>
            </a:r>
            <a:r>
              <a:rPr lang="pt-BR" sz="2400" i="1" u="sng" dirty="0">
                <a:latin typeface="SF UI Display"/>
              </a:rPr>
              <a:t>O modelo anterior continha cerca de dez páginas e doze quadros com classificações de desastres muitas vezes jamais ocorridos ou decretados no país</a:t>
            </a:r>
            <a:r>
              <a:rPr lang="pt-BR" sz="2400" i="1" dirty="0">
                <a:latin typeface="SF UI Display"/>
              </a:rPr>
              <a:t>. A COBRADE tem hoje duas páginas e dois quadros com toda a </a:t>
            </a:r>
            <a:r>
              <a:rPr lang="pt-BR" sz="2400" i="1" dirty="0" smtClean="0">
                <a:latin typeface="SF UI Display"/>
              </a:rPr>
              <a:t>classificação...</a:t>
            </a:r>
            <a:endParaRPr lang="pt-BR" sz="2400" i="1" dirty="0" smtClean="0">
              <a:solidFill>
                <a:sysClr val="windowText" lastClr="000000"/>
              </a:solidFill>
              <a:latin typeface="SF UI Display"/>
            </a:endParaRPr>
          </a:p>
        </p:txBody>
      </p:sp>
    </p:spTree>
    <p:extLst>
      <p:ext uri="{BB962C8B-B14F-4D97-AF65-F5344CB8AC3E}">
        <p14:creationId xmlns:p14="http://schemas.microsoft.com/office/powerpoint/2010/main" val="63358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Texto 2"/>
          <p:cNvSpPr txBox="1">
            <a:spLocks/>
          </p:cNvSpPr>
          <p:nvPr/>
        </p:nvSpPr>
        <p:spPr>
          <a:xfrm>
            <a:off x="360000" y="2085283"/>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i="1" dirty="0" smtClean="0">
                <a:latin typeface="SF UI Display"/>
              </a:rPr>
              <a:t>...O </a:t>
            </a:r>
            <a:r>
              <a:rPr lang="pt-BR" sz="2400" i="1" dirty="0">
                <a:latin typeface="SF UI Display"/>
              </a:rPr>
              <a:t>exemplo de mudança mais marcante foi nas </a:t>
            </a:r>
            <a:r>
              <a:rPr lang="pt-BR" sz="2400" b="1" i="1" dirty="0">
                <a:latin typeface="SF UI Display"/>
              </a:rPr>
              <a:t>categorias</a:t>
            </a:r>
            <a:r>
              <a:rPr lang="pt-BR" sz="2400" i="1" dirty="0">
                <a:latin typeface="SF UI Display"/>
              </a:rPr>
              <a:t> do Desastre. </a:t>
            </a:r>
            <a:r>
              <a:rPr lang="pt-BR" sz="2400" i="1" u="sng" dirty="0">
                <a:latin typeface="SF UI Display"/>
              </a:rPr>
              <a:t>A CODAR classificava os desastres em Naturais, Antropogênicos e Mistos. A COBRADE, ao adotar a classificação EM-DAT, modernizou e resumiu para Naturais e Tecnológicos</a:t>
            </a:r>
            <a:r>
              <a:rPr lang="pt-BR" sz="2400" i="1" dirty="0">
                <a:latin typeface="SF UI Display"/>
              </a:rPr>
              <a:t>. Essa simplificação trouxe impacto colateral até na discussão que permeava as conversas dos estudiosos em Defesa Civil sobre os Desastres Mistos. </a:t>
            </a:r>
            <a:r>
              <a:rPr lang="pt-BR" sz="2400" i="1" u="sng" dirty="0">
                <a:latin typeface="SF UI Display"/>
              </a:rPr>
              <a:t>A classificação de desastres é importante, primeiramente, por motivo de ordem legal</a:t>
            </a:r>
            <a:r>
              <a:rPr lang="pt-BR" sz="2400" i="1" dirty="0" smtClean="0">
                <a:latin typeface="SF UI Display"/>
              </a:rPr>
              <a:t>. (...) </a:t>
            </a:r>
            <a:r>
              <a:rPr lang="pt-BR" sz="2400" b="1" i="1" dirty="0" smtClean="0">
                <a:latin typeface="SF UI Display"/>
              </a:rPr>
              <a:t>As situações de anormalidade só podem ser decretadas em função de um desastre</a:t>
            </a:r>
            <a:r>
              <a:rPr lang="pt-BR" sz="2400" i="1" dirty="0" smtClean="0">
                <a:latin typeface="SF UI Display"/>
              </a:rPr>
              <a:t>. Portanto, </a:t>
            </a:r>
            <a:r>
              <a:rPr lang="pt-BR" sz="2400" i="1" u="sng" dirty="0" smtClean="0">
                <a:latin typeface="SF UI Display"/>
              </a:rPr>
              <a:t>é fundamental ter um instrumento legal que defina o que é um desastre</a:t>
            </a:r>
            <a:r>
              <a:rPr lang="pt-BR" sz="2400" i="1" dirty="0">
                <a:latin typeface="SF UI Display"/>
              </a:rPr>
              <a:t> </a:t>
            </a:r>
            <a:r>
              <a:rPr lang="pt-BR" sz="2400" i="1" dirty="0" smtClean="0">
                <a:latin typeface="SF UI Display"/>
              </a:rPr>
              <a:t>...</a:t>
            </a:r>
            <a:endParaRPr lang="pt-BR" sz="2400" i="1" dirty="0" smtClean="0">
              <a:solidFill>
                <a:sysClr val="windowText" lastClr="000000"/>
              </a:solidFill>
              <a:latin typeface="SF UI Display"/>
            </a:endParaRPr>
          </a:p>
        </p:txBody>
      </p:sp>
    </p:spTree>
    <p:extLst>
      <p:ext uri="{BB962C8B-B14F-4D97-AF65-F5344CB8AC3E}">
        <p14:creationId xmlns:p14="http://schemas.microsoft.com/office/powerpoint/2010/main" val="387615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Texto 2"/>
          <p:cNvSpPr txBox="1">
            <a:spLocks/>
          </p:cNvSpPr>
          <p:nvPr/>
        </p:nvSpPr>
        <p:spPr>
          <a:xfrm>
            <a:off x="360000" y="2097313"/>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i="1" dirty="0" smtClean="0">
                <a:latin typeface="SF UI Display"/>
              </a:rPr>
              <a:t>...Em </a:t>
            </a:r>
            <a:r>
              <a:rPr lang="pt-BR" sz="2400" i="1" dirty="0">
                <a:latin typeface="SF UI Display"/>
              </a:rPr>
              <a:t>resumo, </a:t>
            </a:r>
            <a:r>
              <a:rPr lang="pt-BR" sz="2400" b="1" i="1" dirty="0">
                <a:latin typeface="SF UI Display"/>
              </a:rPr>
              <a:t>para ser considerado como um desastre no Brasil, determinado evento tem que estar necessariamente catalogado na COBRADE</a:t>
            </a:r>
            <a:r>
              <a:rPr lang="pt-BR" sz="2400" i="1" dirty="0">
                <a:latin typeface="SF UI Display"/>
              </a:rPr>
              <a:t>. Outro motivo igualmente importante para se ter uma classificação de desastres é </a:t>
            </a:r>
            <a:r>
              <a:rPr lang="pt-BR" sz="2400" i="1" u="sng" dirty="0">
                <a:latin typeface="SF UI Display"/>
              </a:rPr>
              <a:t>a necessidade de registro desses fenômenos no contexto histórico do país</a:t>
            </a:r>
            <a:r>
              <a:rPr lang="pt-BR" sz="2400" i="1" dirty="0">
                <a:latin typeface="SF UI Display"/>
              </a:rPr>
              <a:t>. A codificação permite a formação de um </a:t>
            </a:r>
            <a:r>
              <a:rPr lang="pt-BR" sz="2400" i="1" u="sng" dirty="0">
                <a:latin typeface="SF UI Display"/>
              </a:rPr>
              <a:t>banco de dados</a:t>
            </a:r>
            <a:r>
              <a:rPr lang="pt-BR" sz="2400" i="1" dirty="0">
                <a:latin typeface="SF UI Display"/>
              </a:rPr>
              <a:t>, que poderá ser utilizado para uma </a:t>
            </a:r>
            <a:r>
              <a:rPr lang="pt-BR" sz="2400" i="1" u="sng" dirty="0">
                <a:latin typeface="SF UI Display"/>
              </a:rPr>
              <a:t>análise contextualizada da ocorrência de desastres no território nacional</a:t>
            </a:r>
            <a:r>
              <a:rPr lang="pt-BR" sz="2400" i="1" dirty="0">
                <a:latin typeface="SF UI Display"/>
              </a:rPr>
              <a:t>, possibilitando o </a:t>
            </a:r>
            <a:r>
              <a:rPr lang="pt-BR" sz="2400" i="1" u="sng" dirty="0">
                <a:latin typeface="SF UI Display"/>
              </a:rPr>
              <a:t>planejamento de medidas preventivas e preparatórias para o enfrentamento desses eventos </a:t>
            </a:r>
            <a:r>
              <a:rPr lang="pt-BR" sz="2400" i="1" u="sng" dirty="0" smtClean="0">
                <a:latin typeface="SF UI Display"/>
              </a:rPr>
              <a:t>adversos.</a:t>
            </a:r>
            <a:r>
              <a:rPr lang="pt-BR" sz="2400" i="1" dirty="0" smtClean="0">
                <a:latin typeface="SF UI Display"/>
              </a:rPr>
              <a:t>” (BRASIL, 2012)</a:t>
            </a:r>
            <a:endParaRPr lang="pt-BR" sz="2400" i="1" u="sng" dirty="0" smtClean="0">
              <a:solidFill>
                <a:sysClr val="windowText" lastClr="000000"/>
              </a:solidFill>
              <a:latin typeface="SF UI Display"/>
            </a:endParaRPr>
          </a:p>
        </p:txBody>
      </p:sp>
    </p:spTree>
    <p:extLst>
      <p:ext uri="{BB962C8B-B14F-4D97-AF65-F5344CB8AC3E}">
        <p14:creationId xmlns:p14="http://schemas.microsoft.com/office/powerpoint/2010/main" val="374256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Texto 2"/>
          <p:cNvSpPr txBox="1">
            <a:spLocks/>
          </p:cNvSpPr>
          <p:nvPr/>
        </p:nvSpPr>
        <p:spPr>
          <a:xfrm>
            <a:off x="360000" y="2097313"/>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smtClean="0">
                <a:latin typeface="SF UI Display"/>
              </a:rPr>
              <a:t>Embora tenham visões contrárias a COBRADE, ao passo que alguns entendam que os desastres foram “simplificados de mais” e algumas tipificações importantes simplesmente deixaram de existir, o fato é que ela está em vigor e por determinar os tipos de desastres existentes no Brasil, influencia diretamente no registro dos desastres.</a:t>
            </a:r>
          </a:p>
          <a:p>
            <a:pPr algn="just"/>
            <a:r>
              <a:rPr lang="pt-BR" sz="2400" dirty="0" smtClean="0">
                <a:latin typeface="SF UI Display"/>
              </a:rPr>
              <a:t> Por isso se faz necessário conhecer as suas categorias, grupos, tipos e definições, para poder classificar os desastres da maneira correta.</a:t>
            </a:r>
          </a:p>
          <a:p>
            <a:pPr algn="just"/>
            <a:endParaRPr lang="pt-BR" sz="2400" u="sng" dirty="0" smtClean="0">
              <a:solidFill>
                <a:sysClr val="windowText" lastClr="000000"/>
              </a:solidFill>
              <a:latin typeface="SF UI Display"/>
            </a:endParaRPr>
          </a:p>
        </p:txBody>
      </p:sp>
    </p:spTree>
    <p:extLst>
      <p:ext uri="{BB962C8B-B14F-4D97-AF65-F5344CB8AC3E}">
        <p14:creationId xmlns:p14="http://schemas.microsoft.com/office/powerpoint/2010/main" val="242390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Texto 2"/>
          <p:cNvSpPr txBox="1">
            <a:spLocks/>
          </p:cNvSpPr>
          <p:nvPr/>
        </p:nvSpPr>
        <p:spPr>
          <a:xfrm>
            <a:off x="360000" y="1742469"/>
            <a:ext cx="9216000" cy="792000"/>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600" dirty="0" smtClean="0">
                <a:latin typeface="SF UI Display"/>
              </a:rPr>
              <a:t>A COBRADE está estruturada em duas grandes categorias; desastres naturais e tecnológicos.</a:t>
            </a:r>
          </a:p>
          <a:p>
            <a:pPr algn="just"/>
            <a:r>
              <a:rPr lang="pt-BR" sz="2600" dirty="0" smtClean="0">
                <a:latin typeface="SF UI Display"/>
              </a:rPr>
              <a:t>* Os desastres naturais estão divididos nos seguintes grupos: geológicos, hidrológico, meteorológico, climatológico e biológico.</a:t>
            </a:r>
          </a:p>
          <a:p>
            <a:pPr algn="just"/>
            <a:r>
              <a:rPr lang="pt-BR" sz="2600" dirty="0" smtClean="0">
                <a:latin typeface="SF UI Display"/>
              </a:rPr>
              <a:t>* Os desastres tecnológicos estão divididos nos seguintes grupos: </a:t>
            </a:r>
            <a:r>
              <a:rPr lang="pt-BR" sz="2800" dirty="0" smtClean="0">
                <a:latin typeface="SF UI Display"/>
              </a:rPr>
              <a:t>desastres relacionados a substâncias radioativas, desastres relacionados a produtos perigosos, desastres relacionados a incêndios urbanos, desastres relacionados a obras civis, desastres relacionados a transporte de passageiros e cargas não perigosas. </a:t>
            </a:r>
          </a:p>
          <a:p>
            <a:pPr algn="ctr"/>
            <a:r>
              <a:rPr lang="pt-BR" sz="2400" b="1" dirty="0" smtClean="0">
                <a:latin typeface="SF UI Display"/>
              </a:rPr>
              <a:t>Veja agora nos próximos slides a COBRADE de maneira integral:</a:t>
            </a:r>
          </a:p>
          <a:p>
            <a:pPr algn="just"/>
            <a:endParaRPr lang="pt-BR" sz="2600" u="sng" dirty="0" smtClean="0">
              <a:solidFill>
                <a:sysClr val="windowText" lastClr="000000"/>
              </a:solidFill>
              <a:latin typeface="SF UI Display"/>
            </a:endParaRPr>
          </a:p>
        </p:txBody>
      </p:sp>
    </p:spTree>
    <p:extLst>
      <p:ext uri="{BB962C8B-B14F-4D97-AF65-F5344CB8AC3E}">
        <p14:creationId xmlns:p14="http://schemas.microsoft.com/office/powerpoint/2010/main" val="100381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655999" y="72000"/>
            <a:ext cx="6983999" cy="1152000"/>
          </a:xfrm>
        </p:spPr>
        <p:txBody>
          <a:bodyPr/>
          <a:lstStyle/>
          <a:p>
            <a:pPr lvl="0"/>
            <a:r>
              <a:rPr lang="pt-BR" sz="3600" b="1" dirty="0" smtClean="0">
                <a:solidFill>
                  <a:srgbClr val="FFFF00"/>
                </a:solidFill>
                <a:latin typeface="SF UI Display" pitchFamily="18"/>
              </a:rPr>
              <a:t>COBRADE</a:t>
            </a:r>
            <a:endParaRPr lang="pt-BR" sz="3600" b="1" dirty="0">
              <a:solidFill>
                <a:srgbClr val="FFFF00"/>
              </a:solidFill>
              <a:latin typeface="SF UI Display" pitchFamily="18"/>
            </a:endParaRPr>
          </a:p>
        </p:txBody>
      </p:sp>
      <p:sp>
        <p:nvSpPr>
          <p:cNvPr id="6" name="Retângulo 5"/>
          <p:cNvSpPr/>
          <p:nvPr/>
        </p:nvSpPr>
        <p:spPr>
          <a:xfrm>
            <a:off x="8502081" y="106680"/>
            <a:ext cx="1578544" cy="1127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2" descr="Resultado de imagem para logo defesa civil para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 r="658"/>
          <a:stretch/>
        </p:blipFill>
        <p:spPr bwMode="auto">
          <a:xfrm>
            <a:off x="8379418" y="12552"/>
            <a:ext cx="1222392" cy="131132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rotWithShape="1">
          <a:blip r:embed="rId4"/>
          <a:srcRect l="32910" t="15052" r="33965" b="10389"/>
          <a:stretch/>
        </p:blipFill>
        <p:spPr>
          <a:xfrm>
            <a:off x="-36956" y="9525"/>
            <a:ext cx="5247691" cy="6644420"/>
          </a:xfrm>
          <a:prstGeom prst="rect">
            <a:avLst/>
          </a:prstGeom>
        </p:spPr>
      </p:pic>
      <p:pic>
        <p:nvPicPr>
          <p:cNvPr id="4" name="Imagem 3"/>
          <p:cNvPicPr>
            <a:picLocks noChangeAspect="1"/>
          </p:cNvPicPr>
          <p:nvPr/>
        </p:nvPicPr>
        <p:blipFill rotWithShape="1">
          <a:blip r:embed="rId5"/>
          <a:srcRect l="33057" t="12379" r="35013" b="10179"/>
          <a:stretch/>
        </p:blipFill>
        <p:spPr>
          <a:xfrm>
            <a:off x="5210735" y="-1"/>
            <a:ext cx="4888940" cy="6670059"/>
          </a:xfrm>
          <a:prstGeom prst="rect">
            <a:avLst/>
          </a:prstGeom>
        </p:spPr>
      </p:pic>
      <p:sp>
        <p:nvSpPr>
          <p:cNvPr id="8" name="CaixaDeTexto 7"/>
          <p:cNvSpPr txBox="1"/>
          <p:nvPr/>
        </p:nvSpPr>
        <p:spPr>
          <a:xfrm>
            <a:off x="2824965" y="6653945"/>
            <a:ext cx="4829313" cy="297346"/>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400"/>
            </a:pPr>
            <a:r>
              <a:rPr lang="pt-BR" sz="1400" b="0" i="0" u="none" strike="noStrike" kern="1200" dirty="0" smtClean="0">
                <a:ln>
                  <a:noFill/>
                </a:ln>
                <a:latin typeface="SF UI Display" pitchFamily="18"/>
                <a:ea typeface="SimSun" pitchFamily="2"/>
                <a:cs typeface="Lucida Sans" pitchFamily="2"/>
              </a:rPr>
              <a:t>FONTE: </a:t>
            </a:r>
            <a:r>
              <a:rPr lang="pt-BR" sz="1400" dirty="0" smtClean="0">
                <a:latin typeface="SF UI Display" pitchFamily="18"/>
                <a:ea typeface="SimSun" pitchFamily="2"/>
                <a:cs typeface="Lucida Sans" pitchFamily="2"/>
              </a:rPr>
              <a:t>MINISTÉRIO DA INTEGRAÇÃO NACIONAL</a:t>
            </a:r>
            <a:r>
              <a:rPr lang="pt-BR" sz="1400" b="0" i="0" u="none" strike="noStrike" kern="1200" dirty="0" smtClean="0">
                <a:ln>
                  <a:noFill/>
                </a:ln>
                <a:latin typeface="SF UI Display" pitchFamily="18"/>
                <a:ea typeface="SimSun" pitchFamily="2"/>
                <a:cs typeface="Lucida Sans" pitchFamily="2"/>
              </a:rPr>
              <a:t>, 2016</a:t>
            </a:r>
          </a:p>
        </p:txBody>
      </p:sp>
      <p:sp>
        <p:nvSpPr>
          <p:cNvPr id="9" name="Espaço Reservado para Texto 2"/>
          <p:cNvSpPr txBox="1">
            <a:spLocks/>
          </p:cNvSpPr>
          <p:nvPr/>
        </p:nvSpPr>
        <p:spPr>
          <a:xfrm>
            <a:off x="1731598" y="6862505"/>
            <a:ext cx="7268629" cy="200032"/>
          </a:xfrm>
          <a:prstGeom prst="rect">
            <a:avLst/>
          </a:prstGeom>
          <a:noFill/>
          <a:ln>
            <a:noFill/>
          </a:ln>
        </p:spPr>
        <p:txBody>
          <a:bodyPr lIns="0" tIns="0" rIns="0" bIns="0">
            <a:noAutofit/>
          </a:bodyPr>
          <a:lstStyle>
            <a:lvl1pPr marL="0" marR="0" indent="0" rtl="0" hangingPunct="0">
              <a:spcBef>
                <a:spcPts val="1414"/>
              </a:spcBef>
              <a:spcAft>
                <a:spcPts val="0"/>
              </a:spcAft>
              <a:tabLst/>
              <a:defRPr lang="pt-BR" sz="3200" b="0" i="0" u="none" strike="noStrike" kern="1200">
                <a:ln>
                  <a:noFill/>
                </a:ln>
                <a:latin typeface="Liberation Sans"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1050" dirty="0" smtClean="0">
                <a:latin typeface="SF UI Display"/>
              </a:rPr>
              <a:t>Disponível em: </a:t>
            </a:r>
            <a:r>
              <a:rPr lang="pt-BR" sz="1050" dirty="0" smtClean="0">
                <a:latin typeface="SF UI Display"/>
                <a:hlinkClick r:id="rId6"/>
              </a:rPr>
              <a:t>http</a:t>
            </a:r>
            <a:r>
              <a:rPr lang="pt-BR" sz="1050" dirty="0">
                <a:latin typeface="SF UI Display"/>
                <a:hlinkClick r:id="rId6"/>
              </a:rPr>
              <a:t>://www.mi.gov.br/c/document_library/get_file?uuid=f9cdf8bf-e31e-4902-984e-a859f54dae43&amp;groupId=10157</a:t>
            </a:r>
            <a:r>
              <a:rPr lang="pt-BR" sz="1050" dirty="0" smtClean="0">
                <a:latin typeface="SF UI Display"/>
                <a:hlinkClick r:id="rId6"/>
              </a:rPr>
              <a:t>/</a:t>
            </a:r>
            <a:r>
              <a:rPr lang="pt-BR" sz="1050" dirty="0" smtClean="0">
                <a:latin typeface="SF UI Display"/>
              </a:rPr>
              <a:t> </a:t>
            </a:r>
            <a:endParaRPr lang="pt-BR" sz="1000" dirty="0"/>
          </a:p>
        </p:txBody>
      </p:sp>
    </p:spTree>
    <p:extLst>
      <p:ext uri="{BB962C8B-B14F-4D97-AF65-F5344CB8AC3E}">
        <p14:creationId xmlns:p14="http://schemas.microsoft.com/office/powerpoint/2010/main" val="386514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drão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drã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12263</TotalTime>
  <Words>2593</Words>
  <Application>Microsoft Office PowerPoint</Application>
  <PresentationFormat>Personalizar</PresentationFormat>
  <Paragraphs>153</Paragraphs>
  <Slides>28</Slides>
  <Notes>28</Notes>
  <HiddenSlides>0</HiddenSlides>
  <MMClips>0</MMClips>
  <ScaleCrop>false</ScaleCrop>
  <HeadingPairs>
    <vt:vector size="6" baseType="variant">
      <vt:variant>
        <vt:lpstr>Fontes usadas</vt:lpstr>
      </vt:variant>
      <vt:variant>
        <vt:i4>13</vt:i4>
      </vt:variant>
      <vt:variant>
        <vt:lpstr>Tema</vt:lpstr>
      </vt:variant>
      <vt:variant>
        <vt:i4>3</vt:i4>
      </vt:variant>
      <vt:variant>
        <vt:lpstr>Títulos de slides</vt:lpstr>
      </vt:variant>
      <vt:variant>
        <vt:i4>28</vt:i4>
      </vt:variant>
    </vt:vector>
  </HeadingPairs>
  <TitlesOfParts>
    <vt:vector size="44" baseType="lpstr">
      <vt:lpstr>SimSun</vt:lpstr>
      <vt:lpstr>Arial</vt:lpstr>
      <vt:lpstr>Arial Unicode MS</vt:lpstr>
      <vt:lpstr>Calibri</vt:lpstr>
      <vt:lpstr>Century Gothic</vt:lpstr>
      <vt:lpstr>Liberation Sans</vt:lpstr>
      <vt:lpstr>Lucida Sans</vt:lpstr>
      <vt:lpstr>Lucida Sans Unicode</vt:lpstr>
      <vt:lpstr>SF UI Display</vt:lpstr>
      <vt:lpstr>StarSymbol</vt:lpstr>
      <vt:lpstr>Tahoma</vt:lpstr>
      <vt:lpstr>Times New Roman</vt:lpstr>
      <vt:lpstr>Wingdings 2</vt:lpstr>
      <vt:lpstr>Default</vt:lpstr>
      <vt:lpstr>Padrão 1</vt:lpstr>
      <vt:lpstr>Padrão</vt:lpstr>
      <vt:lpstr>Apresentação do PowerPoint</vt:lpstr>
      <vt:lpstr>Conteúdo do módulo</vt:lpstr>
      <vt:lpstr>COBRADE</vt:lpstr>
      <vt:lpstr>COBRADE</vt:lpstr>
      <vt:lpstr>COBRADE</vt:lpstr>
      <vt:lpstr>COBRADE</vt:lpstr>
      <vt:lpstr>COBRADE</vt:lpstr>
      <vt:lpstr>COBRADE</vt:lpstr>
      <vt:lpstr>COBRADE</vt:lpstr>
      <vt:lpstr>COBRADE</vt:lpstr>
      <vt:lpstr>COBRADE</vt:lpstr>
      <vt:lpstr>COBRADE</vt:lpstr>
      <vt:lpstr>Registro de desastres</vt:lpstr>
      <vt:lpstr>Decretação de SE e ECP</vt:lpstr>
      <vt:lpstr>Decretação de SE e ECP</vt:lpstr>
      <vt:lpstr>Decretação de SE e ECP</vt:lpstr>
      <vt:lpstr>Decretação de SE e ECP</vt:lpstr>
      <vt:lpstr>Decretação de SE e ECP</vt:lpstr>
      <vt:lpstr>Decretação de SE e ECP</vt:lpstr>
      <vt:lpstr>Reconhecimento Estadual</vt:lpstr>
      <vt:lpstr>Reconhecimento Estadual</vt:lpstr>
      <vt:lpstr>Decretação estadual de SE/ECP</vt:lpstr>
      <vt:lpstr>Reconhecimento Federal</vt:lpstr>
      <vt:lpstr>Reconhecimento Federal</vt:lpstr>
      <vt:lpstr>Reconhecimento Federal</vt:lpstr>
      <vt:lpstr>Reconhecimento Federal</vt:lpstr>
      <vt:lpstr>Concluindo...</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 Frates Simiano</dc:creator>
  <cp:lastModifiedBy>Lucas Frates Simiano</cp:lastModifiedBy>
  <cp:revision>348</cp:revision>
  <dcterms:created xsi:type="dcterms:W3CDTF">2016-10-11T15:48:54Z</dcterms:created>
  <dcterms:modified xsi:type="dcterms:W3CDTF">2017-07-20T18:49:55Z</dcterms:modified>
</cp:coreProperties>
</file>