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7" r:id="rId5"/>
    <p:sldId id="258" r:id="rId6"/>
    <p:sldId id="259" r:id="rId7"/>
    <p:sldId id="260" r:id="rId8"/>
    <p:sldId id="262" r:id="rId9"/>
    <p:sldId id="261" r:id="rId10"/>
    <p:sldId id="263" r:id="rId11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3" d="100"/>
          <a:sy n="23" d="100"/>
        </p:scale>
        <p:origin x="4068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13A8D09-E641-4A9D-AF72-48BD6144C08C}" type="slidenum">
              <a:t>‹nº›</a:t>
            </a:fld>
            <a:endParaRPr lang="pt-BR" sz="14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90930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Espaço Reservado para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55A9C52-181F-47A3-AC2A-E366DC90196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48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>
        <a:ln>
          <a:noFill/>
        </a:ln>
        <a:latin typeface="Liberation Sans" pitchFamily="18"/>
        <a:ea typeface="SimSu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4A1B7DD-0BAB-4557-A28B-19C0A7418A6D}" type="slidenum">
              <a:t>1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816B361-8328-47AA-A654-C7851123274F}" type="slidenum">
              <a:t>2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816B361-8328-47AA-A654-C7851123274F}" type="slidenum">
              <a:t>3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80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816B361-8328-47AA-A654-C7851123274F}" type="slidenum">
              <a:t>4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728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816B361-8328-47AA-A654-C7851123274F}" type="slidenum">
              <a:t>5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592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816B361-8328-47AA-A654-C7851123274F}" type="slidenum">
              <a:t>6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34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816B361-8328-47AA-A654-C7851123274F}" type="slidenum">
              <a:t>7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559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816B361-8328-47AA-A654-C7851123274F}" type="slidenum">
              <a:t>8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79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8D303B-AF1A-4A86-B768-ACE3E485A5C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57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F32ACA-876E-4CB7-9AF1-620C312B854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77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5FABD2-9EBF-48D1-A21D-2AEB5B29427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50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5909EA-ED05-4DB0-8F15-1A8813C1EA7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20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32DB75-40AA-4E96-841E-0E9C687C070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3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4AEB19-6B09-4BAE-926F-263F67ED0CA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28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8898B6-034A-43AC-ADE4-93E3CEC874C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97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A21C77-419D-4669-94EE-538F2E913CE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38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2C9960-B287-45F9-80C3-61ABB6F189A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7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E17854-81B5-4439-BDAB-B4B4FBA21F9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40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0D481A-873F-40FD-8D93-4CEB3864AAA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9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63880A-638B-4711-82C8-7B88748DEC1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62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B35074-8CCE-45E7-88C6-9ABD7EDAE18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0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AA00E5-D6BC-43CE-AD47-E086EDEBB62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9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66700"/>
            <a:ext cx="2057400" cy="61880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66700"/>
            <a:ext cx="6019800" cy="618807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DF7ACB-7FF0-48C9-8D6B-DE62A0CB76A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3CE6FA-01E0-4CB5-AF2E-27DA8411BB8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3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2653C6-4373-46F7-8BD1-F01EFDEA78E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78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19F865-C2D2-47F8-9D3D-50DDAA84B9A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5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8CDF7C-E300-4124-8A0B-08B3AD52AE0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3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142CDF-AFFC-46FD-856B-2FD95CEE808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80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E30B7D-04CD-4B73-9247-9BBEFE16CE7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74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3016A4-D190-4644-B4C8-F81A13E1164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04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923930-8A5C-4AB9-9C5B-AA650052437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7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B16BE7-AA9D-4E22-9FEF-A63A9BF531E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6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86E1C2-1DFD-4B49-BD7D-099B35014E0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5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8A921E-9BAB-44CC-8E8C-C684F4B0DF3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7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7A4A64-D04D-4448-BE42-AC592197F33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61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DA54F5-98E2-4ECF-98C3-DD05213C59E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7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CEC97F-E3EC-4CAC-AE8B-F4E8D9BF1C3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51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35935C-6B32-490D-9FF9-2E9D6B5C1A5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0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63F6BC-501B-405F-8F12-FE6A664EB11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28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DF4D22-3FFA-410F-B89B-3115CD4EB0B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1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211611-3EC5-4C20-87D2-DB8A593F4E6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33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9BE1E5C-E8DC-4F33-B62E-FA39B68A962F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pt-BR" sz="4400" b="0" i="0" u="none" strike="noStrike" kern="1200">
          <a:ln>
            <a:noFill/>
          </a:ln>
          <a:latin typeface="Liberation Sans" pitchFamily="18"/>
          <a:ea typeface="SimSun" pitchFamily="2"/>
        </a:defRPr>
      </a:lvl1pPr>
    </p:titleStyle>
    <p:bodyStyle>
      <a:lvl1pPr marL="0" marR="0" indent="0" rtl="0" hangingPunct="0">
        <a:spcBef>
          <a:spcPts val="1414"/>
        </a:spcBef>
        <a:spcAft>
          <a:spcPts val="0"/>
        </a:spcAft>
        <a:tabLst/>
        <a:defRPr lang="pt-BR" sz="3200" b="0" i="0" u="none" strike="noStrike" kern="1200">
          <a:ln>
            <a:noFill/>
          </a:ln>
          <a:latin typeface="Liberation Sans" pitchFamily="18"/>
          <a:ea typeface="SimSun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retângulo 10"/>
          <p:cNvSpPr/>
          <p:nvPr/>
        </p:nvSpPr>
        <p:spPr>
          <a:xfrm>
            <a:off x="7200" y="14040"/>
            <a:ext cx="9129600" cy="6836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E7ECED"/>
              </a:gs>
              <a:gs pos="50000">
                <a:srgbClr val="E7ECED"/>
              </a:gs>
              <a:gs pos="100000">
                <a:srgbClr val="E7ECED"/>
              </a:gs>
            </a:gsLst>
            <a:lin ang="7998000"/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Conector reto 7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noFill/>
          <a:ln w="5040">
            <a:solidFill>
              <a:srgbClr val="B9C1C5">
                <a:alpha val="35000"/>
              </a:srgbClr>
            </a:solidFill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Conector reto 8"/>
          <p:cNvSpPr/>
          <p:nvPr/>
        </p:nvSpPr>
        <p:spPr>
          <a:xfrm flipH="1">
            <a:off x="6468479" y="4948200"/>
            <a:ext cx="2673001" cy="1900080"/>
          </a:xfrm>
          <a:prstGeom prst="line">
            <a:avLst/>
          </a:prstGeom>
          <a:noFill/>
          <a:ln w="6120">
            <a:solidFill>
              <a:srgbClr val="C1C5CB">
                <a:alpha val="45000"/>
              </a:srgbClr>
            </a:solidFill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pt-BR"/>
              <a:t>Clique para editar o formato do texto do títuloClique para editar o título mestre</a:t>
            </a:r>
          </a:p>
        </p:txBody>
      </p:sp>
      <p:sp>
        <p:nvSpPr>
          <p:cNvPr id="6" name="Espaço Reservado para Conteúdo 2"/>
          <p:cNvSpPr txBox="1">
            <a:spLocks noGrp="1"/>
          </p:cNvSpPr>
          <p:nvPr>
            <p:ph type="body" idx="1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6"/>
            <a:r>
              <a:rPr lang="pt-BR"/>
              <a:t>7.º Nível da estrutura de tópicos</a:t>
            </a:r>
          </a:p>
          <a:p>
            <a:pPr lvl="7"/>
            <a:r>
              <a:rPr lang="pt-BR"/>
              <a:t>8.º Nível da estrutura de tópicos</a:t>
            </a:r>
          </a:p>
          <a:p>
            <a:pPr lvl="0"/>
            <a:r>
              <a:rPr lang="pt-BR"/>
              <a:t>9.º Nível da estrutura de tópicosClique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4791600" y="6480000"/>
            <a:ext cx="2133360" cy="301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FFFFFF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23F37BD-E7B4-4681-8814-A954C4A0749A}" type="datetime1">
              <a:rPr lang="pt-BR"/>
              <a:pPr lvl="0"/>
              <a:t>20/07/2017</a:t>
            </a:fld>
            <a:endParaRPr lang="pt-BR"/>
          </a:p>
        </p:txBody>
      </p:sp>
      <p:sp>
        <p:nvSpPr>
          <p:cNvPr id="8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457200" y="6481080"/>
            <a:ext cx="4259520" cy="3006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9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589519" y="6481080"/>
            <a:ext cx="502560" cy="301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FFFFFF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565A628-57D0-4780-99F7-BE011BEFC428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484560" marR="0" lvl="0" indent="0" algn="l" rtl="0" hangingPunct="1">
        <a:spcBef>
          <a:spcPts val="0"/>
        </a:spcBef>
        <a:spcAft>
          <a:spcPts val="0"/>
        </a:spcAft>
        <a:buNone/>
        <a:tabLst/>
        <a:defRPr lang="pt-BR" sz="4200" b="0" i="0" u="none" strike="noStrike" kern="1200" spc="0">
          <a:ln>
            <a:noFill/>
          </a:ln>
          <a:solidFill>
            <a:srgbClr val="94B06B"/>
          </a:solidFill>
          <a:latin typeface="Century Gothic" pitchFamily="18"/>
          <a:ea typeface="SimSun" pitchFamily="2"/>
          <a:cs typeface="Lucida Sans" pitchFamily="2"/>
        </a:defRPr>
      </a:lvl1pPr>
    </p:titleStyle>
    <p:bodyStyle>
      <a:lvl1pPr marL="0" marR="0" lvl="0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1pPr>
      <a:lvl2pPr marL="0" marR="0" lvl="1" indent="0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2pPr>
      <a:lvl3pPr marL="0" marR="0" lvl="2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3pPr>
      <a:lvl4pPr marL="0" marR="0" lvl="3" indent="0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4pPr>
      <a:lvl5pPr marL="0" marR="0" lvl="4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5pPr>
      <a:lvl6pPr marL="0" marR="0" lvl="5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6pPr>
      <a:lvl7pPr marL="0" marR="0" lvl="6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7pPr>
      <a:lvl8pPr marL="0" marR="0" lvl="7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8pPr>
      <a:lvl9pPr marL="0" marR="0" lvl="0" indent="0" algn="l" rtl="0" hangingPunct="1">
        <a:spcBef>
          <a:spcPts val="598"/>
        </a:spcBef>
        <a:spcAft>
          <a:spcPts val="1417"/>
        </a:spcAft>
        <a:buClr>
          <a:srgbClr val="98C723"/>
        </a:buClr>
        <a:buSzPct val="80000"/>
        <a:buFont typeface="Wingdings 2"/>
        <a:buChar char="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176868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pt-BR" sz="1800" b="0" i="0" u="none" strike="noStrike" baseline="0">
                <a:solidFill>
                  <a:srgbClr val="FFFFFF"/>
                </a:solidFill>
                <a:latin typeface="Arial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000" y="6886800"/>
            <a:ext cx="319464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pt-BR" sz="1800" b="0" i="0" u="none" strike="noStrike" baseline="0">
                <a:solidFill>
                  <a:srgbClr val="FFFFFF"/>
                </a:solidFill>
                <a:latin typeface="Arial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pt-BR" sz="1800" b="0" i="0" u="none" strike="noStrike" baseline="0">
                <a:solidFill>
                  <a:srgbClr val="FFFFFF"/>
                </a:solidFill>
                <a:latin typeface="Arial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fld id="{4D38433E-17D0-45BE-A9F0-75CF3D3EBE80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pt-BR" sz="4850" b="0" i="0" u="none" strike="noStrike" baseline="0">
          <a:ln>
            <a:noFill/>
          </a:ln>
          <a:solidFill>
            <a:srgbClr val="000000"/>
          </a:solidFill>
          <a:latin typeface="Times New Roman" pitchFamily="18"/>
          <a:cs typeface="Lucida Sans Unicode" pitchFamily="34"/>
        </a:defRPr>
      </a:lvl1pPr>
    </p:titleStyle>
    <p:bodyStyle>
      <a:lvl1pPr marL="0" marR="0" indent="0" algn="l" rtl="0" hangingPunct="0">
        <a:lnSpc>
          <a:spcPct val="93000"/>
        </a:lnSpc>
        <a:spcBef>
          <a:spcPts val="879"/>
        </a:spcBef>
        <a:spcAft>
          <a:spcPts val="0"/>
        </a:spcAft>
        <a:tabLst>
          <a:tab pos="110880" algn="l"/>
          <a:tab pos="560160" algn="l"/>
          <a:tab pos="1009439" algn="l"/>
          <a:tab pos="1458719" algn="l"/>
          <a:tab pos="1908000" algn="l"/>
          <a:tab pos="2357280" algn="l"/>
          <a:tab pos="2806560" algn="l"/>
          <a:tab pos="3255839" algn="l"/>
          <a:tab pos="3705120" algn="l"/>
          <a:tab pos="4154399" algn="l"/>
          <a:tab pos="4603679" algn="l"/>
          <a:tab pos="5052960" algn="l"/>
          <a:tab pos="5502240" algn="l"/>
          <a:tab pos="5951520" algn="l"/>
          <a:tab pos="6400799" algn="l"/>
          <a:tab pos="6849720" algn="l"/>
          <a:tab pos="7298999" algn="l"/>
          <a:tab pos="7748280" algn="l"/>
          <a:tab pos="8197560" algn="l"/>
          <a:tab pos="8646840" algn="l"/>
        </a:tabLst>
        <a:defRPr lang="pt-BR" sz="3530" b="0" i="0" u="none" strike="noStrike" baseline="0">
          <a:ln>
            <a:noFill/>
          </a:ln>
          <a:solidFill>
            <a:srgbClr val="000000"/>
          </a:solidFill>
          <a:latin typeface="Arial" pitchFamily="18"/>
          <a:cs typeface="Lucida Sans Unicode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8505" y="180226"/>
            <a:ext cx="5402098" cy="121163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800" b="1" i="0" u="none" strike="noStrike" kern="1200" dirty="0">
                <a:ln>
                  <a:noFill/>
                </a:ln>
                <a:solidFill>
                  <a:srgbClr val="FFFF00"/>
                </a:solidFill>
                <a:latin typeface="SF UI Display" pitchFamily="18"/>
                <a:ea typeface="SimSun" pitchFamily="2"/>
                <a:cs typeface="Lucida Sans" pitchFamily="2"/>
              </a:rPr>
              <a:t>Comando do Corpo de Bombeiros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600" b="1" i="0" u="none" strike="noStrike" kern="1200" dirty="0">
                <a:ln>
                  <a:noFill/>
                </a:ln>
                <a:solidFill>
                  <a:srgbClr val="FFFF00"/>
                </a:solidFill>
                <a:latin typeface="SF UI Display" pitchFamily="18"/>
                <a:ea typeface="SimSun" pitchFamily="2"/>
                <a:cs typeface="Lucida Sans" pitchFamily="2"/>
              </a:rPr>
              <a:t>3ª Seção do Estado-Maior – BM/3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200" b="0" i="0" u="none" strike="noStrike" kern="1200" dirty="0">
              <a:ln>
                <a:noFill/>
              </a:ln>
              <a:solidFill>
                <a:srgbClr val="FFFF00"/>
              </a:solidFill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06425" y="2013119"/>
            <a:ext cx="8580275" cy="386556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400" dirty="0" smtClean="0">
                <a:latin typeface="SF UI Display" pitchFamily="18"/>
                <a:ea typeface="SimSun" pitchFamily="2"/>
                <a:cs typeface="Lucida Sans" pitchFamily="2"/>
              </a:rPr>
              <a:t>4</a:t>
            </a:r>
            <a:r>
              <a:rPr lang="pt-BR" sz="2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º </a:t>
            </a:r>
            <a:r>
              <a:rPr lang="pt-BR" sz="2400" b="0" i="0" u="none" strike="noStrike" kern="1200" dirty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Ciclo do Plano Anual de Instrução </a:t>
            </a:r>
            <a:r>
              <a:rPr lang="pt-BR" sz="2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2017</a:t>
            </a:r>
            <a:endParaRPr lang="pt-BR" sz="2400" b="0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600" b="1" dirty="0" smtClean="0">
                <a:latin typeface="SF UI Display" pitchFamily="18"/>
                <a:ea typeface="SimSun" pitchFamily="2"/>
                <a:cs typeface="Lucida Sans" pitchFamily="2"/>
              </a:rPr>
              <a:t>Proteção e Defesa Civil</a:t>
            </a:r>
            <a:endParaRPr lang="pt-BR" sz="3600" b="1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800" b="0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lvl="0" algn="r" hangingPunct="0"/>
            <a:r>
              <a:rPr lang="pt-BR" sz="2800" b="1" dirty="0">
                <a:latin typeface="SF UI Display" pitchFamily="18"/>
                <a:ea typeface="SimSun" pitchFamily="2"/>
                <a:cs typeface="Lucida Sans" pitchFamily="2"/>
              </a:rPr>
              <a:t>Módulo </a:t>
            </a:r>
            <a:r>
              <a:rPr lang="pt-BR" sz="2800" b="1" dirty="0" smtClean="0">
                <a:latin typeface="SF UI Display" pitchFamily="18"/>
                <a:ea typeface="SimSun" pitchFamily="2"/>
                <a:cs typeface="Lucida Sans" pitchFamily="2"/>
              </a:rPr>
              <a:t>VI – </a:t>
            </a:r>
            <a:r>
              <a:rPr lang="pt-BR" sz="2400" b="1" dirty="0" smtClean="0">
                <a:latin typeface="SF UI Display" pitchFamily="18"/>
                <a:ea typeface="SimSun" pitchFamily="2"/>
                <a:cs typeface="Lucida Sans" pitchFamily="2"/>
              </a:rPr>
              <a:t>ATIVIDADE PRÁTICA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0" i="0" u="none" strike="noStrike" kern="1200" dirty="0" smtClean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0" i="0" u="none" strike="noStrike" kern="1200" dirty="0" err="1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Conteudistas</a:t>
            </a:r>
            <a:r>
              <a:rPr lang="pt-BR" sz="2000" b="0" i="0" u="none" strike="noStrike" kern="1200" dirty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: </a:t>
            </a:r>
            <a:endParaRPr lang="pt-BR" sz="2000" b="0" i="0" u="none" strike="noStrike" kern="1200" dirty="0" smtClean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lvl="0" algn="r" hangingPunct="0"/>
            <a:r>
              <a:rPr lang="pt-BR" sz="20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Capitão QOBM Eduardo Gomes Pinheiro, Capitão QOBM Lucas Frates </a:t>
            </a:r>
            <a:r>
              <a:rPr lang="pt-BR" sz="2000" dirty="0">
                <a:latin typeface="SF UI Display" pitchFamily="18"/>
                <a:ea typeface="SimSun" pitchFamily="2"/>
                <a:cs typeface="Lucida Sans" pitchFamily="2"/>
              </a:rPr>
              <a:t>Simiano </a:t>
            </a:r>
            <a:endParaRPr lang="pt-BR" sz="2000" dirty="0" smtClean="0">
              <a:latin typeface="SF UI Display" pitchFamily="18"/>
              <a:ea typeface="SimSun" pitchFamily="2"/>
              <a:cs typeface="Lucida Sans" pitchFamily="2"/>
            </a:endParaRPr>
          </a:p>
          <a:p>
            <a:pPr lvl="0" algn="r" hangingPunct="0"/>
            <a:r>
              <a:rPr lang="pt-BR" sz="2000" i="1" dirty="0" smtClean="0">
                <a:latin typeface="SF UI Display" pitchFamily="18"/>
                <a:ea typeface="SimSun" pitchFamily="2"/>
                <a:cs typeface="Lucida Sans" pitchFamily="2"/>
              </a:rPr>
              <a:t>Coordenadoria </a:t>
            </a:r>
            <a:r>
              <a:rPr lang="pt-BR" sz="2000" i="1" dirty="0">
                <a:latin typeface="SF UI Display" pitchFamily="18"/>
                <a:ea typeface="SimSun" pitchFamily="2"/>
                <a:cs typeface="Lucida Sans" pitchFamily="2"/>
              </a:rPr>
              <a:t>Estadual de Proteção e Defesa Civil </a:t>
            </a:r>
          </a:p>
          <a:p>
            <a:pPr lvl="0" algn="r" hangingPunct="0"/>
            <a:r>
              <a:rPr lang="pt-BR" sz="2000" i="1" dirty="0">
                <a:latin typeface="SF UI Display" pitchFamily="18"/>
                <a:ea typeface="SimSun" pitchFamily="2"/>
                <a:cs typeface="Lucida Sans" pitchFamily="2"/>
              </a:rPr>
              <a:t>Centro Universitário de Estudos e Pesquisas sobre Desastres 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0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0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b="1" dirty="0" smtClean="0">
                <a:solidFill>
                  <a:srgbClr val="FFFF00"/>
                </a:solidFill>
                <a:latin typeface="SF UI Display" pitchFamily="18"/>
              </a:rPr>
              <a:t>Atividade proposta</a:t>
            </a:r>
            <a:endParaRPr lang="pt-BR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385810" y="1547278"/>
            <a:ext cx="9216000" cy="4295256"/>
          </a:xfrm>
        </p:spPr>
        <p:txBody>
          <a:bodyPr/>
          <a:lstStyle/>
          <a:p>
            <a:pPr lvl="0" algn="just">
              <a:lnSpc>
                <a:spcPct val="9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Contexto: </a:t>
            </a:r>
          </a:p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No módulo IV abordamos, dentre outros assuntos,  o registro de desastres e a consequente possibilidade de decretação de situação de emergência / estado de calamidade pública.</a:t>
            </a:r>
            <a:endParaRPr lang="pt-BR" sz="2400" dirty="0">
              <a:solidFill>
                <a:srgbClr val="000000"/>
              </a:solidFill>
              <a:latin typeface="SF UI Display" pitchFamily="18"/>
              <a:cs typeface="Lucida Sans Unicode" pitchFamily="34"/>
            </a:endParaRPr>
          </a:p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Conforme vimos, o </a:t>
            </a:r>
            <a:r>
              <a:rPr lang="pt-BR" sz="2400" dirty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documento </a:t>
            </a: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legal instituído pela Secretaria Nacional de Proteção e Defesa Civil para o registro do desastre é o “Formulário </a:t>
            </a:r>
            <a:r>
              <a:rPr lang="pt-BR" sz="2400" dirty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de Informações do Desastre – </a:t>
            </a: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FIDE”.</a:t>
            </a:r>
          </a:p>
          <a:p>
            <a:pPr lvl="0" algn="just">
              <a:lnSpc>
                <a:spcPct val="90000"/>
              </a:lnSpc>
            </a:pPr>
            <a:endParaRPr lang="pt-BR" sz="2400" dirty="0" smtClean="0">
              <a:solidFill>
                <a:srgbClr val="000000"/>
              </a:solidFill>
              <a:latin typeface="SF UI Display" pitchFamily="18"/>
              <a:cs typeface="Lucida Sans Unicode" pitchFamily="34"/>
            </a:endParaRPr>
          </a:p>
          <a:p>
            <a:pPr lvl="0" algn="just">
              <a:lnSpc>
                <a:spcPct val="9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Atividade:</a:t>
            </a:r>
          </a:p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Nos próximos slides proporemos uma situação em que em </a:t>
            </a:r>
            <a:r>
              <a:rPr lang="pt-BR" sz="2400" dirty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duplas, </a:t>
            </a:r>
            <a:r>
              <a:rPr lang="pt-BR" sz="2400" b="1" dirty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os bombeiros-militares </a:t>
            </a:r>
            <a:r>
              <a:rPr lang="pt-BR" sz="2400" b="1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deverão preencher </a:t>
            </a:r>
            <a:r>
              <a:rPr lang="pt-BR" sz="2400" b="1" dirty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o </a:t>
            </a:r>
            <a:r>
              <a:rPr lang="pt-BR" sz="2400" b="1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FIDE manualmente</a:t>
            </a: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.</a:t>
            </a:r>
          </a:p>
          <a:p>
            <a:pPr lvl="0" algn="just">
              <a:lnSpc>
                <a:spcPct val="90000"/>
              </a:lnSpc>
            </a:pPr>
            <a:endParaRPr lang="pt-BR" sz="2400" dirty="0">
              <a:solidFill>
                <a:srgbClr val="000000"/>
              </a:solidFill>
              <a:latin typeface="SF UI Display" pitchFamily="18"/>
              <a:cs typeface="Lucida Sans Unicode" pitchFamily="34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b="1" dirty="0" smtClean="0">
                <a:solidFill>
                  <a:srgbClr val="FFFF00"/>
                </a:solidFill>
                <a:latin typeface="SF UI Display" pitchFamily="18"/>
              </a:rPr>
              <a:t>Atividade proposta</a:t>
            </a:r>
            <a:endParaRPr lang="pt-BR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385810" y="1547278"/>
            <a:ext cx="9216000" cy="4295256"/>
          </a:xfrm>
        </p:spPr>
        <p:txBody>
          <a:bodyPr/>
          <a:lstStyle/>
          <a:p>
            <a:pPr lvl="0" algn="just">
              <a:lnSpc>
                <a:spcPct val="9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Insumos:</a:t>
            </a:r>
          </a:p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Para tanto, o responsável pela atividade deverá providenciar a impressão dos </a:t>
            </a:r>
            <a:r>
              <a:rPr lang="pt-BR" sz="2400" dirty="0" err="1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FIDEs</a:t>
            </a: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 (em anexo) e canetas para todos.</a:t>
            </a:r>
          </a:p>
          <a:p>
            <a:pPr lvl="0" algn="just">
              <a:lnSpc>
                <a:spcPct val="90000"/>
              </a:lnSpc>
            </a:pPr>
            <a:endParaRPr lang="pt-BR" sz="2400" dirty="0" smtClean="0">
              <a:solidFill>
                <a:srgbClr val="000000"/>
              </a:solidFill>
              <a:latin typeface="SF UI Display" pitchFamily="18"/>
              <a:cs typeface="Lucida Sans Unicode" pitchFamily="34"/>
            </a:endParaRPr>
          </a:p>
          <a:p>
            <a:pPr lvl="0" algn="just">
              <a:lnSpc>
                <a:spcPct val="9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Resultados:</a:t>
            </a:r>
          </a:p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Após todos concluírem o preenchimento do FIDE, o responsável pela atividade abrirá para que cada dupla apresente aquilo que desenvolveu.</a:t>
            </a:r>
          </a:p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O responsável pela atividade fará comentários e correções, correlacionando a atividade com experiências vividas. </a:t>
            </a:r>
            <a:endParaRPr lang="pt-BR" sz="2400" dirty="0">
              <a:solidFill>
                <a:srgbClr val="000000"/>
              </a:solidFill>
              <a:latin typeface="SF UI Display" pitchFamily="18"/>
              <a:cs typeface="Lucida Sans Unicode" pitchFamily="34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0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b="1" dirty="0" smtClean="0">
                <a:solidFill>
                  <a:srgbClr val="FFFF00"/>
                </a:solidFill>
                <a:latin typeface="SF UI Display" pitchFamily="18"/>
              </a:rPr>
              <a:t>Situação:</a:t>
            </a:r>
            <a:endParaRPr lang="pt-BR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385810" y="1547278"/>
            <a:ext cx="9216000" cy="4295256"/>
          </a:xfrm>
        </p:spPr>
        <p:txBody>
          <a:bodyPr/>
          <a:lstStyle/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Na madrugada do dia 5 de junho de 2017, o município </a:t>
            </a:r>
            <a:r>
              <a:rPr lang="pt-BR" sz="2400" dirty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de </a:t>
            </a: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Jaguariaíva sofreu fortes chuvas (mais de 150 mm), as quais culminaram em enxurradas que destruíram casas, edificações públicas, pontes e plantações.</a:t>
            </a:r>
          </a:p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O Corpo de Bombeiros local foi acionado horas depois para prestar apoio a população para evacuação de áreas de risco. </a:t>
            </a:r>
          </a:p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Dois dias após ao evento e com as atividades de socorro finalizadas, o prefeito solicitou apoio aos bombeiros para preenchimento da documentação necessária para solicitação de recursos estaduais e federais, pois foi informado por um deputado que só assim poderia receber ajuda estadual e federal.</a:t>
            </a:r>
          </a:p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Como o prefeito assumiu a gestão em 2017, ainda não havia constituído uma equipe de Proteção e Defesa Civil local.</a:t>
            </a:r>
          </a:p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Já se sabe que a cidade ficará sem água e luz por pelo menos uma semana e que as aulas ficarão paralisadas por 3 dias.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b="1" dirty="0" smtClean="0">
                <a:solidFill>
                  <a:srgbClr val="FFFF00"/>
                </a:solidFill>
                <a:latin typeface="SF UI Display" pitchFamily="18"/>
              </a:rPr>
              <a:t>Dados:</a:t>
            </a:r>
            <a:endParaRPr lang="pt-BR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385810" y="1547278"/>
            <a:ext cx="9216000" cy="4295256"/>
          </a:xfrm>
        </p:spPr>
        <p:txBody>
          <a:bodyPr/>
          <a:lstStyle/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Regiões afetadas:</a:t>
            </a:r>
          </a:p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Área </a:t>
            </a:r>
            <a:r>
              <a:rPr lang="pt-BR" sz="2400" dirty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Rural: Bairro Pesqueiro,  Bairro Araponga, Bairro Joaquim Murtinho, Bairro </a:t>
            </a: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Taquaral e </a:t>
            </a:r>
            <a:r>
              <a:rPr lang="pt-BR" sz="2400" dirty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Bairro </a:t>
            </a: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Cajuru</a:t>
            </a:r>
            <a:r>
              <a:rPr lang="pt-BR" sz="2400" dirty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.</a:t>
            </a:r>
          </a:p>
          <a:p>
            <a:pPr lvl="0" algn="just">
              <a:lnSpc>
                <a:spcPct val="90000"/>
              </a:lnSpc>
            </a:pPr>
            <a:r>
              <a:rPr lang="pt-BR" sz="2400" dirty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Área Urbana: Bairro Nossa senhora de Fátima, Bairro Jardim Taquaral, Vila </a:t>
            </a: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André.</a:t>
            </a:r>
          </a:p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Residências destruídas: 75</a:t>
            </a:r>
          </a:p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Residências parcialmente destruídas: 33</a:t>
            </a:r>
          </a:p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Pessoas que foram obrigadas a sair de casa e foram para casa de conhecidos: 433</a:t>
            </a:r>
          </a:p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Pessoas que foram obrigadas a sair de casa e foram para abrigo público: 34</a:t>
            </a:r>
          </a:p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Óbitos: 1</a:t>
            </a:r>
          </a:p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Feridos:6</a:t>
            </a: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60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4000" b="1" dirty="0" smtClean="0">
                <a:solidFill>
                  <a:srgbClr val="FFFF00"/>
                </a:solidFill>
                <a:latin typeface="SF UI Display" pitchFamily="18"/>
              </a:rPr>
              <a:t>Informações que o </a:t>
            </a:r>
            <a:br>
              <a:rPr lang="pt-BR" sz="4000" b="1" dirty="0" smtClean="0">
                <a:solidFill>
                  <a:srgbClr val="FFFF00"/>
                </a:solidFill>
                <a:latin typeface="SF UI Display" pitchFamily="18"/>
              </a:rPr>
            </a:br>
            <a:r>
              <a:rPr lang="pt-BR" sz="4000" b="1" dirty="0" smtClean="0">
                <a:solidFill>
                  <a:srgbClr val="FFFF00"/>
                </a:solidFill>
                <a:latin typeface="SF UI Display" pitchFamily="18"/>
              </a:rPr>
              <a:t>secretariado reportou:</a:t>
            </a:r>
            <a:endParaRPr lang="pt-BR" sz="40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385810" y="1547278"/>
            <a:ext cx="9216000" cy="4295256"/>
          </a:xfrm>
        </p:spPr>
        <p:txBody>
          <a:bodyPr/>
          <a:lstStyle/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Escolas de nível fundamental: A merenda relativa a 15 dias para 150 alunos estava num depósito e não poderá mais ser utilizada.</a:t>
            </a:r>
          </a:p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Fórum da cidade: entrou água pelo telhado e estragou 8 computadores e 2 impressoras.</a:t>
            </a:r>
          </a:p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CTG: caiu o telhado do CTG de cerca de 500 metros quadrados.</a:t>
            </a:r>
          </a:p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Pontes: 2 pontes destruídas.</a:t>
            </a:r>
          </a:p>
          <a:p>
            <a:pPr lvl="0" algn="just"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Agricultura: 35 hectares de café destruídos.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97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b="1" dirty="0" smtClean="0">
                <a:solidFill>
                  <a:srgbClr val="FFFF00"/>
                </a:solidFill>
                <a:latin typeface="SF UI Display" pitchFamily="18"/>
              </a:rPr>
              <a:t>Dados do município:</a:t>
            </a:r>
            <a:endParaRPr lang="pt-BR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385810" y="1547278"/>
            <a:ext cx="9216000" cy="4295256"/>
          </a:xfrm>
        </p:spPr>
        <p:txBody>
          <a:bodyPr/>
          <a:lstStyle/>
          <a:p>
            <a:pPr lvl="0" algn="just">
              <a:lnSpc>
                <a:spcPct val="90000"/>
              </a:lnSpc>
            </a:pPr>
            <a:r>
              <a:rPr lang="pt-BR" sz="2400" dirty="0" smtClean="0"/>
              <a:t>(</a:t>
            </a:r>
            <a:r>
              <a:rPr lang="pt-BR" sz="2400" dirty="0"/>
              <a:t>nº </a:t>
            </a:r>
            <a:r>
              <a:rPr lang="pt-BR" sz="2400" dirty="0" smtClean="0"/>
              <a:t>habitantes): 32.606</a:t>
            </a:r>
            <a:endParaRPr lang="pt-BR" sz="2400" dirty="0"/>
          </a:p>
          <a:p>
            <a:r>
              <a:rPr lang="pt-BR" sz="2400" dirty="0"/>
              <a:t>PIB Anual (R</a:t>
            </a:r>
            <a:r>
              <a:rPr lang="pt-BR" sz="2400" dirty="0" smtClean="0"/>
              <a:t>$): 569.615.000,00</a:t>
            </a:r>
            <a:endParaRPr lang="pt-BR" sz="2400" dirty="0"/>
          </a:p>
          <a:p>
            <a:r>
              <a:rPr lang="pt-BR" sz="2400" dirty="0"/>
              <a:t>Orçamento Anual (R</a:t>
            </a:r>
            <a:r>
              <a:rPr lang="pt-BR" sz="2400" dirty="0" smtClean="0"/>
              <a:t>$): 63.510.000,00</a:t>
            </a:r>
            <a:endParaRPr lang="pt-BR" sz="2400" dirty="0"/>
          </a:p>
          <a:p>
            <a:r>
              <a:rPr lang="pt-BR" sz="2400" dirty="0"/>
              <a:t>Arrecadação Anual (R</a:t>
            </a:r>
            <a:r>
              <a:rPr lang="pt-BR" sz="2400" dirty="0" smtClean="0"/>
              <a:t>$): 60.424.197,89</a:t>
            </a:r>
            <a:endParaRPr lang="pt-BR" sz="2400" dirty="0"/>
          </a:p>
          <a:p>
            <a:r>
              <a:rPr lang="pt-BR" sz="2400" dirty="0"/>
              <a:t>Receita Corrente Líquida (RCL) </a:t>
            </a:r>
            <a:r>
              <a:rPr lang="pt-BR" sz="2400" dirty="0" smtClean="0"/>
              <a:t>Anual: 65.068.537,20</a:t>
            </a:r>
            <a:endParaRPr lang="pt-BR" sz="2400" dirty="0"/>
          </a:p>
          <a:p>
            <a:r>
              <a:rPr lang="pt-BR" sz="2400" dirty="0"/>
              <a:t>Receita Corrente Líquida (RCL) Mensal </a:t>
            </a:r>
            <a:r>
              <a:rPr lang="pt-BR" sz="2400" dirty="0" smtClean="0"/>
              <a:t>média: 5.422.378,10</a:t>
            </a:r>
            <a:endParaRPr lang="pt-BR" sz="2400" dirty="0"/>
          </a:p>
          <a:p>
            <a:pPr lvl="0" algn="just">
              <a:lnSpc>
                <a:spcPct val="90000"/>
              </a:lnSpc>
            </a:pPr>
            <a:endParaRPr lang="pt-BR" sz="2400" dirty="0">
              <a:solidFill>
                <a:srgbClr val="000000"/>
              </a:solidFill>
              <a:latin typeface="SF UI Display" pitchFamily="18"/>
              <a:cs typeface="Lucida Sans Unicode" pitchFamily="34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0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b="1" dirty="0" smtClean="0">
                <a:solidFill>
                  <a:srgbClr val="FFFF00"/>
                </a:solidFill>
                <a:latin typeface="SF UI Display" pitchFamily="18"/>
              </a:rPr>
              <a:t>Fotos do desastre:</a:t>
            </a:r>
            <a:endParaRPr lang="pt-BR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4.pr.gov.br/sdc/servlet/gov.pr.sdc.servlet.ImageServlet?id=261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110" y="2243572"/>
            <a:ext cx="4330217" cy="243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4.pr.gov.br/sdc/servlet/gov.pr.sdc.servlet.ImageServlet?id=2618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605" y="2243572"/>
            <a:ext cx="4094786" cy="230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4.pr.gov.br/sdc/servlet/gov.pr.sdc.servlet.ImageServlet?id=2618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195" y="5231768"/>
            <a:ext cx="6764193" cy="380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4.pr.gov.br/sdc/servlet/gov.pr.sdc.servlet.ImageServlet?id=2619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635" y="6388388"/>
            <a:ext cx="4160990" cy="234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4.pr.gov.br/sdc/servlet/gov.pr.sdc.servlet.ImageServlet?id=2645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42" y="4442980"/>
            <a:ext cx="4154440" cy="311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3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drã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dr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10229</TotalTime>
  <Words>573</Words>
  <Application>Microsoft Office PowerPoint</Application>
  <PresentationFormat>Personalizar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8</vt:i4>
      </vt:variant>
    </vt:vector>
  </HeadingPairs>
  <TitlesOfParts>
    <vt:vector size="24" baseType="lpstr">
      <vt:lpstr>SimSun</vt:lpstr>
      <vt:lpstr>Arial</vt:lpstr>
      <vt:lpstr>Arial Unicode MS</vt:lpstr>
      <vt:lpstr>Calibri</vt:lpstr>
      <vt:lpstr>Century Gothic</vt:lpstr>
      <vt:lpstr>Liberation Sans</vt:lpstr>
      <vt:lpstr>Lucida Sans</vt:lpstr>
      <vt:lpstr>Lucida Sans Unicode</vt:lpstr>
      <vt:lpstr>SF UI Display</vt:lpstr>
      <vt:lpstr>StarSymbol</vt:lpstr>
      <vt:lpstr>Tahoma</vt:lpstr>
      <vt:lpstr>Times New Roman</vt:lpstr>
      <vt:lpstr>Wingdings 2</vt:lpstr>
      <vt:lpstr>Default</vt:lpstr>
      <vt:lpstr>Padrão 1</vt:lpstr>
      <vt:lpstr>Padrão</vt:lpstr>
      <vt:lpstr>Apresentação do PowerPoint</vt:lpstr>
      <vt:lpstr>Atividade proposta</vt:lpstr>
      <vt:lpstr>Atividade proposta</vt:lpstr>
      <vt:lpstr>Situação:</vt:lpstr>
      <vt:lpstr>Dados:</vt:lpstr>
      <vt:lpstr>Informações que o  secretariado reportou:</vt:lpstr>
      <vt:lpstr>Dados do município:</vt:lpstr>
      <vt:lpstr>Fotos do desastre: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Frates Simiano</dc:creator>
  <cp:lastModifiedBy>Lucas Frates Simiano</cp:lastModifiedBy>
  <cp:revision>259</cp:revision>
  <cp:lastPrinted>2017-07-20T20:10:44Z</cp:lastPrinted>
  <dcterms:created xsi:type="dcterms:W3CDTF">2016-10-11T15:48:54Z</dcterms:created>
  <dcterms:modified xsi:type="dcterms:W3CDTF">2017-07-20T20:52:48Z</dcterms:modified>
</cp:coreProperties>
</file>