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70" r:id="rId4"/>
    <p:sldId id="258" r:id="rId5"/>
    <p:sldId id="268" r:id="rId6"/>
    <p:sldId id="259" r:id="rId7"/>
    <p:sldId id="269" r:id="rId8"/>
    <p:sldId id="260" r:id="rId9"/>
    <p:sldId id="271" r:id="rId10"/>
    <p:sldId id="272" r:id="rId11"/>
    <p:sldId id="273" r:id="rId12"/>
    <p:sldId id="263" r:id="rId13"/>
    <p:sldId id="289" r:id="rId14"/>
    <p:sldId id="290" r:id="rId15"/>
    <p:sldId id="291" r:id="rId16"/>
    <p:sldId id="274" r:id="rId17"/>
    <p:sldId id="264" r:id="rId18"/>
    <p:sldId id="275" r:id="rId19"/>
    <p:sldId id="276" r:id="rId20"/>
    <p:sldId id="277" r:id="rId21"/>
    <p:sldId id="278" r:id="rId22"/>
    <p:sldId id="279" r:id="rId23"/>
    <p:sldId id="261" r:id="rId24"/>
    <p:sldId id="280" r:id="rId25"/>
    <p:sldId id="281" r:id="rId26"/>
    <p:sldId id="282" r:id="rId27"/>
    <p:sldId id="262" r:id="rId28"/>
    <p:sldId id="283" r:id="rId29"/>
    <p:sldId id="284" r:id="rId30"/>
    <p:sldId id="265" r:id="rId31"/>
    <p:sldId id="285" r:id="rId32"/>
    <p:sldId id="266" r:id="rId33"/>
    <p:sldId id="286" r:id="rId34"/>
    <p:sldId id="267" r:id="rId35"/>
    <p:sldId id="288" r:id="rId36"/>
    <p:sldId id="28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B7038-634B-4070-84F9-0D05D26EF55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210AAA00-A0CF-4CB3-BDFC-62B9C618DDA4}">
      <dgm:prSet phldrT="[Texto]" phldr="1"/>
      <dgm:spPr/>
      <dgm:t>
        <a:bodyPr/>
        <a:lstStyle/>
        <a:p>
          <a:endParaRPr lang="pt-BR"/>
        </a:p>
      </dgm:t>
    </dgm:pt>
    <dgm:pt modelId="{FE203118-6FD5-4934-95B5-C0268A68DA92}" type="parTrans" cxnId="{91DAA19F-F156-405C-80DE-EFB289EC6626}">
      <dgm:prSet/>
      <dgm:spPr/>
      <dgm:t>
        <a:bodyPr/>
        <a:lstStyle/>
        <a:p>
          <a:endParaRPr lang="pt-BR"/>
        </a:p>
      </dgm:t>
    </dgm:pt>
    <dgm:pt modelId="{980283DE-69D3-43B6-9BAB-863B249DBEE7}" type="sibTrans" cxnId="{91DAA19F-F156-405C-80DE-EFB289EC6626}">
      <dgm:prSet/>
      <dgm:spPr/>
      <dgm:t>
        <a:bodyPr/>
        <a:lstStyle/>
        <a:p>
          <a:endParaRPr lang="pt-BR"/>
        </a:p>
      </dgm:t>
    </dgm:pt>
    <dgm:pt modelId="{C3246C89-24D5-4370-9282-B0E745BD4CF5}">
      <dgm:prSet phldrT="[Texto]" phldr="1"/>
      <dgm:spPr/>
      <dgm:t>
        <a:bodyPr/>
        <a:lstStyle/>
        <a:p>
          <a:endParaRPr lang="pt-BR"/>
        </a:p>
      </dgm:t>
    </dgm:pt>
    <dgm:pt modelId="{F25BF898-2058-4DF7-AD72-014D52170099}" type="parTrans" cxnId="{5D6D250B-EBBB-4DBB-AA79-5480A8111995}">
      <dgm:prSet/>
      <dgm:spPr/>
      <dgm:t>
        <a:bodyPr/>
        <a:lstStyle/>
        <a:p>
          <a:endParaRPr lang="pt-BR"/>
        </a:p>
      </dgm:t>
    </dgm:pt>
    <dgm:pt modelId="{994A1A35-51A7-479F-9047-950196A3E1AC}" type="sibTrans" cxnId="{5D6D250B-EBBB-4DBB-AA79-5480A8111995}">
      <dgm:prSet/>
      <dgm:spPr/>
      <dgm:t>
        <a:bodyPr/>
        <a:lstStyle/>
        <a:p>
          <a:endParaRPr lang="pt-BR"/>
        </a:p>
      </dgm:t>
    </dgm:pt>
    <dgm:pt modelId="{DAB94557-B4DA-43E0-9077-7DC90FA6E4A9}" type="pres">
      <dgm:prSet presAssocID="{BD0B7038-634B-4070-84F9-0D05D26EF551}" presName="Name0" presStyleCnt="0">
        <dgm:presLayoutVars>
          <dgm:chMax/>
          <dgm:chPref/>
          <dgm:dir/>
          <dgm:animLvl val="lvl"/>
        </dgm:presLayoutVars>
      </dgm:prSet>
      <dgm:spPr/>
    </dgm:pt>
    <dgm:pt modelId="{DF97B0AA-EB1F-4B31-9483-BD7D8F7B35E9}" type="pres">
      <dgm:prSet presAssocID="{210AAA00-A0CF-4CB3-BDFC-62B9C618DDA4}" presName="composite" presStyleCnt="0"/>
      <dgm:spPr/>
    </dgm:pt>
    <dgm:pt modelId="{1C2453D3-059D-4288-9ECA-6662BD445DFE}" type="pres">
      <dgm:prSet presAssocID="{210AAA00-A0CF-4CB3-BDFC-62B9C618DDA4}" presName="ParentAccentShape" presStyleLbl="trBgShp" presStyleIdx="0" presStyleCnt="2"/>
      <dgm:spPr/>
    </dgm:pt>
    <dgm:pt modelId="{C0AE80D0-8563-4E45-9D3E-45F0FD7D489C}" type="pres">
      <dgm:prSet presAssocID="{210AAA00-A0CF-4CB3-BDFC-62B9C618DDA4}" presName="ParentText" presStyleLbl="revTx" presStyleIdx="0" presStyleCnt="2" custLinFactY="-200000" custLinFactNeighborX="-5516" custLinFactNeighborY="-252023">
        <dgm:presLayoutVars>
          <dgm:chMax val="1"/>
          <dgm:chPref val="1"/>
          <dgm:bulletEnabled val="1"/>
        </dgm:presLayoutVars>
      </dgm:prSet>
      <dgm:spPr/>
    </dgm:pt>
    <dgm:pt modelId="{284CD64A-C1A7-4C97-AE6D-C3DE9B213DDC}" type="pres">
      <dgm:prSet presAssocID="{210AAA00-A0CF-4CB3-BDFC-62B9C618DDA4}" presName="ChildText" presStyleLbl="revTx" presStyleIdx="1" presStyleCnt="2">
        <dgm:presLayoutVars>
          <dgm:chMax val="0"/>
          <dgm:chPref val="0"/>
        </dgm:presLayoutVars>
      </dgm:prSet>
      <dgm:spPr/>
    </dgm:pt>
    <dgm:pt modelId="{81A461CD-265A-4921-8DE0-648B7A075B57}" type="pres">
      <dgm:prSet presAssocID="{210AAA00-A0CF-4CB3-BDFC-62B9C618DDA4}" presName="ChildAccentShape" presStyleLbl="trBgShp" presStyleIdx="1" presStyleCnt="2"/>
      <dgm:spPr/>
    </dgm:pt>
    <dgm:pt modelId="{836C29FC-D7B4-4470-AE78-EE4BE796ABCE}" type="pres">
      <dgm:prSet presAssocID="{210AAA00-A0CF-4CB3-BDFC-62B9C618DDA4}" presName="Image" presStyleLbl="alignImgPlace1" presStyleIdx="0" presStyleCnt="1"/>
      <dgm:spPr/>
    </dgm:pt>
  </dgm:ptLst>
  <dgm:cxnLst>
    <dgm:cxn modelId="{1DBEB1C0-98A5-446A-908E-FD9C66071344}" type="presOf" srcId="{C3246C89-24D5-4370-9282-B0E745BD4CF5}" destId="{284CD64A-C1A7-4C97-AE6D-C3DE9B213DDC}" srcOrd="0" destOrd="0" presId="urn:microsoft.com/office/officeart/2009/3/layout/SnapshotPictureList"/>
    <dgm:cxn modelId="{5D6D250B-EBBB-4DBB-AA79-5480A8111995}" srcId="{210AAA00-A0CF-4CB3-BDFC-62B9C618DDA4}" destId="{C3246C89-24D5-4370-9282-B0E745BD4CF5}" srcOrd="0" destOrd="0" parTransId="{F25BF898-2058-4DF7-AD72-014D52170099}" sibTransId="{994A1A35-51A7-479F-9047-950196A3E1AC}"/>
    <dgm:cxn modelId="{CE17EA1F-86DB-4B1B-8706-9BFEE8110A30}" type="presOf" srcId="{210AAA00-A0CF-4CB3-BDFC-62B9C618DDA4}" destId="{C0AE80D0-8563-4E45-9D3E-45F0FD7D489C}" srcOrd="0" destOrd="0" presId="urn:microsoft.com/office/officeart/2009/3/layout/SnapshotPictureList"/>
    <dgm:cxn modelId="{B0ADCE72-CFDF-49D8-9AF0-CD97451A210B}" type="presOf" srcId="{BD0B7038-634B-4070-84F9-0D05D26EF551}" destId="{DAB94557-B4DA-43E0-9077-7DC90FA6E4A9}" srcOrd="0" destOrd="0" presId="urn:microsoft.com/office/officeart/2009/3/layout/SnapshotPictureList"/>
    <dgm:cxn modelId="{91DAA19F-F156-405C-80DE-EFB289EC6626}" srcId="{BD0B7038-634B-4070-84F9-0D05D26EF551}" destId="{210AAA00-A0CF-4CB3-BDFC-62B9C618DDA4}" srcOrd="0" destOrd="0" parTransId="{FE203118-6FD5-4934-95B5-C0268A68DA92}" sibTransId="{980283DE-69D3-43B6-9BAB-863B249DBEE7}"/>
    <dgm:cxn modelId="{EDD92431-4B27-4464-8E92-9BE1656D1C0C}" type="presParOf" srcId="{DAB94557-B4DA-43E0-9077-7DC90FA6E4A9}" destId="{DF97B0AA-EB1F-4B31-9483-BD7D8F7B35E9}" srcOrd="0" destOrd="0" presId="urn:microsoft.com/office/officeart/2009/3/layout/SnapshotPictureList"/>
    <dgm:cxn modelId="{5131F66F-E754-4910-B357-7637581C6785}" type="presParOf" srcId="{DF97B0AA-EB1F-4B31-9483-BD7D8F7B35E9}" destId="{1C2453D3-059D-4288-9ECA-6662BD445DFE}" srcOrd="0" destOrd="0" presId="urn:microsoft.com/office/officeart/2009/3/layout/SnapshotPictureList"/>
    <dgm:cxn modelId="{3FCC7485-EFA5-498A-A42A-39B83BA4454F}" type="presParOf" srcId="{DF97B0AA-EB1F-4B31-9483-BD7D8F7B35E9}" destId="{C0AE80D0-8563-4E45-9D3E-45F0FD7D489C}" srcOrd="1" destOrd="0" presId="urn:microsoft.com/office/officeart/2009/3/layout/SnapshotPictureList"/>
    <dgm:cxn modelId="{9656F871-0DCA-4FC2-9605-9AAE892D7A73}" type="presParOf" srcId="{DF97B0AA-EB1F-4B31-9483-BD7D8F7B35E9}" destId="{284CD64A-C1A7-4C97-AE6D-C3DE9B213DDC}" srcOrd="2" destOrd="0" presId="urn:microsoft.com/office/officeart/2009/3/layout/SnapshotPictureList"/>
    <dgm:cxn modelId="{1390509C-7BDA-443B-AA8A-797C8BFE1A1B}" type="presParOf" srcId="{DF97B0AA-EB1F-4B31-9483-BD7D8F7B35E9}" destId="{81A461CD-265A-4921-8DE0-648B7A075B57}" srcOrd="3" destOrd="0" presId="urn:microsoft.com/office/officeart/2009/3/layout/SnapshotPictureList"/>
    <dgm:cxn modelId="{CB70CE9A-F51A-43CA-A38B-63CBA96B9823}" type="presParOf" srcId="{DF97B0AA-EB1F-4B31-9483-BD7D8F7B35E9}" destId="{836C29FC-D7B4-4470-AE78-EE4BE796ABC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461CD-265A-4921-8DE0-648B7A075B57}">
      <dsp:nvSpPr>
        <dsp:cNvPr id="0" name=""/>
        <dsp:cNvSpPr/>
      </dsp:nvSpPr>
      <dsp:spPr>
        <a:xfrm>
          <a:off x="8033735" y="667641"/>
          <a:ext cx="195864" cy="362503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453D3-059D-4288-9ECA-6662BD445DFE}">
      <dsp:nvSpPr>
        <dsp:cNvPr id="0" name=""/>
        <dsp:cNvSpPr/>
      </dsp:nvSpPr>
      <dsp:spPr>
        <a:xfrm>
          <a:off x="195864" y="667641"/>
          <a:ext cx="5094122" cy="362503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C29FC-D7B4-4470-AE78-EE4BE796ABCE}">
      <dsp:nvSpPr>
        <dsp:cNvPr id="0" name=""/>
        <dsp:cNvSpPr/>
      </dsp:nvSpPr>
      <dsp:spPr>
        <a:xfrm>
          <a:off x="0" y="233286"/>
          <a:ext cx="4898257" cy="342896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80D0-8563-4E45-9D3E-45F0FD7D489C}">
      <dsp:nvSpPr>
        <dsp:cNvPr id="0" name=""/>
        <dsp:cNvSpPr/>
      </dsp:nvSpPr>
      <dsp:spPr>
        <a:xfrm>
          <a:off x="135818" y="1718437"/>
          <a:ext cx="4699101" cy="430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80010" rIns="21336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135818" y="1718437"/>
        <a:ext cx="4699101" cy="430295"/>
      </dsp:txXfrm>
    </dsp:sp>
    <dsp:sp modelId="{284CD64A-C1A7-4C97-AE6D-C3DE9B213DDC}">
      <dsp:nvSpPr>
        <dsp:cNvPr id="0" name=""/>
        <dsp:cNvSpPr/>
      </dsp:nvSpPr>
      <dsp:spPr>
        <a:xfrm>
          <a:off x="5497372" y="667641"/>
          <a:ext cx="2328976" cy="36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5497372" y="667641"/>
        <a:ext cx="2328976" cy="3625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7C4A5E-1092-4AB0-9B51-7664BE671F57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152DB7-84FD-47D8-A84B-079B43EE686C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CADASTRO DE AÇÕES OPERACIONAIS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8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próxima etapa se refere às ações </a:t>
            </a:r>
            <a:r>
              <a:rPr lang="pt-BR" dirty="0" err="1" smtClean="0"/>
              <a:t>pré</a:t>
            </a:r>
            <a:r>
              <a:rPr lang="pt-BR" dirty="0" smtClean="0"/>
              <a:t>-desastre.</a:t>
            </a:r>
          </a:p>
          <a:p>
            <a:r>
              <a:rPr lang="pt-BR" dirty="0" smtClean="0"/>
              <a:t>Estas ações são importantíssimas para o controle das situações de desastre que podem acontecer sobre o município.</a:t>
            </a:r>
          </a:p>
          <a:p>
            <a:endParaRPr lang="pt-BR" dirty="0" smtClean="0"/>
          </a:p>
          <a:p>
            <a:r>
              <a:rPr lang="pt-BR" dirty="0" smtClean="0"/>
              <a:t>Ressalte-se que o </a:t>
            </a:r>
            <a:r>
              <a:rPr lang="pt-BR" b="1" u="sng" dirty="0" smtClean="0"/>
              <a:t>mínimo </a:t>
            </a:r>
            <a:r>
              <a:rPr lang="pt-BR" dirty="0" smtClean="0"/>
              <a:t>que deverá ser cadastrado neste item é um </a:t>
            </a:r>
            <a:r>
              <a:rPr lang="pt-BR" b="1" u="sng" dirty="0" smtClean="0"/>
              <a:t>responsável para receber os alertas meteorológicas emitidos pelo SIMEPAR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47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Além disso, se não há qualquer tipo de equipamento de monitoramento no município, a ferramenta já ajuda a identificar quais são as necessidades como: aquisição de estações pluviométricas, instalação de réguas em rios e monitoramento de encostas.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30819" r="22693" b="27155"/>
          <a:stretch/>
        </p:blipFill>
        <p:spPr bwMode="auto">
          <a:xfrm>
            <a:off x="323528" y="1772817"/>
            <a:ext cx="8496943" cy="34563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6876256" y="1988840"/>
            <a:ext cx="1944215" cy="648072"/>
          </a:xfrm>
          <a:prstGeom prst="ellipse">
            <a:avLst/>
          </a:prstGeom>
          <a:noFill/>
          <a:ln w="254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300192" y="2168860"/>
            <a:ext cx="42860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4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Precisamos destacar também outras informações que o Coordenador Municipal de Proteção e Defesa Civil deverá conhecer para incluir no formulário:</a:t>
            </a:r>
          </a:p>
          <a:p>
            <a:pPr lvl="1"/>
            <a:r>
              <a:rPr lang="pt-BR" u="sng" dirty="0" smtClean="0"/>
              <a:t>Quantidade de pluviômetros</a:t>
            </a:r>
            <a:r>
              <a:rPr lang="pt-BR" dirty="0" smtClean="0"/>
              <a:t>: Deverá conhecer todas as estações pluviométricas que houver no município.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3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2651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30819" r="22693" b="27155"/>
          <a:stretch/>
        </p:blipFill>
        <p:spPr bwMode="auto">
          <a:xfrm>
            <a:off x="326002" y="764704"/>
            <a:ext cx="8496943" cy="55446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45443" r="45769" b="51233"/>
          <a:stretch/>
        </p:blipFill>
        <p:spPr bwMode="auto">
          <a:xfrm>
            <a:off x="476099" y="2553811"/>
            <a:ext cx="7663320" cy="6955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direita 6"/>
          <p:cNvSpPr/>
          <p:nvPr/>
        </p:nvSpPr>
        <p:spPr>
          <a:xfrm rot="8364418">
            <a:off x="7850703" y="2179817"/>
            <a:ext cx="577434" cy="50844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11560" y="2685150"/>
            <a:ext cx="3962913" cy="504056"/>
          </a:xfrm>
          <a:prstGeom prst="roundRect">
            <a:avLst/>
          </a:prstGeom>
          <a:noFill/>
          <a:ln w="44450" cmpd="thickThin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995685" y="3213846"/>
            <a:ext cx="3528392" cy="646331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50"/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Deve-se Incluir o número de pluviômetros no campo indicado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8024" y="3985767"/>
            <a:ext cx="3528392" cy="1200329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50"/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Deve-se incluir o </a:t>
            </a:r>
            <a:r>
              <a:rPr lang="pt-BR" b="1" dirty="0" smtClean="0">
                <a:solidFill>
                  <a:schemeClr val="bg1"/>
                </a:solidFill>
              </a:rPr>
              <a:t>número de vezes por semana </a:t>
            </a:r>
            <a:r>
              <a:rPr lang="pt-BR" dirty="0" smtClean="0">
                <a:solidFill>
                  <a:schemeClr val="bg1"/>
                </a:solidFill>
              </a:rPr>
              <a:t>que é feita a visita ao local para monitoramento das encostas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48766" r="45938" b="47462"/>
          <a:stretch/>
        </p:blipFill>
        <p:spPr bwMode="auto">
          <a:xfrm>
            <a:off x="331940" y="3112756"/>
            <a:ext cx="7683947" cy="7200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tângulo de cantos arredondados 21"/>
          <p:cNvSpPr/>
          <p:nvPr/>
        </p:nvSpPr>
        <p:spPr>
          <a:xfrm>
            <a:off x="611561" y="3189206"/>
            <a:ext cx="3024335" cy="311802"/>
          </a:xfrm>
          <a:prstGeom prst="roundRect">
            <a:avLst/>
          </a:prstGeom>
          <a:noFill/>
          <a:ln w="44450" cmpd="thickThin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11561" y="3521034"/>
            <a:ext cx="3168352" cy="311802"/>
          </a:xfrm>
          <a:prstGeom prst="roundRect">
            <a:avLst/>
          </a:prstGeom>
          <a:noFill/>
          <a:ln w="44450" cmpd="thickThin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632901" y="3933056"/>
            <a:ext cx="3528392" cy="1477328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50"/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Deve-se conhecer as encostas que devem ser monitoradas: isto é conseguido através do levantamento e preenchimento do </a:t>
            </a:r>
            <a:r>
              <a:rPr lang="pt-BR" b="1" dirty="0" smtClean="0">
                <a:solidFill>
                  <a:schemeClr val="bg1"/>
                </a:solidFill>
              </a:rPr>
              <a:t>formulário de áreas de atenção</a:t>
            </a:r>
            <a:r>
              <a:rPr lang="pt-BR" dirty="0" smtClean="0">
                <a:solidFill>
                  <a:schemeClr val="bg1"/>
                </a:solidFill>
              </a:rPr>
              <a:t>!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Seta para a direita 24"/>
          <p:cNvSpPr/>
          <p:nvPr/>
        </p:nvSpPr>
        <p:spPr>
          <a:xfrm rot="8364418">
            <a:off x="7787059" y="2716923"/>
            <a:ext cx="577434" cy="50844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52818" r="45991" b="44453"/>
          <a:stretch/>
        </p:blipFill>
        <p:spPr bwMode="auto">
          <a:xfrm>
            <a:off x="395536" y="3733739"/>
            <a:ext cx="7646607" cy="5549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611561" y="3733739"/>
            <a:ext cx="2376263" cy="504056"/>
          </a:xfrm>
          <a:prstGeom prst="roundRect">
            <a:avLst/>
          </a:prstGeom>
          <a:noFill/>
          <a:ln w="44450" cmpd="thickThin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a direita 28"/>
          <p:cNvSpPr/>
          <p:nvPr/>
        </p:nvSpPr>
        <p:spPr>
          <a:xfrm rot="8364418">
            <a:off x="7838639" y="3402672"/>
            <a:ext cx="577434" cy="50844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4836049" y="4505505"/>
            <a:ext cx="3528392" cy="646331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50"/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Deve-se incluir a quantidade de réguas de todos os rios monitorados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30819" r="22693" b="27155"/>
          <a:stretch/>
        </p:blipFill>
        <p:spPr bwMode="auto">
          <a:xfrm>
            <a:off x="323528" y="764704"/>
            <a:ext cx="8496943" cy="55446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55892" r="46095" b="40284"/>
          <a:stretch/>
        </p:blipFill>
        <p:spPr bwMode="auto">
          <a:xfrm>
            <a:off x="349485" y="3933056"/>
            <a:ext cx="7763821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de cantos arredondados 8"/>
          <p:cNvSpPr/>
          <p:nvPr/>
        </p:nvSpPr>
        <p:spPr>
          <a:xfrm>
            <a:off x="611561" y="3898396"/>
            <a:ext cx="3096343" cy="430704"/>
          </a:xfrm>
          <a:prstGeom prst="roundRect">
            <a:avLst/>
          </a:prstGeom>
          <a:noFill/>
          <a:ln w="44450" cmpd="thickThin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11560" y="4329100"/>
            <a:ext cx="2520280" cy="396044"/>
          </a:xfrm>
          <a:prstGeom prst="roundRect">
            <a:avLst/>
          </a:prstGeom>
          <a:noFill/>
          <a:ln w="44450" cmpd="thickThin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8364418">
            <a:off x="7850703" y="3663696"/>
            <a:ext cx="577434" cy="50844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618495" y="4834026"/>
            <a:ext cx="3528392" cy="923330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50"/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Deve-se incluir a </a:t>
            </a:r>
            <a:r>
              <a:rPr lang="pt-BR" b="1" u="sng" dirty="0" smtClean="0">
                <a:solidFill>
                  <a:schemeClr val="bg1"/>
                </a:solidFill>
              </a:rPr>
              <a:t>quantidade de vezes na semana </a:t>
            </a:r>
            <a:r>
              <a:rPr lang="pt-BR" dirty="0" smtClean="0">
                <a:solidFill>
                  <a:schemeClr val="bg1"/>
                </a:solidFill>
              </a:rPr>
              <a:t>que o rio é visitado para monitoramento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59716" r="46095" b="36938"/>
          <a:stretch/>
        </p:blipFill>
        <p:spPr bwMode="auto">
          <a:xfrm>
            <a:off x="251520" y="4437112"/>
            <a:ext cx="8066289" cy="7200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de cantos arredondados 13"/>
          <p:cNvSpPr/>
          <p:nvPr/>
        </p:nvSpPr>
        <p:spPr>
          <a:xfrm>
            <a:off x="611560" y="4582472"/>
            <a:ext cx="4248472" cy="430704"/>
          </a:xfrm>
          <a:prstGeom prst="roundRect">
            <a:avLst/>
          </a:prstGeom>
          <a:noFill/>
          <a:ln w="44450" cmpd="thickThin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8364418">
            <a:off x="8052316" y="4234027"/>
            <a:ext cx="577434" cy="50844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770895" y="4986426"/>
            <a:ext cx="3528392" cy="923330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50"/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Deve-se incluir todas as estações meteorológicas existentes no município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5" t="62957" r="27024" b="28310"/>
          <a:stretch/>
        </p:blipFill>
        <p:spPr bwMode="auto">
          <a:xfrm>
            <a:off x="35496" y="5013176"/>
            <a:ext cx="9053650" cy="13681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3275856" y="4293096"/>
            <a:ext cx="3528392" cy="646331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50"/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Inclui-se o nome dos rios que causam inundações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85123" y="3391832"/>
            <a:ext cx="4693434" cy="1477328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50"/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Neste campo, inclui-se a informação relativa à cota, ou altura, próxima à altura de transbordamento do rio, em que a população deve ser alertada para preparar seus materiais para possível saída das residências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Seta para a direita 21"/>
          <p:cNvSpPr/>
          <p:nvPr/>
        </p:nvSpPr>
        <p:spPr>
          <a:xfrm rot="8364418">
            <a:off x="6547135" y="4579801"/>
            <a:ext cx="577434" cy="50844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5" t="62957" r="52985" b="34185"/>
          <a:stretch/>
        </p:blipFill>
        <p:spPr bwMode="auto">
          <a:xfrm>
            <a:off x="1113509" y="5013176"/>
            <a:ext cx="6194795" cy="63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69" t="62957" r="39086" b="33968"/>
          <a:stretch/>
        </p:blipFill>
        <p:spPr bwMode="auto">
          <a:xfrm>
            <a:off x="3112342" y="5076001"/>
            <a:ext cx="3855419" cy="7441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29" t="62957" r="27024" b="33968"/>
          <a:stretch/>
        </p:blipFill>
        <p:spPr bwMode="auto">
          <a:xfrm>
            <a:off x="5292080" y="5013176"/>
            <a:ext cx="3762989" cy="7534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eta para a direita 25"/>
          <p:cNvSpPr/>
          <p:nvPr/>
        </p:nvSpPr>
        <p:spPr>
          <a:xfrm rot="19142365">
            <a:off x="7620293" y="5745857"/>
            <a:ext cx="577434" cy="50844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4343062" y="3042826"/>
            <a:ext cx="4693434" cy="1754326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50"/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Neste campo, inclui-se a informação relativa à cota, ou altura, na qual o rio está na iminência de sair da caixa e causar a inundação. Assim, deve ter um pouco de antecedência do fato para que as pessoas possam ser avisadas para saírem de suas residências.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19" grpId="2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seguida, serão inseridas as ações pós-desastre, que iniciam com a instalação do Sistema de Comando de Incidentes (SCI).</a:t>
            </a:r>
          </a:p>
          <a:p>
            <a:r>
              <a:rPr lang="pt-BR" dirty="0" smtClean="0"/>
              <a:t>A pessoa que fará a instalação deverá ser uma pessoa com capacidade de articulação podendo ser o Prefeito do município, ou até mesmo o Coordenador Municipal de Proteção de Defesa Civil.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03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20259" r="22693" b="56681"/>
          <a:stretch/>
        </p:blipFill>
        <p:spPr bwMode="auto">
          <a:xfrm>
            <a:off x="395536" y="2780928"/>
            <a:ext cx="8352928" cy="19345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6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Em seguida, serão inseridos os nomes das pessoas que comporão três estruturas primordiais para o atendimento ao desastre:</a:t>
            </a:r>
          </a:p>
          <a:p>
            <a:pPr lvl="1"/>
            <a:r>
              <a:rPr lang="pt-BR" dirty="0" smtClean="0"/>
              <a:t>Comando Unificado;</a:t>
            </a:r>
          </a:p>
          <a:p>
            <a:pPr lvl="1"/>
            <a:r>
              <a:rPr lang="pt-BR" dirty="0" smtClean="0"/>
              <a:t>Staff de Comando, e;</a:t>
            </a:r>
          </a:p>
          <a:p>
            <a:pPr lvl="1"/>
            <a:r>
              <a:rPr lang="pt-BR" dirty="0" smtClean="0"/>
              <a:t>Staff Geral.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9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comando, deverão estar presentes as pessoas com poder de decisão, e que mais tenham afinidade com a gestão do desastre. Por exemplo:</a:t>
            </a:r>
          </a:p>
          <a:p>
            <a:r>
              <a:rPr lang="pt-BR" dirty="0" smtClean="0"/>
              <a:t>Prefeito;</a:t>
            </a:r>
          </a:p>
          <a:p>
            <a:r>
              <a:rPr lang="pt-BR" dirty="0" smtClean="0"/>
              <a:t>Secretário Ação Assistência Social;</a:t>
            </a:r>
          </a:p>
          <a:p>
            <a:r>
              <a:rPr lang="pt-BR" dirty="0" smtClean="0"/>
              <a:t>Secretário de Obras;</a:t>
            </a:r>
          </a:p>
          <a:p>
            <a:r>
              <a:rPr lang="pt-BR" dirty="0" smtClean="0"/>
              <a:t>Secretário de Educação;</a:t>
            </a:r>
          </a:p>
          <a:p>
            <a:r>
              <a:rPr lang="pt-BR" dirty="0" smtClean="0"/>
              <a:t>Coordenador Municipal de Proteção e Defesa Civil;</a:t>
            </a:r>
          </a:p>
          <a:p>
            <a:r>
              <a:rPr lang="pt-BR" dirty="0" smtClean="0"/>
              <a:t>Comandante do Corpo de Bombeiros local;</a:t>
            </a:r>
          </a:p>
          <a:p>
            <a:r>
              <a:rPr lang="pt-BR" dirty="0" smtClean="0"/>
              <a:t>Outros.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46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Operacionais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Cadastro de Ações Operacionais é o formulário que incluirá informações sobre a organização do município sobre as situações de desastre e contempla:</a:t>
            </a:r>
          </a:p>
          <a:p>
            <a:pPr lvl="1"/>
            <a:r>
              <a:rPr lang="pt-BR" dirty="0" smtClean="0"/>
              <a:t>Ações </a:t>
            </a:r>
            <a:r>
              <a:rPr lang="pt-BR" dirty="0" err="1" smtClean="0"/>
              <a:t>Pré</a:t>
            </a:r>
            <a:r>
              <a:rPr lang="pt-BR" dirty="0" smtClean="0"/>
              <a:t>-desastre</a:t>
            </a:r>
          </a:p>
          <a:p>
            <a:pPr lvl="1"/>
            <a:r>
              <a:rPr lang="pt-BR" dirty="0" smtClean="0"/>
              <a:t>Ações Pós-desastre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2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Ressalte-se que comporão o comando unificado todas aquelas instituições que participam no processo de gestão, conforme se configure a necessidade. Assim, os exemplos elencados não são exaustivos, há possibilidade e necessidade de se integrar mais instituições conforme a necessidade.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0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Staff de Comando é o conjunto de funções que auxilia e se liga diretamente ao Comando do Incidente.  Fazem parte desta estrutura:</a:t>
            </a:r>
          </a:p>
          <a:p>
            <a:pPr lvl="1"/>
            <a:r>
              <a:rPr lang="pt-BR" dirty="0" smtClean="0"/>
              <a:t>Oficial de Ligação: é a pessoa responsável por contatar os órgãos e responsáveis para apoio à resposta ao desastre.</a:t>
            </a:r>
          </a:p>
          <a:p>
            <a:pPr lvl="1"/>
            <a:r>
              <a:rPr lang="pt-BR" dirty="0" smtClean="0"/>
              <a:t>Oficial de Segurança: é a pessoa responsável por garantir que a segurança de todas as operações em execução está sendo mantida, podendo interromper a execução de qualquer operação que não </a:t>
            </a:r>
            <a:r>
              <a:rPr lang="pt-BR" dirty="0" err="1" smtClean="0"/>
              <a:t>estej</a:t>
            </a:r>
            <a:r>
              <a:rPr lang="pt-BR" dirty="0" smtClean="0"/>
              <a:t> seguindo as normas de segurança.</a:t>
            </a:r>
          </a:p>
          <a:p>
            <a:pPr lvl="1"/>
            <a:r>
              <a:rPr lang="pt-BR" dirty="0" smtClean="0"/>
              <a:t>Oficial de Informações ao público: é a pessoa que concentrará e organizará as informações que serão repassadas à mídia e ao público em geral, devendo ter autorização do comando para disponibilizar as informações.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42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Staff Geral é a estrutura que contempla as Seções prioritárias no desenvolvimento do atendimento ao desastre:</a:t>
            </a:r>
          </a:p>
          <a:p>
            <a:pPr lvl="1"/>
            <a:r>
              <a:rPr lang="pt-BR" dirty="0"/>
              <a:t>Seção de Planejamento: </a:t>
            </a:r>
            <a:r>
              <a:rPr lang="pt-BR" dirty="0" smtClean="0"/>
              <a:t>Realiza o controle geral sobre o progresso de toda a gestão do incidente, das ações que estão sendo realizadas, das ações que deverão ser desenvolvidas e sobre os possíveis recursos necessários.</a:t>
            </a:r>
            <a:endParaRPr lang="pt-BR" dirty="0"/>
          </a:p>
          <a:p>
            <a:pPr lvl="1"/>
            <a:r>
              <a:rPr lang="pt-BR" dirty="0" smtClean="0"/>
              <a:t>Seção de Operações: concentra a execução de ações de atendimento ao desastre propriamente dito.</a:t>
            </a:r>
          </a:p>
          <a:p>
            <a:pPr lvl="1"/>
            <a:r>
              <a:rPr lang="pt-BR" dirty="0" smtClean="0"/>
              <a:t>Seção de Logística: controla e organiza os recursos disponíveis e os necessários para o atendimento ao desastre.</a:t>
            </a:r>
          </a:p>
          <a:p>
            <a:pPr lvl="1"/>
            <a:r>
              <a:rPr lang="pt-BR" dirty="0" smtClean="0"/>
              <a:t>Seção de Finanças: realiza o controle dos gastos para a resposta ao evento, principalmente no que se refere à contratação de equipamentos privados para realizar tarefas nas operações.</a:t>
            </a:r>
          </a:p>
        </p:txBody>
      </p:sp>
    </p:spTree>
    <p:extLst>
      <p:ext uri="{BB962C8B-B14F-4D97-AF65-F5344CB8AC3E}">
        <p14:creationId xmlns:p14="http://schemas.microsoft.com/office/powerpoint/2010/main" val="41026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48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3600000"/>
            </a:lightRig>
          </a:scene3d>
          <a:sp3d extrusionH="152400" contourW="762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421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seguida, teremos que preencher os responsáveis pelas unidades dentro de cada Seção. </a:t>
            </a:r>
          </a:p>
          <a:p>
            <a:endParaRPr lang="pt-BR" dirty="0"/>
          </a:p>
          <a:p>
            <a:r>
              <a:rPr lang="pt-BR" dirty="0" smtClean="0"/>
              <a:t>Seção de Planejamento, unidades:</a:t>
            </a:r>
          </a:p>
          <a:p>
            <a:pPr lvl="1"/>
            <a:r>
              <a:rPr lang="pt-BR" dirty="0" smtClean="0"/>
              <a:t>Situação: mantém o registro da situação do incidente confeccionando, por exemplo, mapas situacionais.</a:t>
            </a:r>
          </a:p>
          <a:p>
            <a:pPr lvl="1"/>
            <a:r>
              <a:rPr lang="pt-BR" dirty="0" smtClean="0"/>
              <a:t>Recursos: faz o controle dos recursos que estão sendo empregados no incidente, dos que são necessários e dos que estão disponíveis.</a:t>
            </a:r>
          </a:p>
          <a:p>
            <a:pPr lvl="1"/>
            <a:r>
              <a:rPr lang="pt-BR" dirty="0" smtClean="0"/>
              <a:t>Documentação: confecciona as documentações necessárias, como os formulários do SCI.</a:t>
            </a:r>
          </a:p>
          <a:p>
            <a:pPr lvl="1"/>
            <a:r>
              <a:rPr lang="pt-BR" dirty="0" smtClean="0"/>
              <a:t>Desmobilização: é a pessoa que coordenará a desmobilização das estruturas do incidente conforme o julgamento do Comando.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5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Seção de Operações, unidades:</a:t>
            </a:r>
          </a:p>
          <a:p>
            <a:pPr lvl="1"/>
            <a:r>
              <a:rPr lang="pt-BR" dirty="0" smtClean="0"/>
              <a:t>Área de espera (E): responsável por controlar todos os recursos que chegam à cena do incidente (que devem se apresentar na área de espera), definindo se disponíveis, designados ou indisponíveis. </a:t>
            </a:r>
          </a:p>
          <a:p>
            <a:pPr lvl="1"/>
            <a:r>
              <a:rPr lang="pt-BR" dirty="0" smtClean="0"/>
              <a:t>Operações Aéreas: Responsável por fazer o controle das operações aéreas, conforme as prioridades estabelecidas pelo Comando.</a:t>
            </a:r>
          </a:p>
          <a:p>
            <a:pPr lvl="1"/>
            <a:r>
              <a:rPr lang="pt-BR" dirty="0" smtClean="0"/>
              <a:t>Sub. Socorro: responsável por controlar as operações de socorro das pessoas atingidas no incidente.</a:t>
            </a:r>
          </a:p>
        </p:txBody>
      </p:sp>
    </p:spTree>
    <p:extLst>
      <p:ext uri="{BB962C8B-B14F-4D97-AF65-F5344CB8AC3E}">
        <p14:creationId xmlns:p14="http://schemas.microsoft.com/office/powerpoint/2010/main" val="37557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Seção </a:t>
            </a:r>
            <a:r>
              <a:rPr lang="pt-BR" dirty="0"/>
              <a:t>de Operações, unidades:</a:t>
            </a:r>
          </a:p>
          <a:p>
            <a:pPr lvl="1"/>
            <a:r>
              <a:rPr lang="pt-BR" dirty="0" smtClean="0"/>
              <a:t>Sub</a:t>
            </a:r>
            <a:r>
              <a:rPr lang="pt-BR" dirty="0"/>
              <a:t>. Assistência: responsável por controlar as situações de assistências, estabelecendo a necessidade de acionamento de abrigos e os produtos necessários para atender às necessidades da situação.</a:t>
            </a:r>
          </a:p>
          <a:p>
            <a:pPr lvl="1"/>
            <a:r>
              <a:rPr lang="pt-BR" dirty="0"/>
              <a:t>Sub. Reabilitação: responsável por definir as ações de reabilitação do cenário, como restabelecer (com obras temporárias) estradas ou pontes.</a:t>
            </a:r>
          </a:p>
          <a:p>
            <a:pPr lvl="1"/>
            <a:r>
              <a:rPr lang="pt-BR" dirty="0"/>
              <a:t>Área de concentração de vítimas (ACV): responsável pela gestão da ACV que faz o atendimento às vítimas do desastre conforme a sua gravidade, repassando informações para o Chefe das Operações e fazendo contato com os hospitais de referência que poder receber os pacientes.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63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14870" r="22695" b="35991"/>
          <a:stretch/>
        </p:blipFill>
        <p:spPr bwMode="auto">
          <a:xfrm>
            <a:off x="323528" y="1556792"/>
            <a:ext cx="8444515" cy="41764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381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Seção de Logística, unidades:</a:t>
            </a:r>
          </a:p>
          <a:p>
            <a:pPr lvl="1"/>
            <a:r>
              <a:rPr lang="pt-BR" dirty="0" smtClean="0"/>
              <a:t>Materiais: responsável por prover os materiais necessários ao atendimento ao incidente, como ferramentas, computadores, etc.</a:t>
            </a:r>
          </a:p>
          <a:p>
            <a:pPr lvl="1"/>
            <a:r>
              <a:rPr lang="pt-BR" dirty="0" smtClean="0"/>
              <a:t>Instalações: responsável por prover as instalações que sejam necessárias para o atendimento ao incidente, montando-as e equipando-as conforme a necessidade.</a:t>
            </a:r>
          </a:p>
          <a:p>
            <a:pPr lvl="1"/>
            <a:r>
              <a:rPr lang="pt-BR" dirty="0" smtClean="0"/>
              <a:t>Apoio Terrestre: responsável por prover os automóveis e maquinários necessários para o apoio ao atendimento do incidente.</a:t>
            </a:r>
          </a:p>
          <a:p>
            <a:pPr lvl="1"/>
            <a:r>
              <a:rPr lang="pt-BR" dirty="0" smtClean="0"/>
              <a:t>Alimentação: responsável por providenciar a alimentação para o pessoal que está </a:t>
            </a:r>
            <a:r>
              <a:rPr lang="pt-BR" u="sng" dirty="0" smtClean="0"/>
              <a:t>atendendo ao incidente</a:t>
            </a:r>
            <a:r>
              <a:rPr lang="pt-BR" dirty="0" smtClean="0"/>
              <a:t>, ou seja, </a:t>
            </a:r>
            <a:r>
              <a:rPr lang="pt-BR" u="sng" dirty="0" smtClean="0"/>
              <a:t>para as equipes de resposta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Médica: responsável por prover atendimento médico para as </a:t>
            </a:r>
            <a:r>
              <a:rPr lang="pt-BR" u="sng" dirty="0" smtClean="0"/>
              <a:t>equipes de resposta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Comunicações: responsável por prover os equipamento de comunicação necessários  ao incidente.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2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Seção de Finanças, unidades:</a:t>
            </a:r>
          </a:p>
          <a:p>
            <a:pPr lvl="1"/>
            <a:r>
              <a:rPr lang="pt-BR" dirty="0" smtClean="0"/>
              <a:t>Tempo: responsável por controlar o tempo de atuação dos recursos, principalmente aqueles privados, conforme os contratos.</a:t>
            </a:r>
          </a:p>
          <a:p>
            <a:pPr lvl="1"/>
            <a:r>
              <a:rPr lang="pt-BR" dirty="0" smtClean="0"/>
              <a:t>Provedoria: gerencia </a:t>
            </a:r>
            <a:r>
              <a:rPr lang="pt-BR" dirty="0"/>
              <a:t>o trâmite dos documentos administrativos relacionados com o aluguel de equipamentos e os contratos de materiais e outros insumos. É responsável pelo relatório das horas de uso dos equipamentos</a:t>
            </a:r>
            <a:endParaRPr lang="pt-BR" dirty="0" smtClean="0"/>
          </a:p>
          <a:p>
            <a:pPr lvl="1"/>
            <a:r>
              <a:rPr lang="pt-BR" dirty="0" smtClean="0"/>
              <a:t>Custos:</a:t>
            </a:r>
            <a:r>
              <a:rPr lang="pt-BR" dirty="0"/>
              <a:t> </a:t>
            </a:r>
            <a:r>
              <a:rPr lang="pt-BR" dirty="0" smtClean="0"/>
              <a:t>responsável </a:t>
            </a:r>
            <a:r>
              <a:rPr lang="pt-BR" dirty="0"/>
              <a:t>por colher toda a informação sobre custos e apresentar orçamentos e recomendações que permitam economia de gastos.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4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Sua organização se baseou nos princípios do SCI (o Sistema de comando de Incidentes), que é uma ferramenta para gestão de incidentes de qualquer magnitude.</a:t>
            </a:r>
          </a:p>
          <a:p>
            <a:r>
              <a:rPr lang="pt-BR" dirty="0" smtClean="0"/>
              <a:t>É importante frisar que a estrutura do SCI admite o acionamento das estruturas conforme a necessidade, ou seja, deverá haver a determinação de acionamento ou desmobilização de estruturas conforme a gerência do Comando Unificado do incidente determinar.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10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16380" r="22816" b="37285"/>
          <a:stretch/>
        </p:blipFill>
        <p:spPr bwMode="auto">
          <a:xfrm>
            <a:off x="251520" y="1844824"/>
            <a:ext cx="8568952" cy="40050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508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Finalmente, são estipulados os responsáveis pelas ações de resposta do incidente.</a:t>
            </a:r>
          </a:p>
          <a:p>
            <a:r>
              <a:rPr lang="pt-BR" dirty="0" smtClean="0"/>
              <a:t>Devemos ressaltar, nesta etapa, as ações referentes à reabilitação do cenário, </a:t>
            </a:r>
            <a:r>
              <a:rPr lang="pt-BR" b="1" u="sng" dirty="0" smtClean="0"/>
              <a:t>principalmente</a:t>
            </a:r>
            <a:r>
              <a:rPr lang="pt-BR" dirty="0" smtClean="0"/>
              <a:t> os responsáveis pela avaliação de danos, de decretação de Situação de emergência (SE), e da recuperação de infraestrutura.</a:t>
            </a:r>
          </a:p>
          <a:p>
            <a:r>
              <a:rPr lang="pt-BR" dirty="0" smtClean="0"/>
              <a:t>Estas pessoas deverão ter conhecimento sobre as legislações pertinentes, documentações necessárias, prazos, consequências,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8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8836" r="22816" b="13578"/>
          <a:stretch/>
        </p:blipFill>
        <p:spPr bwMode="auto">
          <a:xfrm>
            <a:off x="539552" y="404663"/>
            <a:ext cx="7776864" cy="60995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508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8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smtClean="0"/>
              <a:t>Após ter incluído as informações,</a:t>
            </a:r>
            <a:r>
              <a:rPr lang="pt-BR" dirty="0"/>
              <a:t> </a:t>
            </a:r>
            <a:r>
              <a:rPr lang="pt-BR" dirty="0" smtClean="0"/>
              <a:t>deve-se </a:t>
            </a:r>
            <a:r>
              <a:rPr lang="pt-BR" dirty="0"/>
              <a:t>cadastrar o responsável pelas </a:t>
            </a:r>
            <a:r>
              <a:rPr lang="pt-BR" dirty="0" smtClean="0"/>
              <a:t>informações, tendo duas opções em seguida:</a:t>
            </a:r>
          </a:p>
          <a:p>
            <a:pPr lvl="1"/>
            <a:r>
              <a:rPr lang="pt-BR" b="1" u="sng" dirty="0" smtClean="0"/>
              <a:t>Salvar como rascunho</a:t>
            </a:r>
            <a:r>
              <a:rPr lang="pt-BR" dirty="0" smtClean="0"/>
              <a:t>, caso as informações estejam incompletas e ainda necessitem complementação;</a:t>
            </a:r>
          </a:p>
          <a:p>
            <a:pPr lvl="1"/>
            <a:r>
              <a:rPr lang="pt-BR" b="1" u="sng" dirty="0" smtClean="0"/>
              <a:t>Gravar</a:t>
            </a:r>
            <a:r>
              <a:rPr lang="pt-BR" dirty="0" smtClean="0"/>
              <a:t>, caso as informações incluídas já estejam confirmadas e corretas.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568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65086" r="25360" b="21336"/>
          <a:stretch/>
        </p:blipFill>
        <p:spPr bwMode="auto">
          <a:xfrm>
            <a:off x="700138" y="2905988"/>
            <a:ext cx="7641185" cy="10990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508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9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Após a inclusão, a página mostrará a aparência que segue, sendo que haverá opções para visualização das informações e para edição das informações, conforme haja necessidade.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78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5" t="7327" r="22330" b="6250"/>
          <a:stretch/>
        </p:blipFill>
        <p:spPr bwMode="auto">
          <a:xfrm>
            <a:off x="899592" y="253570"/>
            <a:ext cx="7346731" cy="63219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 extrusionH="127000" contourW="5080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2267744" y="2492896"/>
            <a:ext cx="2016224" cy="648072"/>
          </a:xfrm>
          <a:prstGeom prst="ellipse">
            <a:avLst/>
          </a:prstGeom>
          <a:noFill/>
          <a:ln w="38100" cmpd="thickThin">
            <a:solidFill>
              <a:srgbClr val="FF0000"/>
            </a:solidFill>
          </a:ln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>
            <a:off x="2555776" y="2996952"/>
            <a:ext cx="360040" cy="432048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>
            <a:off x="3131840" y="2996952"/>
            <a:ext cx="360040" cy="432048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7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importante que neste formulário se tenha consciência da limitação de cada pessoas, cuidando para que:</a:t>
            </a:r>
          </a:p>
          <a:p>
            <a:pPr lvl="1"/>
            <a:r>
              <a:rPr lang="pt-BR" dirty="0" smtClean="0"/>
              <a:t>A mesma pessoa não desempenhe mais funções do que ela consiga, de acordo com suas capacidades e mesmo pela capacidade de presença física nos diversos locais.</a:t>
            </a:r>
          </a:p>
          <a:p>
            <a:pPr lvl="1"/>
            <a:r>
              <a:rPr lang="pt-BR" dirty="0" smtClean="0"/>
              <a:t>As pessoas assumam funções de acordo com suas habilidades, isto é, de acordo com sua profissão ou capacitações.</a:t>
            </a:r>
          </a:p>
          <a:p>
            <a:r>
              <a:rPr lang="pt-BR" dirty="0"/>
              <a:t>Veremos agora como incluir as informações no formulário.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2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acessar o formulário, é necessário fazer o </a:t>
            </a:r>
            <a:r>
              <a:rPr lang="pt-BR" dirty="0" err="1" smtClean="0"/>
              <a:t>login</a:t>
            </a:r>
            <a:r>
              <a:rPr lang="pt-BR" dirty="0" smtClean="0"/>
              <a:t> no SISDC (Sistema Informatizado de Defesa Civil).</a:t>
            </a:r>
          </a:p>
          <a:p>
            <a:r>
              <a:rPr lang="pt-BR" dirty="0" smtClean="0"/>
              <a:t>Após isto, basta clicar sobre a aba “CADASTROS”, em seguida na opção “</a:t>
            </a:r>
            <a:r>
              <a:rPr lang="pt-BR" dirty="0" err="1" smtClean="0"/>
              <a:t>COMDECs</a:t>
            </a:r>
            <a:r>
              <a:rPr lang="pt-BR" dirty="0" smtClean="0"/>
              <a:t>”, e finalmente sobre o seu município.</a:t>
            </a:r>
          </a:p>
          <a:p>
            <a:r>
              <a:rPr lang="pt-BR" dirty="0" smtClean="0"/>
              <a:t>Enfim, é só clicar sobre a aba de Ações Operacionais e fazer a inclusão do formulário.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7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rcRect t="1137"/>
          <a:stretch/>
        </p:blipFill>
        <p:spPr bwMode="auto">
          <a:xfrm>
            <a:off x="539552" y="1655378"/>
            <a:ext cx="8064896" cy="486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"/>
            </a:lightRig>
          </a:scene3d>
          <a:sp3d extrusionH="127000" contourW="88900" prstMaterial="softEdge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</p:spPr>
      </p:pic>
      <p:sp>
        <p:nvSpPr>
          <p:cNvPr id="5" name="Elipse 4"/>
          <p:cNvSpPr/>
          <p:nvPr/>
        </p:nvSpPr>
        <p:spPr>
          <a:xfrm>
            <a:off x="2051720" y="2852936"/>
            <a:ext cx="1152128" cy="360040"/>
          </a:xfrm>
          <a:prstGeom prst="ellipse">
            <a:avLst/>
          </a:prstGeom>
          <a:noFill/>
          <a:ln w="349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99592" y="4509120"/>
            <a:ext cx="1224136" cy="504056"/>
          </a:xfrm>
          <a:prstGeom prst="ellipse">
            <a:avLst/>
          </a:prstGeom>
          <a:noFill/>
          <a:ln w="349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2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primeira parte do formulário corresponde à identificação do Coordenador Operacional e de seus substitutos. </a:t>
            </a:r>
          </a:p>
          <a:p>
            <a:r>
              <a:rPr lang="pt-BR" dirty="0" smtClean="0"/>
              <a:t>O Coordenador Operacional será o Coordenador Municipal de Proteção e Defesa Civil, que será aquela pessoa que terá poderes de articulação com os responsáveis pela resposta, monitoramento, etc. </a:t>
            </a:r>
          </a:p>
          <a:p>
            <a:r>
              <a:rPr lang="pt-BR" dirty="0" smtClean="0"/>
              <a:t>Ou seja, será o responsável por toda a articulação da primeira resposta, e do estabelecimento do SCI e do Posto de Comando (PC).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63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920880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3600000"/>
            </a:lightRig>
          </a:scene3d>
          <a:sp3d extrusionH="152400" contourW="6985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6360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facilitar o preenchimento, há explicações sobre as funções ou informações que devem ser inseridas. Basta clicar no ponto de interrogação à esquerda dos campos.</a:t>
            </a:r>
            <a:endParaRPr lang="pt-BR" dirty="0"/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 rotWithShape="1">
          <a:blip r:embed="rId2" cstate="print"/>
          <a:srcRect t="21113" b="21909"/>
          <a:stretch/>
        </p:blipFill>
        <p:spPr bwMode="auto">
          <a:xfrm>
            <a:off x="680120" y="3140968"/>
            <a:ext cx="7920880" cy="280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3600000"/>
            </a:lightRig>
          </a:scene3d>
          <a:sp3d extrusionH="152400" contourW="69850">
            <a:bevelT w="152400" h="152400"/>
            <a:bevelB w="152400" h="152400"/>
            <a:extrusionClr>
              <a:schemeClr val="bg2">
                <a:lumMod val="50000"/>
                <a:lumOff val="50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</p:spPr>
      </p:pic>
      <p:sp>
        <p:nvSpPr>
          <p:cNvPr id="6" name="Seta para a direita 5"/>
          <p:cNvSpPr/>
          <p:nvPr/>
        </p:nvSpPr>
        <p:spPr>
          <a:xfrm>
            <a:off x="323528" y="3140968"/>
            <a:ext cx="42860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26976" y="3861048"/>
            <a:ext cx="42860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23528" y="4509120"/>
            <a:ext cx="42860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323528" y="5157192"/>
            <a:ext cx="42860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0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hagem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lhagem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293</TotalTime>
  <Words>1692</Words>
  <Application>Microsoft Office PowerPoint</Application>
  <PresentationFormat>Apresentação na tela (4:3)</PresentationFormat>
  <Paragraphs>101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Folhagem</vt:lpstr>
      <vt:lpstr>CADASTRO DE AÇÕES OPERACIONAIS</vt:lpstr>
      <vt:lpstr>Ações Operacionais</vt:lpstr>
      <vt:lpstr>Apresentação do PowerPoint</vt:lpstr>
      <vt:lpstr>Apresentação do PowerPoint</vt:lpstr>
      <vt:lpstr>Acesso </vt:lpstr>
      <vt:lpstr>Preenchimento</vt:lpstr>
      <vt:lpstr>Preenchimento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CM208</dc:creator>
  <cp:lastModifiedBy>CM208</cp:lastModifiedBy>
  <cp:revision>25</cp:revision>
  <dcterms:created xsi:type="dcterms:W3CDTF">2014-03-17T11:31:00Z</dcterms:created>
  <dcterms:modified xsi:type="dcterms:W3CDTF">2014-03-17T19:28:58Z</dcterms:modified>
</cp:coreProperties>
</file>