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B6EB9A-C6CC-4D99-8FCE-BE492FB5569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5E01F-B687-40DD-B8C9-51EE3416CB5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622D91-7C71-4F02-B1E8-03D32A90188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E130A-C852-4AB2-AEBF-0731CB26191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D5D34B-4E37-4C64-B87A-EA81D36ABB6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501BDA-18E8-44C8-8E6C-9A06BCDD04F7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230D1A-2E87-48BA-8689-7389110190EE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D11171-3900-4AD3-8583-2C99BB707CA3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060F7A-D72E-4F20-919F-B3E1D013793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B1C9A-90FD-40F3-A6A4-715ACA9E04E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65DF2-489B-4A67-BF14-AE6726FE0ADB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t="-2700" r="-2000" b="-5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  <a:latin typeface="+mn-lt"/>
              </a:defRPr>
            </a:lvl1pPr>
          </a:lstStyle>
          <a:p>
            <a:fld id="{E81BD4B1-D8F0-4FEC-A9CF-808956FFA6A7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h70@uol.com.br" TargetMode="External"/><Relationship Id="rId2" Type="http://schemas.openxmlformats.org/officeDocument/2006/relationships/hyperlink" Target="mailto:barros@pm.pr.gov.br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142976" y="2325239"/>
            <a:ext cx="693738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SISTEMA DE COMANDO DE INCIDENTES</a:t>
            </a:r>
          </a:p>
          <a:p>
            <a:pPr algn="ctr">
              <a:spcBef>
                <a:spcPct val="50000"/>
              </a:spcBef>
            </a:pPr>
            <a:r>
              <a:rPr lang="pt-B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APRESENTAÇÃO GERAL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763713" y="214290"/>
            <a:ext cx="5689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INSTRUTOR</a:t>
            </a:r>
            <a:endParaRPr lang="pt-BR" sz="4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500174"/>
            <a:ext cx="8229600" cy="4857784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0" marR="0" lvl="0" indent="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>
                <a:tab pos="715963" algn="l"/>
              </a:tabLst>
              <a:defRPr/>
            </a:pP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Major QOBM Paulo </a:t>
            </a: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Henrique</a:t>
            </a:r>
            <a:r>
              <a:rPr kumimoji="0" lang="pt-BR" sz="2800" b="0" i="0" u="none" strike="noStrike" kern="0" cap="none" spc="0" normalizeH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de Souza</a:t>
            </a:r>
            <a:endParaRPr kumimoji="0" lang="pt-BR" sz="2800" b="0" i="0" u="none" strike="noStrike" kern="0" cap="none" spc="0" normalizeH="0" baseline="0" noProof="0" dirty="0" smtClean="0">
              <a:ln>
                <a:noFill/>
              </a:ln>
              <a:uLnTx/>
              <a:uFillTx/>
              <a:latin typeface="+mn-lt"/>
              <a:ea typeface="+mn-ea"/>
              <a:cs typeface="+mn-cs"/>
            </a:endParaRPr>
          </a:p>
          <a:p>
            <a:pPr marL="360000" lvl="0" algn="just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ü"/>
              <a:tabLst>
                <a:tab pos="715963" algn="l"/>
              </a:tabLst>
              <a:defRPr/>
            </a:pP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</a:rPr>
              <a:t> </a:t>
            </a:r>
            <a:r>
              <a:rPr lang="pt-BR" kern="0" dirty="0" smtClean="0"/>
              <a:t>Chefe </a:t>
            </a:r>
            <a:r>
              <a:rPr lang="pt-BR" kern="0" dirty="0" smtClean="0"/>
              <a:t>da B/3 – Planejamento</a:t>
            </a:r>
            <a:r>
              <a:rPr lang="pt-BR" kern="0" dirty="0" smtClean="0"/>
              <a:t>, Estatística e Ensino do 1º Grupamento de Bombeiros/Curitiba – PR</a:t>
            </a:r>
            <a:endParaRPr kumimoji="0" lang="pt-BR" sz="2400" b="0" i="0" u="none" strike="noStrike" kern="0" cap="none" spc="0" normalizeH="0" baseline="0" noProof="0" dirty="0" smtClean="0">
              <a:ln>
                <a:noFill/>
              </a:ln>
              <a:uLnTx/>
              <a:uFillTx/>
              <a:latin typeface="+mn-lt"/>
            </a:endParaRPr>
          </a:p>
          <a:p>
            <a:pPr marL="360000" lvl="0" algn="just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ü"/>
              <a:tabLst>
                <a:tab pos="715963" algn="l"/>
              </a:tabLst>
              <a:defRPr/>
            </a:pP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</a:rPr>
              <a:t> </a:t>
            </a:r>
            <a:r>
              <a:rPr lang="pt-BR" kern="0" dirty="0" smtClean="0">
                <a:latin typeface="+mn-lt"/>
              </a:rPr>
              <a:t>Especialista em Planejamento e Controle da Segurança Pública - UFPR</a:t>
            </a:r>
            <a:endParaRPr kumimoji="0" lang="pt-BR" sz="2400" b="0" i="0" u="none" strike="noStrike" kern="0" cap="none" spc="0" normalizeH="0" noProof="0" dirty="0" smtClean="0">
              <a:ln>
                <a:noFill/>
              </a:ln>
              <a:uLnTx/>
              <a:uFillTx/>
              <a:latin typeface="+mn-lt"/>
            </a:endParaRPr>
          </a:p>
          <a:p>
            <a:pPr marL="360000" lvl="0" algn="just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ü"/>
              <a:tabLst>
                <a:tab pos="715963" algn="l"/>
              </a:tabLst>
              <a:defRPr/>
            </a:pP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</a:rPr>
              <a:t> </a:t>
            </a:r>
            <a:r>
              <a:rPr lang="pt-BR" kern="0" dirty="0" smtClean="0">
                <a:latin typeface="+mn-lt"/>
              </a:rPr>
              <a:t>Especialista em Política, Estratégia e Planejamento – </a:t>
            </a:r>
            <a:r>
              <a:rPr lang="pt-BR" kern="0" dirty="0" err="1" smtClean="0">
                <a:latin typeface="+mn-lt"/>
              </a:rPr>
              <a:t>FIEs</a:t>
            </a:r>
            <a:r>
              <a:rPr lang="pt-BR" kern="0" dirty="0" smtClean="0">
                <a:latin typeface="+mn-lt"/>
              </a:rPr>
              <a:t>/PR</a:t>
            </a:r>
            <a:endParaRPr kumimoji="0" lang="pt-BR" sz="2400" b="0" i="0" u="none" strike="noStrike" kern="0" cap="none" spc="0" normalizeH="0" baseline="0" noProof="0" dirty="0" smtClean="0">
              <a:ln>
                <a:noFill/>
              </a:ln>
              <a:uLnTx/>
              <a:uFillTx/>
              <a:latin typeface="+mn-lt"/>
            </a:endParaRPr>
          </a:p>
          <a:p>
            <a:pPr marL="360000" lvl="0" algn="just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ü"/>
              <a:tabLst>
                <a:tab pos="715963" algn="l"/>
              </a:tabLst>
              <a:defRPr/>
            </a:pP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</a:rPr>
              <a:t> </a:t>
            </a:r>
            <a:r>
              <a:rPr lang="pt-BR" kern="0" dirty="0" smtClean="0">
                <a:latin typeface="+mn-lt"/>
              </a:rPr>
              <a:t>Instrutor Nacional SCI </a:t>
            </a:r>
            <a:r>
              <a:rPr lang="pt-BR" kern="0" dirty="0" smtClean="0">
                <a:latin typeface="+mn-lt"/>
              </a:rPr>
              <a:t>– SENASP</a:t>
            </a:r>
          </a:p>
          <a:p>
            <a:pPr marL="360000" lvl="0" algn="just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ü"/>
              <a:tabLst>
                <a:tab pos="715963" algn="l"/>
              </a:tabLst>
              <a:defRPr/>
            </a:pP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</a:rPr>
              <a:t> </a:t>
            </a: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</a:rPr>
              <a:t>Tutor do EAD/SENASP</a:t>
            </a:r>
            <a:r>
              <a:rPr kumimoji="0" lang="pt-BR" sz="2400" b="0" i="0" u="none" strike="noStrike" kern="0" cap="none" spc="0" normalizeH="0" noProof="0" dirty="0" smtClean="0">
                <a:ln>
                  <a:noFill/>
                </a:ln>
                <a:uLnTx/>
                <a:uFillTx/>
                <a:latin typeface="+mn-lt"/>
              </a:rPr>
              <a:t> para SCI</a:t>
            </a:r>
            <a:endParaRPr kumimoji="0" lang="pt-BR" sz="2400" b="0" i="0" u="none" strike="noStrike" kern="0" cap="none" spc="0" normalizeH="0" baseline="0" noProof="0" dirty="0" smtClean="0">
              <a:ln>
                <a:noFill/>
              </a:ln>
              <a:uLnTx/>
              <a:uFillTx/>
              <a:latin typeface="+mn-lt"/>
            </a:endParaRPr>
          </a:p>
          <a:p>
            <a:pPr marL="360000" lvl="0" algn="just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ü"/>
              <a:tabLst>
                <a:tab pos="715963" algn="l"/>
              </a:tabLst>
              <a:defRPr/>
            </a:pP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</a:rPr>
              <a:t> </a:t>
            </a:r>
            <a:r>
              <a:rPr lang="pt-BR" kern="0" dirty="0" err="1" smtClean="0">
                <a:latin typeface="+mn-lt"/>
              </a:rPr>
              <a:t>Fire</a:t>
            </a:r>
            <a:r>
              <a:rPr lang="pt-BR" kern="0" dirty="0" smtClean="0">
                <a:latin typeface="+mn-lt"/>
              </a:rPr>
              <a:t> </a:t>
            </a:r>
            <a:r>
              <a:rPr lang="pt-BR" kern="0" dirty="0" err="1" smtClean="0">
                <a:latin typeface="+mn-lt"/>
              </a:rPr>
              <a:t>Prevention</a:t>
            </a:r>
            <a:r>
              <a:rPr lang="pt-BR" kern="0" dirty="0" smtClean="0">
                <a:latin typeface="+mn-lt"/>
              </a:rPr>
              <a:t> </a:t>
            </a:r>
            <a:r>
              <a:rPr lang="pt-BR" kern="0" dirty="0" err="1" smtClean="0">
                <a:latin typeface="+mn-lt"/>
              </a:rPr>
              <a:t>Techniques</a:t>
            </a:r>
            <a:r>
              <a:rPr lang="pt-BR" kern="0" dirty="0" smtClean="0">
                <a:latin typeface="+mn-lt"/>
              </a:rPr>
              <a:t> </a:t>
            </a:r>
            <a:r>
              <a:rPr lang="pt-BR" kern="0" dirty="0" err="1" smtClean="0">
                <a:latin typeface="+mn-lt"/>
              </a:rPr>
              <a:t>Course</a:t>
            </a:r>
            <a:r>
              <a:rPr lang="pt-BR" kern="0" dirty="0" smtClean="0">
                <a:latin typeface="+mn-lt"/>
              </a:rPr>
              <a:t> – JICA/</a:t>
            </a:r>
            <a:r>
              <a:rPr lang="pt-BR" kern="0" dirty="0" err="1" smtClean="0">
                <a:latin typeface="+mn-lt"/>
              </a:rPr>
              <a:t>Japan</a:t>
            </a:r>
            <a:r>
              <a:rPr lang="pt-BR" kern="0" dirty="0" smtClean="0">
                <a:latin typeface="+mn-lt"/>
                <a:hlinkClick r:id="rId2"/>
              </a:rPr>
              <a:t> </a:t>
            </a:r>
            <a:endParaRPr kumimoji="0" lang="pt-BR" sz="2400" b="0" i="0" u="none" strike="noStrike" kern="0" cap="none" spc="0" normalizeH="0" baseline="0" noProof="0" dirty="0" smtClean="0">
              <a:ln>
                <a:noFill/>
              </a:ln>
              <a:uLnTx/>
              <a:uFillTx/>
              <a:latin typeface="+mn-lt"/>
            </a:endParaRPr>
          </a:p>
          <a:p>
            <a:pPr marL="360000" marR="0" lvl="0" indent="0" algn="just" defTabSz="914400" rtl="0" eaLnBrk="1" fontAlgn="base" latinLnBrk="0" hangingPunct="1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715963" algn="l"/>
              </a:tabLst>
              <a:defRPr/>
            </a:pP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</a:rPr>
              <a:t> </a:t>
            </a: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</a:rPr>
              <a:t>COBS (1994) e CPCIF</a:t>
            </a:r>
            <a:r>
              <a:rPr kumimoji="0" lang="pt-BR" sz="2400" b="0" i="0" u="none" strike="noStrike" kern="0" cap="none" spc="0" normalizeH="0" noProof="0" dirty="0" smtClean="0">
                <a:ln>
                  <a:noFill/>
                </a:ln>
                <a:uLnTx/>
                <a:uFillTx/>
                <a:latin typeface="+mn-lt"/>
              </a:rPr>
              <a:t> (1995)</a:t>
            </a:r>
            <a:endParaRPr kumimoji="0" lang="pt-BR" sz="2400" b="0" i="0" u="none" strike="noStrike" kern="0" cap="none" spc="0" normalizeH="0" baseline="0" noProof="0" dirty="0" smtClean="0">
              <a:ln>
                <a:noFill/>
              </a:ln>
              <a:uLnTx/>
              <a:uFillTx/>
              <a:latin typeface="+mn-lt"/>
              <a:hlinkClick r:id="rId2"/>
            </a:endParaRPr>
          </a:p>
          <a:p>
            <a:pPr marL="360000" marR="0" lvl="0" indent="0" algn="just" defTabSz="914400" rtl="0" eaLnBrk="1" fontAlgn="base" latinLnBrk="0" hangingPunct="1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715963" algn="l"/>
              </a:tabLst>
              <a:defRPr/>
            </a:pP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hlinkClick r:id="rId2"/>
              </a:rPr>
              <a:t>paulo@pm.pr.gov.br</a:t>
            </a: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</a:rPr>
              <a:t> e </a:t>
            </a: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hlinkClick r:id="rId3"/>
              </a:rPr>
              <a:t>ph70@uol.com.br</a:t>
            </a:r>
            <a:r>
              <a:rPr kumimoji="0" lang="pt-BR" sz="24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</a:rPr>
              <a:t> </a:t>
            </a:r>
          </a:p>
          <a:p>
            <a:pPr marL="1008063" marR="0" lvl="1" indent="-28575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>
                <a:tab pos="715963" algn="l"/>
              </a:tabLst>
              <a:defRPr/>
            </a:pPr>
            <a:endParaRPr kumimoji="0" lang="pt-BR" sz="2400" b="0" i="0" u="none" strike="noStrike" kern="0" cap="none" spc="0" normalizeH="0" baseline="0" noProof="0" dirty="0">
              <a:ln>
                <a:noFill/>
              </a:ln>
              <a:uLnTx/>
              <a:uFillTx/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28596" y="1214422"/>
            <a:ext cx="8572560" cy="528641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16000" marR="0" lvl="0" indent="-185738" defTabSz="914400" rtl="0" eaLnBrk="1" fontAlgn="base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Manual do Instrutor.</a:t>
            </a:r>
          </a:p>
          <a:p>
            <a:pPr marL="216000" marR="0" lvl="0" indent="-185738" defTabSz="914400" rtl="0" eaLnBrk="1" fontAlgn="base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t-BR" sz="2000" b="0" i="0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Deal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, TIM – </a:t>
            </a:r>
            <a:r>
              <a:rPr kumimoji="0" lang="pt-BR" sz="20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Beyond</a:t>
            </a:r>
            <a:r>
              <a:rPr kumimoji="0" lang="pt-BR" sz="20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0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Initial</a:t>
            </a:r>
            <a:r>
              <a:rPr kumimoji="0" lang="pt-BR" sz="20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0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Response</a:t>
            </a:r>
            <a:r>
              <a:rPr kumimoji="0" lang="pt-BR" sz="20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pt-BR" sz="20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Using</a:t>
            </a:r>
            <a:r>
              <a:rPr kumimoji="0" lang="pt-BR" sz="20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0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The</a:t>
            </a:r>
            <a:r>
              <a:rPr kumimoji="0" lang="pt-BR" sz="20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0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National</a:t>
            </a:r>
            <a:r>
              <a:rPr kumimoji="0" lang="pt-BR" sz="20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0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Incident</a:t>
            </a:r>
            <a:r>
              <a:rPr kumimoji="0" lang="pt-BR" sz="20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0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Comand</a:t>
            </a:r>
            <a:r>
              <a:rPr kumimoji="0" lang="pt-BR" sz="20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System. </a:t>
            </a:r>
            <a:r>
              <a:rPr kumimoji="0" lang="pt-BR" sz="20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Authorhouse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. BLOOMINGTON.2006.</a:t>
            </a:r>
          </a:p>
          <a:p>
            <a:pPr marL="216000" marR="0" lvl="0" indent="-185738" defTabSz="914400" rtl="0" eaLnBrk="1" fontAlgn="base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IFSTA, </a:t>
            </a:r>
            <a:r>
              <a:rPr kumimoji="0" lang="pt-BR" sz="20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Essentials </a:t>
            </a:r>
            <a:r>
              <a:rPr kumimoji="0" lang="pt-BR" sz="20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Of</a:t>
            </a:r>
            <a:r>
              <a:rPr kumimoji="0" lang="pt-BR" sz="20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0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Fire</a:t>
            </a:r>
            <a:r>
              <a:rPr kumimoji="0" lang="pt-BR" sz="20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0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Fighthing</a:t>
            </a:r>
            <a:r>
              <a:rPr kumimoji="0" lang="pt-BR" sz="20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0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And</a:t>
            </a:r>
            <a:r>
              <a:rPr kumimoji="0" lang="pt-BR" sz="20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0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Fire</a:t>
            </a:r>
            <a:r>
              <a:rPr kumimoji="0" lang="pt-BR" sz="20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0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Departament</a:t>
            </a:r>
            <a:r>
              <a:rPr kumimoji="0" lang="pt-BR" sz="20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0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Operations</a:t>
            </a:r>
            <a:r>
              <a:rPr kumimoji="0" lang="pt-BR" sz="20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pt-BR" sz="2000" b="0" i="1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Prentice</a:t>
            </a:r>
            <a:r>
              <a:rPr kumimoji="0" lang="pt-BR" sz="20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Hall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.  USA. 2008.</a:t>
            </a:r>
          </a:p>
          <a:p>
            <a:pPr marL="216000" marR="0" lvl="0" indent="-185738" defTabSz="914400" rtl="0" eaLnBrk="1" fontAlgn="base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FEMA. </a:t>
            </a:r>
            <a:r>
              <a:rPr kumimoji="0" lang="pt-BR" sz="20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ICS 100 Manual 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– Federal </a:t>
            </a:r>
            <a:r>
              <a:rPr kumimoji="0" lang="pt-BR" sz="2000" b="0" i="0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Emergency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Management </a:t>
            </a:r>
            <a:r>
              <a:rPr kumimoji="0" lang="pt-BR" sz="2000" b="0" i="0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Agency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216000" marR="0" lvl="0" indent="-185738" defTabSz="914400" rtl="0" eaLnBrk="1" fontAlgn="base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FEMA. </a:t>
            </a:r>
            <a:r>
              <a:rPr kumimoji="0" lang="pt-BR" sz="20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ICS 200 Manual 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- Federal </a:t>
            </a:r>
            <a:r>
              <a:rPr kumimoji="0" lang="pt-BR" sz="2000" b="0" i="0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Emergency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Management </a:t>
            </a:r>
            <a:r>
              <a:rPr kumimoji="0" lang="pt-BR" sz="2000" b="0" i="0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Agency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216000" marR="0" lvl="0" indent="-185738" defTabSz="914400" rtl="0" eaLnBrk="1" fontAlgn="base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FEMA. </a:t>
            </a:r>
            <a:r>
              <a:rPr kumimoji="0" lang="pt-BR" sz="2000" b="0" i="1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NIMS Manual 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- Federal </a:t>
            </a:r>
            <a:r>
              <a:rPr kumimoji="0" lang="pt-BR" sz="2000" b="0" i="0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Emergency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Management </a:t>
            </a:r>
            <a:r>
              <a:rPr kumimoji="0" lang="pt-BR" sz="2000" b="0" i="0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Agency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216000" marR="0" lvl="0" indent="-185738" defTabSz="914400" rtl="0" eaLnBrk="1" fontAlgn="base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Curso de Sistema de Comando de Incidentes - PRONASCI, Brasília – DF 2008.</a:t>
            </a:r>
          </a:p>
          <a:p>
            <a:pPr marL="216000" marR="0" lvl="0" indent="-185738" defTabSz="914400" rtl="0" eaLnBrk="1" fontAlgn="base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t-BR" sz="2000" b="0" i="0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Fireline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000" b="0" i="0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Handbook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– </a:t>
            </a:r>
            <a:r>
              <a:rPr kumimoji="0" lang="pt-BR" sz="2000" b="0" i="0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National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000" b="0" i="0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Wildfire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000" b="0" i="0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Coordenation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000" b="0" i="0" u="none" strike="noStrike" kern="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Group</a:t>
            </a: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-  NFES 0065 – 2004. </a:t>
            </a:r>
          </a:p>
          <a:p>
            <a:pPr marL="216000" marR="0" lvl="0" indent="-185738" defTabSz="914400" rtl="0" eaLnBrk="1" fontAlgn="base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t-BR" sz="20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Sistema de Comando de Operações – Santa Catarina.</a:t>
            </a:r>
          </a:p>
          <a:p>
            <a:pPr marL="216000" marR="0" lvl="0" indent="-185738" defTabSz="914400" rtl="0" eaLnBrk="1" fontAlgn="base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pt-BR" sz="2000" b="0" i="0" u="none" strike="noStrike" kern="0" cap="none" spc="0" normalizeH="0" baseline="0" noProof="0" dirty="0">
              <a:ln>
                <a:noFill/>
              </a:ln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763713" y="214290"/>
            <a:ext cx="5689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REFERÊNCIAS</a:t>
            </a:r>
            <a:endParaRPr lang="pt-BR" sz="4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63713" y="404813"/>
            <a:ext cx="568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Finalidades do Curso</a:t>
            </a:r>
            <a:endParaRPr lang="pt-BR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61980" y="1912960"/>
            <a:ext cx="8424862" cy="3944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0" indent="0" algn="just">
              <a:lnSpc>
                <a:spcPct val="150000"/>
              </a:lnSpc>
              <a:buFont typeface="Wingdings" pitchFamily="2" charset="2"/>
              <a:buChar char="ü"/>
              <a:tabLst>
                <a:tab pos="715963" algn="l"/>
              </a:tabLst>
            </a:pPr>
            <a:r>
              <a:rPr lang="pt-BR" sz="3200" dirty="0" smtClean="0"/>
              <a:t> Conhecimento </a:t>
            </a:r>
            <a:r>
              <a:rPr lang="pt-BR" sz="3200" dirty="0" smtClean="0"/>
              <a:t>para nível operacional da </a:t>
            </a:r>
            <a:r>
              <a:rPr lang="pt-BR" sz="3200" dirty="0" smtClean="0"/>
              <a:t>ferramenta SCI.</a:t>
            </a:r>
          </a:p>
          <a:p>
            <a:pPr marL="0" indent="0" algn="just">
              <a:lnSpc>
                <a:spcPct val="150000"/>
              </a:lnSpc>
              <a:buFont typeface="Wingdings" pitchFamily="2" charset="2"/>
              <a:buChar char="ü"/>
              <a:tabLst>
                <a:tab pos="715963" algn="l"/>
              </a:tabLst>
            </a:pPr>
            <a:r>
              <a:rPr lang="pt-BR" sz="3200" dirty="0" smtClean="0"/>
              <a:t> Fornecer capacidade de integração ao SCI.</a:t>
            </a:r>
          </a:p>
          <a:p>
            <a:pPr marL="0" indent="0" algn="just">
              <a:lnSpc>
                <a:spcPct val="150000"/>
              </a:lnSpc>
              <a:buFont typeface="Wingdings" pitchFamily="2" charset="2"/>
              <a:buChar char="ü"/>
              <a:tabLst>
                <a:tab pos="715963" algn="l"/>
              </a:tabLst>
            </a:pPr>
            <a:r>
              <a:rPr lang="pt-BR" sz="3200" dirty="0" smtClean="0"/>
              <a:t> Fornecer subsídios para se adotar os    procedimentos iniciais de instalação do SCI.</a:t>
            </a:r>
            <a:endParaRPr lang="pt-BR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500166" y="142852"/>
            <a:ext cx="5689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CONTEÚDOS A SEREM ABORDADOS</a:t>
            </a:r>
            <a:endParaRPr lang="pt-BR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85804" y="1973277"/>
            <a:ext cx="8229600" cy="3527425"/>
          </a:xfrm>
          <a:prstGeom prst="rect">
            <a:avLst/>
          </a:prstGeom>
          <a:noFill/>
          <a:ln w="25400" cap="rnd" cmpd="tri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715963" algn="l"/>
              </a:tabLst>
              <a:defRPr/>
            </a:pPr>
            <a:r>
              <a:rPr kumimoji="0" lang="pt-BR" sz="32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Generalidades do SCI.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715963" algn="l"/>
              </a:tabLst>
              <a:defRPr/>
            </a:pPr>
            <a:r>
              <a:rPr kumimoji="0" lang="pt-BR" sz="32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Princípios do SCI.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715963" algn="l"/>
              </a:tabLst>
              <a:defRPr/>
            </a:pPr>
            <a:r>
              <a:rPr kumimoji="0" lang="pt-BR" sz="32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Estrutura e Funções do SCI.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715963" algn="l"/>
              </a:tabLst>
              <a:defRPr/>
            </a:pPr>
            <a:r>
              <a:rPr kumimoji="0" lang="pt-BR" sz="32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Instalações.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715963" algn="l"/>
              </a:tabLst>
              <a:defRPr/>
            </a:pPr>
            <a:r>
              <a:rPr kumimoji="0" lang="pt-BR" sz="32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Gerenciamento de Recursos.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715963" algn="l"/>
              </a:tabLst>
              <a:defRPr/>
            </a:pPr>
            <a:r>
              <a:rPr kumimoji="0" lang="pt-BR" sz="32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 Instrumentos de Consulta e Registro</a:t>
            </a:r>
            <a:endParaRPr kumimoji="0" lang="pt-BR" sz="3200" b="0" i="0" u="none" strike="noStrike" kern="0" cap="none" spc="0" normalizeH="0" baseline="0" noProof="0" dirty="0">
              <a:ln>
                <a:noFill/>
              </a:ln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142844" y="1571612"/>
            <a:ext cx="8554145" cy="4207820"/>
            <a:chOff x="186407" y="1686124"/>
            <a:chExt cx="8554145" cy="4207820"/>
          </a:xfrm>
        </p:grpSpPr>
        <p:pic>
          <p:nvPicPr>
            <p:cNvPr id="6" name="Imagem 5" descr="interroga.bmp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20854404">
              <a:off x="4532732" y="1686124"/>
              <a:ext cx="4207820" cy="4207820"/>
            </a:xfrm>
            <a:prstGeom prst="rect">
              <a:avLst/>
            </a:prstGeom>
          </p:spPr>
        </p:pic>
        <p:sp>
          <p:nvSpPr>
            <p:cNvPr id="8" name="Retângulo 7"/>
            <p:cNvSpPr/>
            <p:nvPr/>
          </p:nvSpPr>
          <p:spPr>
            <a:xfrm rot="20721792">
              <a:off x="186407" y="3552215"/>
              <a:ext cx="5134739" cy="156966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pt-BR" sz="96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Dúvidas</a:t>
              </a:r>
              <a:endParaRPr lang="pt-BR" sz="9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</TotalTime>
  <Words>265</Words>
  <Application>Microsoft Office PowerPoint</Application>
  <PresentationFormat>Apresentação na tela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Design padrão</vt:lpstr>
      <vt:lpstr>Slide 1</vt:lpstr>
      <vt:lpstr>Slide 2</vt:lpstr>
      <vt:lpstr>Slide 3</vt:lpstr>
      <vt:lpstr>Slide 4</vt:lpstr>
      <vt:lpstr>Slide 5</vt:lpstr>
      <vt:lpstr>Slide 6</vt:lpstr>
    </vt:vector>
  </TitlesOfParts>
  <Company>Particular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Paulo Henrique de Souza</dc:creator>
  <cp:lastModifiedBy>Paulo Henrique de Souza</cp:lastModifiedBy>
  <cp:revision>66</cp:revision>
  <dcterms:created xsi:type="dcterms:W3CDTF">2008-07-10T19:23:53Z</dcterms:created>
  <dcterms:modified xsi:type="dcterms:W3CDTF">2009-08-17T13:45:36Z</dcterms:modified>
</cp:coreProperties>
</file>