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0" r:id="rId4"/>
    <p:sldId id="274" r:id="rId5"/>
    <p:sldId id="275" r:id="rId6"/>
    <p:sldId id="261" r:id="rId7"/>
    <p:sldId id="262" r:id="rId8"/>
    <p:sldId id="286" r:id="rId9"/>
    <p:sldId id="263" r:id="rId10"/>
    <p:sldId id="266" r:id="rId11"/>
    <p:sldId id="288" r:id="rId12"/>
    <p:sldId id="269" r:id="rId13"/>
    <p:sldId id="270" r:id="rId14"/>
    <p:sldId id="290" r:id="rId15"/>
    <p:sldId id="291" r:id="rId16"/>
    <p:sldId id="297" r:id="rId17"/>
    <p:sldId id="292" r:id="rId18"/>
    <p:sldId id="293" r:id="rId19"/>
    <p:sldId id="296" r:id="rId20"/>
    <p:sldId id="298" r:id="rId21"/>
    <p:sldId id="294" r:id="rId22"/>
    <p:sldId id="272" r:id="rId23"/>
    <p:sldId id="273" r:id="rId24"/>
    <p:sldId id="295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6EB9A-C6CC-4D99-8FCE-BE492FB5569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E01F-B687-40DD-B8C9-51EE3416CB5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22D91-7C71-4F02-B1E8-03D32A90188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E130A-C852-4AB2-AEBF-0731CB26191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5D34B-4E37-4C64-B87A-EA81D36ABB6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01BDA-18E8-44C8-8E6C-9A06BCDD04F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30D1A-2E87-48BA-8689-7389110190E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11171-3900-4AD3-8583-2C99BB707CA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60F7A-D72E-4F20-919F-B3E1D013793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B1C9A-90FD-40F3-A6A4-715ACA9E04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65DF2-489B-4A67-BF14-AE6726FE0AD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" t="-2700" r="-1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fld id="{E81BD4B1-D8F0-4FEC-A9CF-808956FFA6A7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rescope.org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42976" y="2428868"/>
            <a:ext cx="68580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SISTEMA DE COMANDO DE INCIDENTES</a:t>
            </a:r>
          </a:p>
          <a:p>
            <a:pPr algn="ctr">
              <a:spcBef>
                <a:spcPct val="50000"/>
              </a:spcBef>
            </a:pPr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GENERALIDADES – 1 h/a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85720" y="1214422"/>
            <a:ext cx="856773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pitchFamily="2" charset="2"/>
              <a:buNone/>
              <a:tabLst/>
              <a:defRPr/>
            </a:pPr>
            <a:endParaRPr kumimoji="1" lang="es-E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pt-BR" dirty="0" smtClean="0"/>
              <a:t>1982 – Documentação do Sistema de Comando de Incidentes é revisada de acordo com a terminologia e organização do </a:t>
            </a:r>
            <a:r>
              <a:rPr lang="pt-BR" i="1" dirty="0" smtClean="0"/>
              <a:t>NIIMS (</a:t>
            </a:r>
            <a:r>
              <a:rPr lang="pt-BR" i="1" dirty="0" err="1" smtClean="0"/>
              <a:t>National</a:t>
            </a:r>
            <a:r>
              <a:rPr lang="pt-BR" i="1" dirty="0" smtClean="0"/>
              <a:t> </a:t>
            </a:r>
            <a:r>
              <a:rPr lang="pt-BR" i="1" dirty="0" err="1" smtClean="0"/>
              <a:t>Interagency</a:t>
            </a:r>
            <a:r>
              <a:rPr lang="pt-BR" i="1" dirty="0" smtClean="0"/>
              <a:t> </a:t>
            </a:r>
            <a:r>
              <a:rPr lang="pt-BR" i="1" dirty="0" err="1" smtClean="0"/>
              <a:t>Incident</a:t>
            </a:r>
            <a:r>
              <a:rPr lang="pt-BR" i="1" dirty="0" smtClean="0"/>
              <a:t> Management System)</a:t>
            </a:r>
            <a:r>
              <a:rPr lang="pt-BR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2003 – Diretiva Presidencial de nº. 5 (</a:t>
            </a:r>
            <a:r>
              <a:rPr lang="pt-BR" i="1" dirty="0" smtClean="0"/>
              <a:t>HSPD 5) - </a:t>
            </a:r>
            <a:r>
              <a:rPr lang="pt-BR" i="1" dirty="0" err="1" smtClean="0"/>
              <a:t>Homeland</a:t>
            </a:r>
            <a:r>
              <a:rPr lang="pt-BR" i="1" dirty="0" smtClean="0"/>
              <a:t> </a:t>
            </a:r>
            <a:r>
              <a:rPr lang="pt-BR" i="1" dirty="0" err="1" smtClean="0"/>
              <a:t>Security</a:t>
            </a:r>
            <a:r>
              <a:rPr lang="pt-BR" i="1" dirty="0" smtClean="0"/>
              <a:t> </a:t>
            </a:r>
            <a:r>
              <a:rPr lang="pt-BR" i="1" dirty="0" err="1" smtClean="0"/>
              <a:t>Presidential</a:t>
            </a:r>
            <a:r>
              <a:rPr lang="pt-BR" i="1" dirty="0" smtClean="0"/>
              <a:t> </a:t>
            </a:r>
            <a:r>
              <a:rPr lang="pt-BR" i="1" dirty="0" err="1" smtClean="0"/>
              <a:t>Directive</a:t>
            </a:r>
            <a:r>
              <a:rPr lang="pt-BR" i="1" dirty="0" smtClean="0"/>
              <a:t> nº 5</a:t>
            </a:r>
            <a:endParaRPr lang="pt-BR" dirty="0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786314" y="4572008"/>
            <a:ext cx="4214842" cy="1714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pitchFamily="34" charset="0"/>
              </a:rPr>
              <a:t>Para mais informações sobre o FIRESCOPE e a origem do ICS você pode consultar o site </a:t>
            </a:r>
            <a:r>
              <a:rPr kumimoji="0" lang="pt-BR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pitchFamily="34" charset="0"/>
                <a:hlinkClick r:id="rId2"/>
              </a:rPr>
              <a:t>http://www.firescope.org</a:t>
            </a:r>
            <a:r>
              <a:rPr kumimoji="0" lang="pt-BR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pitchFamily="34" charset="0"/>
              </a:rPr>
              <a:t> (em inglês).</a:t>
            </a:r>
            <a:endParaRPr kumimoji="0" lang="pt-B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44249" y="240706"/>
            <a:ext cx="568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HISTÓRICO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65153" y="1749431"/>
            <a:ext cx="82073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dirty="0"/>
              <a:t> Santa Catarina – USC e Defesa Civil – SCO;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dirty="0"/>
              <a:t> São Paulo – utiliza os princípios – SICOE;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dirty="0"/>
              <a:t> Rio de Janeiro – alicerçada no SCI norte-americano;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dirty="0"/>
              <a:t> Distrito Federal – adotou integralmente o SCI norte-americano –  cursos promovidos pela SENASP.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76375" y="1142984"/>
            <a:ext cx="6191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 BRASIL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44249" y="240706"/>
            <a:ext cx="568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HISTÓRICO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23850" y="4758649"/>
            <a:ext cx="8569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dirty="0"/>
              <a:t> Dec. Est. 1343/99 – Sistema Estadual de Defesa Civil;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dirty="0"/>
              <a:t> Dec. </a:t>
            </a:r>
            <a:r>
              <a:rPr lang="pt-BR" dirty="0" err="1"/>
              <a:t>Est</a:t>
            </a:r>
            <a:r>
              <a:rPr lang="pt-BR" dirty="0"/>
              <a:t> 6416/02 – Sistema Integrado de Comando e Operações em Emergência</a:t>
            </a:r>
            <a:r>
              <a:rPr lang="pt-BR" dirty="0" smtClean="0"/>
              <a:t>;</a:t>
            </a:r>
            <a:endParaRPr lang="pt-BR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51682" y="4195772"/>
            <a:ext cx="6191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 PARANÁ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  <p:bldP spid="13" grpId="0" build="p" bldLvl="2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85720" y="1500174"/>
            <a:ext cx="856773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</a:pPr>
            <a:r>
              <a:rPr lang="pt-BR" dirty="0" smtClean="0"/>
              <a:t>O correto uso do SCI permite atingir os seguintes objetivos:</a:t>
            </a:r>
          </a:p>
          <a:p>
            <a:pPr lvl="0">
              <a:lnSpc>
                <a:spcPct val="150000"/>
              </a:lnSpc>
            </a:pPr>
            <a:r>
              <a:rPr lang="pt-BR" dirty="0" smtClean="0"/>
              <a:t>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 Garantir a segurança dos respondedores do incidente, bem como de todas as pessoas envolvidas ou atingidas pelo evento;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 O cumprimento dos objetivos táticos definidos para o desenvolvimento das ações relacionadas ao incidente;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 O uso eficiente dos recursos disponibilizados.</a:t>
            </a:r>
            <a:endParaRPr lang="pt-BR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00166" y="334012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OBJETIVOS DO SCI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85720" y="1714488"/>
            <a:ext cx="856773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 smtClean="0"/>
              <a:t>O correto uso do SCI pretende atender as seguintes </a:t>
            </a:r>
            <a:r>
              <a:rPr lang="pt-BR" b="1" dirty="0" smtClean="0"/>
              <a:t>finalidades</a:t>
            </a:r>
            <a:r>
              <a:rPr lang="pt-BR" dirty="0" smtClean="0"/>
              <a:t>: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dirty="0" smtClean="0"/>
              <a:t> Atender as necessidades dos incidentes, independente do seu tipo ou magnitude;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dirty="0" smtClean="0"/>
              <a:t> Integração rápida e eficiência na gerência dos recursos;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dirty="0" smtClean="0"/>
              <a:t> Suporte administrativo e logístico;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dirty="0" smtClean="0"/>
              <a:t> Evitar a sobreposição de esforços.</a:t>
            </a:r>
            <a:endParaRPr lang="pt-BR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54168" y="338120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FINALIDADES DO SCI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95288" y="1268413"/>
            <a:ext cx="8208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ACIDENTES COM PRODUTOS PERIGOSOS</a:t>
            </a:r>
          </a:p>
        </p:txBody>
      </p:sp>
      <p:pic>
        <p:nvPicPr>
          <p:cNvPr id="54278" name="Picture 6" descr="Simulado PP 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44675"/>
            <a:ext cx="4824412" cy="32337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279" name="Picture 7" descr="Simulado PP 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997200"/>
            <a:ext cx="4906962" cy="32877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APLICAÇÕES DO SCI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95288" y="1268413"/>
            <a:ext cx="8208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INCÊNDIOS</a:t>
            </a:r>
          </a:p>
        </p:txBody>
      </p:sp>
      <p:pic>
        <p:nvPicPr>
          <p:cNvPr id="55303" name="Picture 7" descr="Proteção de Tela (incêndio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16113"/>
            <a:ext cx="5761037" cy="3759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5304" name="Picture 8" descr="Incêndio 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773238"/>
            <a:ext cx="2776538" cy="4535487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APLICAÇÕES DO SCI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95288" y="1268413"/>
            <a:ext cx="8208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INCÊNDIOS FLORESTAIS</a:t>
            </a: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APLICAÇÕES DO SCI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" name="Picture 3" descr="BR-IHC-2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5119694" cy="3845642"/>
          </a:xfrm>
          <a:prstGeom prst="rect">
            <a:avLst/>
          </a:prstGeom>
          <a:noFill/>
        </p:spPr>
      </p:pic>
      <p:pic>
        <p:nvPicPr>
          <p:cNvPr id="14" name="Picture 3" descr="HPIM62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25" y="2573185"/>
            <a:ext cx="4962531" cy="371333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95288" y="1268413"/>
            <a:ext cx="8208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ACIDENTES COM MÚLTIPLAS VÍTIMAS</a:t>
            </a:r>
          </a:p>
        </p:txBody>
      </p:sp>
      <p:pic>
        <p:nvPicPr>
          <p:cNvPr id="56327" name="Picture 7" descr="1072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4625975" cy="3397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329" name="Picture 9" descr="jul1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141663"/>
            <a:ext cx="4421187" cy="3052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APLICAÇÕES DO SCI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95288" y="1268413"/>
            <a:ext cx="8208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RESPOSTA A DESASTRES NATURAIS, ANTROPOGÊNICOS OU MISTOS</a:t>
            </a:r>
          </a:p>
        </p:txBody>
      </p:sp>
      <p:pic>
        <p:nvPicPr>
          <p:cNvPr id="13" name="Picture 4" descr="enchente-sc-itaj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280660"/>
            <a:ext cx="4929222" cy="3362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APLICAÇÕES DO SCI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" name="Picture 3" descr="Deslis com obito BR376 - 23 nov 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00372"/>
            <a:ext cx="4445003" cy="33337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95288" y="1268413"/>
            <a:ext cx="8208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RESPOSTA A DESASTRES NATURAIS, ANTROPOGÊNICOS OU MISTOS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APLICAÇÕES DO SCI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" name="Picture 5" descr="bFoto_35_-_Acidente_com_Navio_Vicuna_no_Porto_de_Paranagu__-_Metanol_-_15_Nov_2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285992"/>
            <a:ext cx="4786346" cy="3590411"/>
          </a:xfrm>
          <a:prstGeom prst="rect">
            <a:avLst/>
          </a:prstGeom>
          <a:noFill/>
        </p:spPr>
      </p:pic>
      <p:pic>
        <p:nvPicPr>
          <p:cNvPr id="16" name="Picture 3" descr="IMG_1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0981" y="2786058"/>
            <a:ext cx="525017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35999" y="175653"/>
            <a:ext cx="568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OBJETIVOS</a:t>
            </a:r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5720" y="2285992"/>
            <a:ext cx="84248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just">
              <a:spcBef>
                <a:spcPct val="40000"/>
              </a:spcBef>
              <a:buFont typeface="Wingdings" pitchFamily="2" charset="2"/>
              <a:buChar char="ü"/>
            </a:pPr>
            <a:r>
              <a:rPr kumimoji="1" lang="pt-BR" sz="3200" dirty="0" smtClean="0"/>
              <a:t>Conceituar o Sistema de Comando de Incidentes;</a:t>
            </a:r>
          </a:p>
          <a:p>
            <a:pPr marL="342900" indent="-342900" algn="just">
              <a:spcBef>
                <a:spcPct val="40000"/>
              </a:spcBef>
              <a:buFont typeface="Wingdings" pitchFamily="2" charset="2"/>
              <a:buChar char="ü"/>
            </a:pPr>
            <a:r>
              <a:rPr kumimoji="1" lang="pt-BR" sz="3200" dirty="0" smtClean="0"/>
              <a:t>Conhecer as aplicações do SCI;</a:t>
            </a:r>
          </a:p>
          <a:p>
            <a:pPr marL="342900" indent="-342900" algn="just">
              <a:spcBef>
                <a:spcPct val="40000"/>
              </a:spcBef>
              <a:buFont typeface="Wingdings" pitchFamily="2" charset="2"/>
              <a:buChar char="ü"/>
            </a:pPr>
            <a:r>
              <a:rPr kumimoji="1" lang="pt-BR" sz="3200" dirty="0" smtClean="0"/>
              <a:t>Conhecer os antecedentes históricos do SCI.</a:t>
            </a:r>
            <a:endParaRPr kumimoji="1" lang="en-US" sz="3200" dirty="0">
              <a:latin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95288" y="1268413"/>
            <a:ext cx="8208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OPERAÇÕES ESPECIAIS</a:t>
            </a: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APLICAÇÕES DO SCI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" name="Picture 3" descr="DSC029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50231"/>
            <a:ext cx="6143636" cy="46077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95288" y="1268413"/>
            <a:ext cx="8208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VISITA DE DIGNITÁRIOS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44675"/>
            <a:ext cx="5400675" cy="34496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251200"/>
            <a:ext cx="4751388" cy="2928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APLICAÇÕES DO SCI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643866" cy="515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ASPECTOS BÁSICOS DA ADMINISTRAÇÃO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786742" cy="518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142852"/>
            <a:ext cx="568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ASPECTOS BÁSICOS DA ADMINISTRAÇÃO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42844" y="1571612"/>
            <a:ext cx="8554145" cy="4207820"/>
            <a:chOff x="186407" y="1686124"/>
            <a:chExt cx="8554145" cy="4207820"/>
          </a:xfrm>
        </p:grpSpPr>
        <p:pic>
          <p:nvPicPr>
            <p:cNvPr id="6" name="Imagem 5" descr="interroga.bmp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854404">
              <a:off x="4532732" y="1686124"/>
              <a:ext cx="4207820" cy="4207820"/>
            </a:xfrm>
            <a:prstGeom prst="rect">
              <a:avLst/>
            </a:prstGeom>
          </p:spPr>
        </p:pic>
        <p:sp>
          <p:nvSpPr>
            <p:cNvPr id="8" name="Retângulo 7"/>
            <p:cNvSpPr/>
            <p:nvPr/>
          </p:nvSpPr>
          <p:spPr>
            <a:xfrm rot="20721792">
              <a:off x="186407" y="3552215"/>
              <a:ext cx="513473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pt-BR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Dúvidas</a:t>
              </a:r>
              <a:endParaRPr lang="pt-BR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214414" y="1428736"/>
          <a:ext cx="6858048" cy="4770120"/>
        </p:xfrm>
        <a:graphic>
          <a:graphicData uri="http://schemas.openxmlformats.org/drawingml/2006/table">
            <a:tbl>
              <a:tblPr/>
              <a:tblGrid>
                <a:gridCol w="6858048"/>
              </a:tblGrid>
              <a:tr h="442915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1" i="1" kern="50" dirty="0">
                          <a:latin typeface="Lucida Sans"/>
                          <a:ea typeface="Arial Unicode MS"/>
                          <a:cs typeface="Arial"/>
                        </a:rPr>
                        <a:t>SISTEMA DE COMANDO DE INCIDENTES</a:t>
                      </a:r>
                      <a:endParaRPr lang="pt-BR" sz="2800" kern="5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2800" i="1" kern="50" dirty="0">
                          <a:latin typeface="Lucida Sans"/>
                          <a:ea typeface="Arial Unicode MS"/>
                          <a:cs typeface="Arial"/>
                        </a:rPr>
                        <a:t>“É uma ferramenta de gerenciamento de incidentes padronizada, para todos os tipos de sinistros e eventos, que permite a seu usuário adotar uma estrutura organizacional integrada para suprir as complexidades e demandas de incidentes únicos ou múltiplos, independente das barreiras jurisdicionais.”</a:t>
                      </a:r>
                      <a:endParaRPr lang="pt-BR" sz="2800" kern="5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43042" y="214290"/>
            <a:ext cx="568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DEFINIÇÕES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APLICAÇÕES DO SCI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14282" y="1643050"/>
            <a:ext cx="873601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sz="32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3200" dirty="0" smtClean="0"/>
              <a:t> Sistema útil a todos os incidentes sem limites, se usado corretamente;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3200" dirty="0" smtClean="0"/>
              <a:t> Objetiva a interação e articulação entre várias instituições;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200" dirty="0" smtClean="0"/>
              <a:t> O </a:t>
            </a:r>
            <a:r>
              <a:rPr lang="en-US" sz="3200" dirty="0" err="1" smtClean="0"/>
              <a:t>sistema</a:t>
            </a:r>
            <a:r>
              <a:rPr lang="en-US" sz="3200" dirty="0" smtClean="0"/>
              <a:t> </a:t>
            </a:r>
            <a:r>
              <a:rPr lang="en-US" sz="3200" dirty="0" err="1" smtClean="0"/>
              <a:t>não</a:t>
            </a:r>
            <a:r>
              <a:rPr lang="en-US" sz="3200" dirty="0" smtClean="0"/>
              <a:t> </a:t>
            </a:r>
            <a:r>
              <a:rPr lang="en-US" sz="3200" dirty="0" err="1" smtClean="0"/>
              <a:t>falha</a:t>
            </a:r>
            <a:r>
              <a:rPr lang="en-US" sz="3200" dirty="0" smtClean="0"/>
              <a:t> se for </a:t>
            </a:r>
            <a:r>
              <a:rPr lang="en-US" sz="3200" dirty="0" err="1" smtClean="0"/>
              <a:t>utilizado</a:t>
            </a:r>
            <a:r>
              <a:rPr lang="en-US" sz="3200" dirty="0" smtClean="0"/>
              <a:t> </a:t>
            </a:r>
            <a:r>
              <a:rPr lang="en-US" sz="3200" dirty="0" err="1" smtClean="0"/>
              <a:t>corretamente</a:t>
            </a:r>
            <a:r>
              <a:rPr lang="en-US" sz="3200" dirty="0" smtClean="0"/>
              <a:t>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14282" y="1500174"/>
            <a:ext cx="873601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3200" dirty="0" smtClean="0"/>
              <a:t> Aplica-se em todos os níveis e variedades de incidentes e eventos</a:t>
            </a:r>
            <a:endParaRPr lang="en-US" sz="32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 smtClean="0"/>
              <a:t> Um </a:t>
            </a:r>
            <a:r>
              <a:rPr lang="en-US" sz="3200" dirty="0" err="1" smtClean="0"/>
              <a:t>sistema</a:t>
            </a:r>
            <a:r>
              <a:rPr lang="en-US" sz="3200" dirty="0" smtClean="0"/>
              <a:t> </a:t>
            </a:r>
            <a:r>
              <a:rPr lang="en-US" sz="3200" dirty="0" err="1" smtClean="0"/>
              <a:t>eficaz</a:t>
            </a:r>
            <a:r>
              <a:rPr lang="en-US" sz="3200" dirty="0" smtClean="0"/>
              <a:t> </a:t>
            </a:r>
            <a:r>
              <a:rPr lang="en-US" sz="3200" dirty="0" err="1" smtClean="0"/>
              <a:t>deve</a:t>
            </a:r>
            <a:r>
              <a:rPr lang="en-US" sz="3200" dirty="0" smtClean="0"/>
              <a:t> </a:t>
            </a:r>
            <a:r>
              <a:rPr lang="en-US" sz="3200" dirty="0" err="1" smtClean="0"/>
              <a:t>ter</a:t>
            </a:r>
            <a:r>
              <a:rPr lang="en-US" sz="3200" dirty="0" smtClean="0"/>
              <a:t>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 smtClean="0"/>
              <a:t> </a:t>
            </a:r>
            <a:r>
              <a:rPr lang="en-US" sz="3200" dirty="0" err="1" smtClean="0"/>
              <a:t>Sustentação</a:t>
            </a:r>
            <a:r>
              <a:rPr lang="en-US" sz="3200" dirty="0" smtClean="0"/>
              <a:t> forte das </a:t>
            </a:r>
            <a:r>
              <a:rPr lang="en-US" sz="3200" dirty="0" err="1" smtClean="0"/>
              <a:t>instituições</a:t>
            </a:r>
            <a:endParaRPr lang="en-US" sz="32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 smtClean="0"/>
              <a:t> </a:t>
            </a:r>
            <a:r>
              <a:rPr lang="en-US" sz="3200" dirty="0" err="1" smtClean="0"/>
              <a:t>Treinamento</a:t>
            </a:r>
            <a:r>
              <a:rPr lang="en-US" sz="3200" dirty="0" smtClean="0"/>
              <a:t> e </a:t>
            </a:r>
            <a:r>
              <a:rPr lang="en-US" sz="3200" dirty="0" err="1" smtClean="0"/>
              <a:t>exercícios</a:t>
            </a:r>
            <a:r>
              <a:rPr lang="en-US" sz="3200" dirty="0" smtClean="0"/>
              <a:t> </a:t>
            </a:r>
            <a:r>
              <a:rPr lang="en-US" sz="3200" dirty="0" err="1" smtClean="0"/>
              <a:t>intensivos</a:t>
            </a:r>
            <a:endParaRPr lang="en-US" sz="32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3200" dirty="0" smtClean="0"/>
              <a:t> Processo de avaliação e de ação corretiva</a:t>
            </a:r>
            <a:endParaRPr lang="en-US" sz="3200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404813"/>
            <a:ext cx="568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APLICAÇÕES DO SCI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240706"/>
            <a:ext cx="568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HISTÓRICO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93706" y="2143116"/>
            <a:ext cx="873601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3200" dirty="0" smtClean="0"/>
              <a:t> 1970</a:t>
            </a:r>
            <a:r>
              <a:rPr lang="pt-BR" sz="3200" i="1" dirty="0" smtClean="0"/>
              <a:t> </a:t>
            </a:r>
            <a:r>
              <a:rPr lang="pt-BR" sz="3200" dirty="0" smtClean="0"/>
              <a:t>– 13 dias de incêndios florestais;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kumimoji="1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ahoma"/>
                <a:ea typeface="+mn-ea"/>
                <a:cs typeface="+mn-cs"/>
              </a:rPr>
              <a:t> 16</a:t>
            </a:r>
            <a:r>
              <a:rPr kumimoji="1" lang="pt-BR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ahoma"/>
                <a:ea typeface="+mn-ea"/>
                <a:cs typeface="+mn-cs"/>
              </a:rPr>
              <a:t> vidas perdidas;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kumimoji="1" lang="pt-BR" sz="3200" kern="0" baseline="0" dirty="0" smtClean="0">
                <a:solidFill>
                  <a:srgbClr val="000000"/>
                </a:solidFill>
                <a:latin typeface="Tahoma"/>
              </a:rPr>
              <a:t> Mais</a:t>
            </a:r>
            <a:r>
              <a:rPr kumimoji="1" lang="pt-BR" sz="3200" kern="0" dirty="0" smtClean="0">
                <a:solidFill>
                  <a:srgbClr val="000000"/>
                </a:solidFill>
                <a:latin typeface="Tahoma"/>
              </a:rPr>
              <a:t> de 700 edificações queimadas;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kumimoji="1" lang="pt-BR" sz="3200" kern="0" noProof="0" dirty="0" smtClean="0">
                <a:solidFill>
                  <a:srgbClr val="000000"/>
                </a:solidFill>
                <a:latin typeface="Tahoma"/>
              </a:rPr>
              <a:t> US$ 18 milhões de perdas por dia;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kumimoji="1" lang="pt-BR" sz="32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ahoma"/>
                <a:ea typeface="+mn-ea"/>
                <a:cs typeface="+mn-cs"/>
              </a:rPr>
              <a:t> Mais</a:t>
            </a:r>
            <a:r>
              <a:rPr kumimoji="1" lang="pt-BR" sz="32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ahoma"/>
                <a:ea typeface="+mn-ea"/>
                <a:cs typeface="+mn-cs"/>
              </a:rPr>
              <a:t> de 500 mil acres de vegetação queimados.</a:t>
            </a:r>
            <a:endParaRPr kumimoji="1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14282" y="1214422"/>
            <a:ext cx="856773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ü"/>
              <a:tabLst/>
              <a:defRPr/>
            </a:pPr>
            <a:endParaRPr kumimoji="1" lang="es-ES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r>
              <a:rPr kumimoji="1" lang="pt-BR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rPr>
              <a:t>1971 </a:t>
            </a:r>
          </a:p>
          <a:p>
            <a:pPr marL="609600" marR="0" lvl="0" indent="-60960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ü"/>
              <a:tabLst/>
              <a:defRPr/>
            </a:pPr>
            <a:r>
              <a:rPr kumimoji="1" lang="pt-BR" kern="0" dirty="0" smtClean="0">
                <a:latin typeface="Tahoma"/>
              </a:rPr>
              <a:t>I</a:t>
            </a:r>
            <a:r>
              <a:rPr kumimoji="1" lang="pt-BR" b="0" i="0" u="none" strike="noStrike" kern="0" cap="none" normalizeH="0" baseline="0" noProof="0" dirty="0" err="1" smtClean="0">
                <a:ln>
                  <a:noFill/>
                </a:ln>
                <a:uLnTx/>
                <a:uFillTx/>
                <a:latin typeface="Tahoma"/>
                <a:ea typeface="+mn-ea"/>
                <a:cs typeface="+mn-cs"/>
              </a:rPr>
              <a:t>nvestimento</a:t>
            </a:r>
            <a:r>
              <a:rPr kumimoji="1" lang="pt-BR" b="0" i="0" u="none" strike="noStrike" kern="0" cap="none" normalizeH="0" baseline="0" noProof="0" dirty="0" smtClean="0">
                <a:ln>
                  <a:noFill/>
                </a:ln>
                <a:uLnTx/>
                <a:uFillTx/>
                <a:latin typeface="Tahoma"/>
                <a:ea typeface="+mn-ea"/>
                <a:cs typeface="+mn-cs"/>
              </a:rPr>
              <a:t> em pesquisa;</a:t>
            </a:r>
          </a:p>
          <a:p>
            <a:pPr marL="609600" lvl="0" indent="-609600" algn="just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kumimoji="1" lang="pt-BR" kern="0" dirty="0" smtClean="0">
                <a:latin typeface="Tahoma"/>
              </a:rPr>
              <a:t>Criação do FIRESCOPE - </a:t>
            </a:r>
            <a:r>
              <a:rPr lang="pt-BR" dirty="0" err="1" smtClean="0"/>
              <a:t>FIrefighting</a:t>
            </a:r>
            <a:r>
              <a:rPr lang="pt-BR" dirty="0" smtClean="0"/>
              <a:t> </a:t>
            </a:r>
            <a:r>
              <a:rPr lang="pt-BR" dirty="0" err="1" smtClean="0"/>
              <a:t>RESources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California</a:t>
            </a:r>
            <a:r>
              <a:rPr lang="pt-BR" dirty="0" smtClean="0"/>
              <a:t> </a:t>
            </a:r>
            <a:r>
              <a:rPr lang="pt-BR" dirty="0" err="1" smtClean="0"/>
              <a:t>Organized</a:t>
            </a:r>
            <a:r>
              <a:rPr lang="pt-BR" dirty="0" smtClean="0"/>
              <a:t> for </a:t>
            </a:r>
            <a:r>
              <a:rPr lang="pt-BR" dirty="0" err="1" smtClean="0"/>
              <a:t>Potential</a:t>
            </a:r>
            <a:r>
              <a:rPr lang="pt-BR" dirty="0" smtClean="0"/>
              <a:t> </a:t>
            </a:r>
            <a:r>
              <a:rPr lang="pt-BR" dirty="0" err="1" smtClean="0"/>
              <a:t>Emergencies</a:t>
            </a:r>
            <a:r>
              <a:rPr lang="pt-BR" dirty="0" smtClean="0"/>
              <a:t>.</a:t>
            </a:r>
            <a:endParaRPr kumimoji="1" lang="pt-BR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713" y="240706"/>
            <a:ext cx="568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HISTÓRICO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pageImage" descr="Collage of the USDA Logo, FEMA/DHS Logo, and NWCG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974" y="3786190"/>
            <a:ext cx="34671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85720" y="1714488"/>
            <a:ext cx="864399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dirty="0" smtClean="0"/>
              <a:t>FIRESCOPE </a:t>
            </a:r>
            <a:r>
              <a:rPr lang="pt-BR" dirty="0"/>
              <a:t>identifica problemas comuns às respostas a sinistros envolvendo múltiplos órgãos e </a:t>
            </a:r>
            <a:r>
              <a:rPr lang="pt-BR" dirty="0" smtClean="0"/>
              <a:t>jurisdições: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dirty="0" smtClean="0"/>
              <a:t> falta </a:t>
            </a:r>
            <a:r>
              <a:rPr lang="pt-BR" dirty="0"/>
              <a:t>de uma estrutura de comando clara, definida e adaptável às </a:t>
            </a:r>
            <a:r>
              <a:rPr lang="pt-BR" dirty="0" smtClean="0"/>
              <a:t>situações;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dirty="0" smtClean="0"/>
              <a:t> dificuldade </a:t>
            </a:r>
            <a:r>
              <a:rPr lang="pt-BR" dirty="0"/>
              <a:t>em estabelecer prioridades e objetivos comuns</a:t>
            </a:r>
            <a:r>
              <a:rPr lang="pt-BR" dirty="0" smtClean="0"/>
              <a:t>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dirty="0" smtClean="0"/>
              <a:t> falta de uma terminologia comum entre os órgãos envolvidos;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dirty="0" smtClean="0"/>
              <a:t> falta de integração e  padronização das comunicações;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dirty="0" smtClean="0"/>
              <a:t> falta de planos e ordens consolidados.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63713" y="240706"/>
            <a:ext cx="568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HISTÓRICO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85720" y="1857364"/>
            <a:ext cx="856773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pitchFamily="2" charset="2"/>
              <a:buNone/>
              <a:tabLst/>
              <a:defRPr/>
            </a:pPr>
            <a:endParaRPr kumimoji="1" lang="es-E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pt-BR" dirty="0" smtClean="0"/>
              <a:t>1973 – Primeira versão do Sistema de Comando de Incidentes;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Meados dos anos 1970 – agências concordam formalmente em adotar procedimentos e terminologia desenvolvidos;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1978 – Utilizado em incêndios urbanos;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44249" y="240706"/>
            <a:ext cx="568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HISTÓRICO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647</Words>
  <Application>Microsoft Office PowerPoint</Application>
  <PresentationFormat>Apresentação na tela (4:3)</PresentationFormat>
  <Paragraphs>89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Design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 Henrique de Souza</dc:creator>
  <cp:lastModifiedBy>Paulo Henrique de Souza</cp:lastModifiedBy>
  <cp:revision>70</cp:revision>
  <dcterms:created xsi:type="dcterms:W3CDTF">2008-07-10T19:23:53Z</dcterms:created>
  <dcterms:modified xsi:type="dcterms:W3CDTF">2009-08-20T00:18:48Z</dcterms:modified>
</cp:coreProperties>
</file>