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91" r:id="rId18"/>
    <p:sldId id="259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B9A-C6CC-4D99-8FCE-BE492FB556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E01F-B687-40DD-B8C9-51EE3416CB5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2D91-7C71-4F02-B1E8-03D32A9018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130A-C852-4AB2-AEBF-0731CB2619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D34B-4E37-4C64-B87A-EA81D36ABB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1BDA-18E8-44C8-8E6C-9A06BCDD04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0D1A-2E87-48BA-8689-7389110190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1171-3900-4AD3-8583-2C99BB707C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0F7A-D72E-4F20-919F-B3E1D01379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1C9A-90FD-40F3-A6A4-715ACA9E04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5DF2-489B-4A67-BF14-AE6726FE0A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t="-2700" r="-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E81BD4B1-D8F0-4FEC-A9CF-808956FFA6A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ulo%20Henrique\Documents\Biblioteca%20Paulo\Ensino\SCI\SCI%20Socorristas\Aulas%20SCI%20Socorristas%20Out%2008\Controle1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5720" y="2500306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COMANDO DE INCIDENTES</a:t>
            </a:r>
          </a:p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PRINCÍPIOS E FUNÇÕES – 3 h/a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290543" y="1571612"/>
            <a:ext cx="85677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 smtClean="0"/>
              <a:t>PLANO DE AÇÃO DO INCIDENTE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8013" y="2492374"/>
            <a:ext cx="7924800" cy="336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/>
              <a:t>A </a:t>
            </a:r>
            <a:r>
              <a:rPr lang="en-US" sz="2800" dirty="0" err="1"/>
              <a:t>grande</a:t>
            </a:r>
            <a:r>
              <a:rPr lang="en-US" sz="2800" dirty="0"/>
              <a:t> </a:t>
            </a:r>
            <a:r>
              <a:rPr lang="en-US" sz="2800" dirty="0" err="1"/>
              <a:t>maioria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necessita</a:t>
            </a:r>
            <a:r>
              <a:rPr lang="en-US" sz="2800" dirty="0"/>
              <a:t> de PAI </a:t>
            </a:r>
            <a:r>
              <a:rPr lang="en-US" sz="2800" dirty="0" err="1"/>
              <a:t>escrito</a:t>
            </a:r>
            <a:r>
              <a:rPr lang="en-US" sz="2800" dirty="0"/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/>
              <a:t>Para </a:t>
            </a:r>
            <a:r>
              <a:rPr lang="en-US" sz="2800" dirty="0" err="1"/>
              <a:t>implementação</a:t>
            </a:r>
            <a:r>
              <a:rPr lang="en-US" sz="2800" dirty="0"/>
              <a:t> do PAI é </a:t>
            </a:r>
            <a:r>
              <a:rPr lang="en-US" sz="2800" dirty="0" err="1" smtClean="0"/>
              <a:t>importante</a:t>
            </a:r>
            <a:r>
              <a:rPr lang="en-US" sz="2800" dirty="0" smtClean="0"/>
              <a:t> </a:t>
            </a:r>
            <a:r>
              <a:rPr lang="en-US" sz="2800" dirty="0" err="1"/>
              <a:t>obter</a:t>
            </a:r>
            <a:r>
              <a:rPr lang="en-US" sz="2800" dirty="0"/>
              <a:t> </a:t>
            </a:r>
            <a:r>
              <a:rPr lang="en-US" sz="2800" dirty="0" err="1"/>
              <a:t>informações</a:t>
            </a:r>
            <a:r>
              <a:rPr lang="en-US" sz="2800" dirty="0"/>
              <a:t> com a </a:t>
            </a:r>
            <a:r>
              <a:rPr lang="en-US" sz="2800" dirty="0" err="1"/>
              <a:t>equipe</a:t>
            </a:r>
            <a:r>
              <a:rPr lang="en-US" sz="2800" dirty="0"/>
              <a:t> de </a:t>
            </a:r>
            <a:r>
              <a:rPr lang="en-US" sz="2800" dirty="0" err="1"/>
              <a:t>trabalho</a:t>
            </a:r>
            <a:r>
              <a:rPr lang="en-US" sz="2800" dirty="0"/>
              <a:t> e </a:t>
            </a:r>
            <a:r>
              <a:rPr lang="en-US" sz="2800" dirty="0" err="1"/>
              <a:t>repassar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objetivos</a:t>
            </a:r>
            <a:r>
              <a:rPr lang="en-US" sz="2800" dirty="0"/>
              <a:t>, </a:t>
            </a:r>
            <a:r>
              <a:rPr lang="en-US" sz="2800" dirty="0" err="1"/>
              <a:t>estratégias</a:t>
            </a:r>
            <a:r>
              <a:rPr lang="en-US" sz="2800" dirty="0"/>
              <a:t>, </a:t>
            </a:r>
            <a:r>
              <a:rPr lang="en-US" sz="2800" dirty="0" err="1"/>
              <a:t>organização</a:t>
            </a:r>
            <a:r>
              <a:rPr lang="en-US" sz="2800" dirty="0"/>
              <a:t> e </a:t>
            </a:r>
            <a:r>
              <a:rPr lang="en-US" sz="2800" dirty="0" err="1"/>
              <a:t>recursos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071546"/>
            <a:ext cx="85677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CADEIA DE COMANDO</a:t>
            </a:r>
          </a:p>
          <a:p>
            <a:pPr marL="342900" indent="-342900" algn="just">
              <a:spcBef>
                <a:spcPct val="50000"/>
              </a:spcBef>
            </a:pPr>
            <a:r>
              <a:rPr lang="pt-BR" sz="2800" smtClean="0"/>
              <a:t>Cada </a:t>
            </a:r>
            <a:r>
              <a:rPr lang="pt-BR" sz="2800" dirty="0" smtClean="0"/>
              <a:t>indivíduo dentro do SCI responde a apenas 1 pessoa e coordena somente aqueles que estão diretamente ligados à ele.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61992" y="3429000"/>
            <a:ext cx="8324850" cy="2928958"/>
            <a:chOff x="172" y="1008"/>
            <a:chExt cx="5244" cy="225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1048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72" y="2053"/>
              <a:ext cx="110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800" b="1" dirty="0" err="1">
                  <a:solidFill>
                    <a:srgbClr val="232323"/>
                  </a:solidFill>
                  <a:latin typeface="Arial" charset="0"/>
                </a:rPr>
                <a:t>Planejamento</a:t>
              </a:r>
              <a:endParaRPr lang="en-US" sz="1800" b="1" dirty="0">
                <a:solidFill>
                  <a:srgbClr val="232323"/>
                </a:solidFill>
                <a:latin typeface="Arial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208" y="1008"/>
              <a:ext cx="1048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368" y="2064"/>
              <a:ext cx="1048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024" y="2064"/>
              <a:ext cx="1048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32" y="2064"/>
              <a:ext cx="1048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>
              <a:off x="2684" y="1296"/>
              <a:ext cx="4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684" y="1916"/>
              <a:ext cx="2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668" y="1916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668" y="19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796" y="19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156" y="19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548" y="19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298" y="1008"/>
              <a:ext cx="958" cy="3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232323"/>
                  </a:solidFill>
                  <a:latin typeface="Arial" charset="0"/>
                </a:rPr>
                <a:t>C</a:t>
              </a:r>
              <a:r>
                <a:rPr lang="es-CR" sz="2000" b="1" dirty="0" err="1">
                  <a:solidFill>
                    <a:srgbClr val="232323"/>
                  </a:solidFill>
                  <a:latin typeface="Arial" charset="0"/>
                </a:rPr>
                <a:t>omando</a:t>
              </a:r>
              <a:endParaRPr lang="en-US" sz="2000" b="1" dirty="0">
                <a:solidFill>
                  <a:srgbClr val="232323"/>
                </a:solidFill>
                <a:latin typeface="Arial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677" y="2053"/>
              <a:ext cx="1011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R" sz="1800" b="1" dirty="0" err="1">
                  <a:solidFill>
                    <a:srgbClr val="232323"/>
                  </a:solidFill>
                  <a:latin typeface="Arial" charset="0"/>
                </a:rPr>
                <a:t>Operações</a:t>
              </a:r>
              <a:endParaRPr lang="en-US" sz="1800" b="1" dirty="0">
                <a:solidFill>
                  <a:srgbClr val="232323"/>
                </a:solidFill>
                <a:latin typeface="Arial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3004" y="2053"/>
              <a:ext cx="110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R" sz="1800" b="1" dirty="0">
                  <a:solidFill>
                    <a:srgbClr val="232323"/>
                  </a:solidFill>
                  <a:latin typeface="Arial" charset="0"/>
                </a:rPr>
                <a:t>Logística</a:t>
              </a:r>
              <a:endParaRPr lang="en-US" sz="1800" b="1" dirty="0">
                <a:solidFill>
                  <a:srgbClr val="232323"/>
                </a:solidFill>
                <a:latin typeface="Arial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461" y="2053"/>
              <a:ext cx="91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800" b="1" dirty="0" err="1">
                  <a:solidFill>
                    <a:srgbClr val="232323"/>
                  </a:solidFill>
                  <a:latin typeface="Arial" charset="0"/>
                </a:rPr>
                <a:t>Admin</a:t>
              </a:r>
              <a:r>
                <a:rPr lang="es-CR" sz="1800" b="1" dirty="0">
                  <a:solidFill>
                    <a:srgbClr val="232323"/>
                  </a:solidFill>
                  <a:latin typeface="Arial" charset="0"/>
                </a:rPr>
                <a:t>./Fin.</a:t>
              </a:r>
              <a:endParaRPr lang="en-US" sz="1800" b="1" dirty="0">
                <a:solidFill>
                  <a:srgbClr val="232323"/>
                </a:solidFill>
                <a:latin typeface="Arial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1872" y="2648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3216" y="2648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3312" y="2744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3408" y="2840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504" y="2936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4464" y="2648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4560" y="2744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656" y="2840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752" y="2936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4848" y="3032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528" y="2592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2064" y="2400"/>
              <a:ext cx="0" cy="24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" name="Group 34"/>
            <p:cNvGrpSpPr>
              <a:grpSpLocks/>
            </p:cNvGrpSpPr>
            <p:nvPr/>
          </p:nvGrpSpPr>
          <p:grpSpPr bwMode="auto">
            <a:xfrm>
              <a:off x="2688" y="1173"/>
              <a:ext cx="2633" cy="722"/>
              <a:chOff x="2736" y="1188"/>
              <a:chExt cx="2633" cy="722"/>
            </a:xfrm>
          </p:grpSpPr>
          <p:sp>
            <p:nvSpPr>
              <p:cNvPr id="48" name="Rectangle 35"/>
              <p:cNvSpPr>
                <a:spLocks noChangeArrowheads="1"/>
              </p:cNvSpPr>
              <p:nvPr/>
            </p:nvSpPr>
            <p:spPr bwMode="auto">
              <a:xfrm>
                <a:off x="3979" y="1188"/>
                <a:ext cx="13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R" sz="1800" b="1" dirty="0" err="1">
                    <a:latin typeface="Arial" charset="0"/>
                  </a:rPr>
                  <a:t>Segurança</a:t>
                </a:r>
                <a:endParaRPr lang="en-US" sz="1800" b="1" dirty="0">
                  <a:latin typeface="Arial" charset="0"/>
                </a:endParaRPr>
              </a:p>
            </p:txBody>
          </p:sp>
          <p:grpSp>
            <p:nvGrpSpPr>
              <p:cNvPr id="49" name="Group 36"/>
              <p:cNvGrpSpPr>
                <a:grpSpLocks/>
              </p:cNvGrpSpPr>
              <p:nvPr/>
            </p:nvGrpSpPr>
            <p:grpSpPr bwMode="auto">
              <a:xfrm>
                <a:off x="2736" y="1365"/>
                <a:ext cx="1248" cy="324"/>
                <a:chOff x="2736" y="1365"/>
                <a:chExt cx="1248" cy="324"/>
              </a:xfrm>
            </p:grpSpPr>
            <p:sp>
              <p:nvSpPr>
                <p:cNvPr id="52" name="Line 37"/>
                <p:cNvSpPr>
                  <a:spLocks noChangeShapeType="1"/>
                </p:cNvSpPr>
                <p:nvPr/>
              </p:nvSpPr>
              <p:spPr bwMode="auto">
                <a:xfrm>
                  <a:off x="2736" y="1527"/>
                  <a:ext cx="10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812" y="1365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4" name="Line 39"/>
                <p:cNvSpPr>
                  <a:spLocks noChangeShapeType="1"/>
                </p:cNvSpPr>
                <p:nvPr/>
              </p:nvSpPr>
              <p:spPr bwMode="auto">
                <a:xfrm>
                  <a:off x="3812" y="1527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5" name="Line 40"/>
                <p:cNvSpPr>
                  <a:spLocks noChangeShapeType="1"/>
                </p:cNvSpPr>
                <p:nvPr/>
              </p:nvSpPr>
              <p:spPr bwMode="auto">
                <a:xfrm>
                  <a:off x="3812" y="1527"/>
                  <a:ext cx="1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Line 41"/>
                <p:cNvSpPr>
                  <a:spLocks noChangeShapeType="1"/>
                </p:cNvSpPr>
                <p:nvPr/>
              </p:nvSpPr>
              <p:spPr bwMode="auto">
                <a:xfrm>
                  <a:off x="3812" y="1365"/>
                  <a:ext cx="1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" name="Line 42"/>
                <p:cNvSpPr>
                  <a:spLocks noChangeShapeType="1"/>
                </p:cNvSpPr>
                <p:nvPr/>
              </p:nvSpPr>
              <p:spPr bwMode="auto">
                <a:xfrm>
                  <a:off x="3812" y="1689"/>
                  <a:ext cx="1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3979" y="1414"/>
                <a:ext cx="1198" cy="4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R" sz="1800" b="1" dirty="0" err="1" smtClean="0">
                    <a:latin typeface="Arial" charset="0"/>
                  </a:rPr>
                  <a:t>Informação</a:t>
                </a:r>
                <a:r>
                  <a:rPr lang="es-CR" sz="1800" b="1" dirty="0" smtClean="0">
                    <a:latin typeface="Arial" charset="0"/>
                  </a:rPr>
                  <a:t> P. </a:t>
                </a:r>
                <a:r>
                  <a:rPr lang="pt-BR" sz="1800" b="1" dirty="0" smtClean="0">
                    <a:latin typeface="Arial" charset="0"/>
                  </a:rPr>
                  <a:t>Ligação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51" name="Rectangle 44"/>
              <p:cNvSpPr>
                <a:spLocks noChangeArrowheads="1"/>
              </p:cNvSpPr>
              <p:nvPr/>
            </p:nvSpPr>
            <p:spPr bwMode="auto">
              <a:xfrm>
                <a:off x="3979" y="1617"/>
                <a:ext cx="1246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pt-BR" sz="2000" b="1">
                  <a:latin typeface="Arial" charset="0"/>
                </a:endParaRPr>
              </a:p>
            </p:txBody>
          </p:sp>
        </p:grp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2304" y="2400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624" y="2688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720" y="2784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816" y="2880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912" y="2976"/>
              <a:ext cx="520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 flipV="1">
              <a:off x="2304" y="1344"/>
              <a:ext cx="0" cy="72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>
              <a:off x="2448" y="1296"/>
              <a:ext cx="0" cy="72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357298"/>
            <a:ext cx="856773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COMANDO UNIFICADO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Planeja</a:t>
            </a:r>
            <a:r>
              <a:rPr lang="es-CR" sz="2800" dirty="0" smtClean="0"/>
              <a:t>r</a:t>
            </a:r>
            <a:r>
              <a:rPr lang="en-US" sz="2800" dirty="0" smtClean="0"/>
              <a:t> de forma </a:t>
            </a:r>
            <a:r>
              <a:rPr lang="en-US" sz="2800" dirty="0" err="1" smtClean="0"/>
              <a:t>conjunta</a:t>
            </a:r>
            <a:r>
              <a:rPr lang="en-US" sz="2800" dirty="0" smtClean="0"/>
              <a:t> as </a:t>
            </a:r>
            <a:r>
              <a:rPr lang="en-US" sz="2800" dirty="0" err="1" smtClean="0"/>
              <a:t>atividades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Determinar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objetivos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período</a:t>
            </a:r>
            <a:r>
              <a:rPr lang="en-US" sz="2800" dirty="0" smtClean="0"/>
              <a:t> </a:t>
            </a:r>
            <a:r>
              <a:rPr lang="en-US" sz="2800" dirty="0" err="1" smtClean="0"/>
              <a:t>operacional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Conduzir</a:t>
            </a:r>
            <a:r>
              <a:rPr lang="en-US" sz="2800" dirty="0" smtClean="0"/>
              <a:t> as </a:t>
            </a:r>
            <a:r>
              <a:rPr lang="en-US" sz="2800" dirty="0" err="1" smtClean="0"/>
              <a:t>operações</a:t>
            </a:r>
            <a:r>
              <a:rPr lang="en-US" sz="2800" dirty="0" smtClean="0"/>
              <a:t> de forma </a:t>
            </a:r>
            <a:r>
              <a:rPr lang="en-US" sz="2800" dirty="0" err="1" smtClean="0"/>
              <a:t>integrada</a:t>
            </a:r>
            <a:r>
              <a:rPr lang="en-US" sz="2800" dirty="0" smtClean="0"/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357298"/>
            <a:ext cx="85677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COMANDO UNIFICADO</a:t>
            </a:r>
          </a:p>
          <a:p>
            <a:pPr marL="342900" indent="-342900" algn="just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kumimoji="1" lang="en-US" sz="2800" dirty="0" err="1" smtClean="0"/>
              <a:t>Instalações</a:t>
            </a:r>
            <a:r>
              <a:rPr kumimoji="1" lang="en-US" sz="2800" dirty="0" smtClean="0"/>
              <a:t> (</a:t>
            </a:r>
            <a:r>
              <a:rPr kumimoji="1" lang="en-US" sz="2800" dirty="0" err="1" smtClean="0"/>
              <a:t>compartilhadas</a:t>
            </a:r>
            <a:r>
              <a:rPr kumimoji="1" lang="en-US" sz="2800" dirty="0" smtClean="0"/>
              <a:t>) juntas;</a:t>
            </a:r>
          </a:p>
          <a:p>
            <a:pPr marL="342900" indent="-342900" algn="just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kumimoji="1" lang="pt-BR" sz="2800" dirty="0" smtClean="0"/>
              <a:t>Um posto de comando do Incidente;</a:t>
            </a:r>
            <a:endParaRPr kumimoji="1" lang="en-US" sz="2800" dirty="0" smtClean="0"/>
          </a:p>
          <a:p>
            <a:pPr marL="342900" indent="-342900" algn="just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kumimoji="1" lang="pt-BR" sz="2800" dirty="0" smtClean="0"/>
              <a:t>Operações, Planejamento, Logística e Atividades de finanças compartilhadas;</a:t>
            </a:r>
            <a:endParaRPr kumimoji="1" lang="en-US" sz="2800" dirty="0" smtClean="0"/>
          </a:p>
          <a:p>
            <a:pPr marL="342900" indent="-342900" algn="just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kumimoji="1" lang="pt-BR" sz="2800" dirty="0" smtClean="0"/>
              <a:t>Um processo coordenado para requisitar recursos;</a:t>
            </a:r>
          </a:p>
          <a:p>
            <a:pPr marL="342900" indent="-342900" algn="just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kumimoji="1" lang="pt-BR" sz="2800" dirty="0" smtClean="0"/>
              <a:t>Um só processo de planejamento e Plano de Ação do Incidente (PAI).</a:t>
            </a:r>
            <a:endParaRPr kumimoji="1" lang="en-US" sz="28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285860"/>
            <a:ext cx="85677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 smtClean="0"/>
              <a:t>INSTALAÇÕES PADRONIZADAS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 smtClean="0"/>
              <a:t> Posto de comando do Incidente </a:t>
            </a:r>
            <a:r>
              <a:rPr lang="en-US" sz="2800" dirty="0" smtClean="0"/>
              <a:t>(PC)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Área</a:t>
            </a:r>
            <a:r>
              <a:rPr lang="en-US" sz="2800" dirty="0" smtClean="0"/>
              <a:t> de </a:t>
            </a:r>
            <a:r>
              <a:rPr lang="en-US" sz="2800" dirty="0" err="1" smtClean="0"/>
              <a:t>Concentração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Vítimas</a:t>
            </a:r>
            <a:r>
              <a:rPr lang="en-US" sz="2800" dirty="0" smtClean="0"/>
              <a:t> (ACV)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/>
              <a:t> Base do </a:t>
            </a:r>
            <a:r>
              <a:rPr lang="en-US" sz="2800" dirty="0" err="1" smtClean="0"/>
              <a:t>Incidente</a:t>
            </a:r>
            <a:r>
              <a:rPr lang="en-US" sz="2800" dirty="0" smtClean="0"/>
              <a:t> (B)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Helibase</a:t>
            </a:r>
            <a:r>
              <a:rPr lang="en-US" sz="2800" dirty="0" smtClean="0"/>
              <a:t>(H)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Heliponto</a:t>
            </a:r>
            <a:r>
              <a:rPr lang="en-US" sz="2800" dirty="0" smtClean="0"/>
              <a:t>(H1)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Acampamentos</a:t>
            </a:r>
            <a:r>
              <a:rPr lang="en-US" sz="2800" dirty="0" smtClean="0"/>
              <a:t>(A)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Áreas</a:t>
            </a:r>
            <a:r>
              <a:rPr lang="en-US" sz="2800" dirty="0" smtClean="0"/>
              <a:t> de </a:t>
            </a:r>
            <a:r>
              <a:rPr lang="en-US" sz="2800" dirty="0" err="1" smtClean="0"/>
              <a:t>espera</a:t>
            </a:r>
            <a:r>
              <a:rPr lang="en-US" sz="2800" dirty="0" smtClean="0"/>
              <a:t> (E)</a:t>
            </a:r>
            <a:endParaRPr kumimoji="1" lang="en-US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394" y="3259158"/>
            <a:ext cx="3886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14282" y="1428736"/>
            <a:ext cx="85677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GERENCIAMENTO INTEGRAL DOS RECURSOS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s-ES_tradnl" dirty="0" smtClean="0">
                <a:latin typeface="Arial" charset="0"/>
              </a:rPr>
              <a:t>Garante a </a:t>
            </a:r>
            <a:r>
              <a:rPr lang="es-ES_tradnl" dirty="0" err="1" smtClean="0">
                <a:latin typeface="Arial" charset="0"/>
              </a:rPr>
              <a:t>segurança</a:t>
            </a:r>
            <a:r>
              <a:rPr lang="es-ES_tradnl" dirty="0" smtClean="0">
                <a:latin typeface="Arial" charset="0"/>
              </a:rPr>
              <a:t> do </a:t>
            </a:r>
            <a:r>
              <a:rPr lang="es-ES_tradnl" dirty="0" err="1" smtClean="0">
                <a:latin typeface="Arial" charset="0"/>
              </a:rPr>
              <a:t>pessoal</a:t>
            </a:r>
            <a:r>
              <a:rPr lang="es-ES_tradnl" dirty="0" smtClean="0">
                <a:latin typeface="Arial" charset="0"/>
              </a:rPr>
              <a:t>.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en-US" dirty="0" err="1" smtClean="0">
                <a:latin typeface="Arial" charset="0"/>
              </a:rPr>
              <a:t>Maximiza</a:t>
            </a:r>
            <a:r>
              <a:rPr kumimoji="1" lang="en-US" dirty="0" smtClean="0">
                <a:latin typeface="Arial" charset="0"/>
              </a:rPr>
              <a:t> a </a:t>
            </a:r>
            <a:r>
              <a:rPr kumimoji="1" lang="en-US" dirty="0" err="1" smtClean="0">
                <a:latin typeface="Arial" charset="0"/>
              </a:rPr>
              <a:t>eficácia</a:t>
            </a:r>
            <a:r>
              <a:rPr lang="es-ES_tradnl" dirty="0" smtClean="0">
                <a:latin typeface="Arial" charset="0"/>
              </a:rPr>
              <a:t>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dirty="0" smtClean="0">
                <a:latin typeface="Arial" charset="0"/>
              </a:rPr>
              <a:t>Controla o uso dos  recursos;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dirty="0" err="1" smtClean="0">
                <a:latin typeface="Arial" charset="0"/>
              </a:rPr>
              <a:t>Reduz</a:t>
            </a:r>
            <a:r>
              <a:rPr lang="es-ES_tradnl" dirty="0" smtClean="0">
                <a:latin typeface="Arial" charset="0"/>
              </a:rPr>
              <a:t> a </a:t>
            </a:r>
            <a:r>
              <a:rPr lang="es-ES_tradnl" dirty="0" err="1" smtClean="0">
                <a:latin typeface="Arial" charset="0"/>
              </a:rPr>
              <a:t>dispersão</a:t>
            </a:r>
            <a:r>
              <a:rPr lang="es-ES_tradnl" dirty="0" smtClean="0">
                <a:latin typeface="Arial" charset="0"/>
              </a:rPr>
              <a:t> no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s-ES_tradnl" dirty="0" smtClean="0">
                <a:latin typeface="Arial" charset="0"/>
              </a:rPr>
              <a:t>   </a:t>
            </a:r>
            <a:r>
              <a:rPr lang="es-ES_tradnl" dirty="0" err="1" smtClean="0">
                <a:latin typeface="Arial" charset="0"/>
              </a:rPr>
              <a:t>fluxo</a:t>
            </a:r>
            <a:r>
              <a:rPr lang="es-ES_tradnl" dirty="0" smtClean="0">
                <a:latin typeface="Arial" charset="0"/>
              </a:rPr>
              <a:t> de </a:t>
            </a:r>
            <a:r>
              <a:rPr lang="es-ES_tradnl" dirty="0" err="1" smtClean="0">
                <a:latin typeface="Arial" charset="0"/>
              </a:rPr>
              <a:t>comunicações</a:t>
            </a:r>
            <a:r>
              <a:rPr lang="es-ES_tradnl" dirty="0" smtClean="0">
                <a:latin typeface="Arial" charset="0"/>
              </a:rPr>
              <a:t>;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kumimoji="1" lang="pt-BR" dirty="0" smtClean="0">
                <a:latin typeface="Arial" charset="0"/>
              </a:rPr>
              <a:t>Mantém o alcance de controle.</a:t>
            </a:r>
            <a:endParaRPr lang="en-US" dirty="0"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Picture 6" descr="DSC02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71678"/>
            <a:ext cx="3116260" cy="41545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14282" y="1071546"/>
            <a:ext cx="85677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GERENCIAMENTO INTEGRAL DOS RECURSOS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/>
              <a:t>Controle de Pessoal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chegada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Incidente</a:t>
            </a:r>
            <a:r>
              <a:rPr lang="en-US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do </a:t>
            </a:r>
            <a:r>
              <a:rPr lang="en-US" dirty="0" err="1" smtClean="0"/>
              <a:t>comando</a:t>
            </a:r>
            <a:r>
              <a:rPr lang="en-US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Unidade de informação sobre os recursos;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Lista de atribuições;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Anotações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unidades</a:t>
            </a:r>
            <a:r>
              <a:rPr lang="en-US" dirty="0" smtClean="0"/>
              <a:t>.</a:t>
            </a:r>
          </a:p>
        </p:txBody>
      </p:sp>
      <p:pic>
        <p:nvPicPr>
          <p:cNvPr id="7" name="Picture 8" descr="DCP_4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835" y="4000504"/>
            <a:ext cx="3502321" cy="2324100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role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285860"/>
            <a:ext cx="6762797" cy="5072098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2844" y="1571612"/>
            <a:ext cx="8554145" cy="4207820"/>
            <a:chOff x="186407" y="1686124"/>
            <a:chExt cx="8554145" cy="4207820"/>
          </a:xfrm>
        </p:grpSpPr>
        <p:pic>
          <p:nvPicPr>
            <p:cNvPr id="6" name="Imagem 5" descr="interroga.bm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854404">
              <a:off x="4532732" y="1686124"/>
              <a:ext cx="4207820" cy="420782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 rot="20721792">
              <a:off x="186407" y="3552215"/>
              <a:ext cx="513473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Dúvidas</a:t>
              </a:r>
              <a:endParaRPr lang="pt-BR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571612"/>
            <a:ext cx="8229600" cy="13684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5963" algn="l"/>
              </a:tabLst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O SCI se baseia em </a:t>
            </a: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nove princípios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que devem ser seguidos para o efetivo funcionamento da ferramenta.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457200" y="3044847"/>
            <a:ext cx="4038600" cy="3027359"/>
          </a:xfrm>
          <a:prstGeom prst="rect">
            <a:avLst/>
          </a:prstGeom>
          <a:noFill/>
          <a:ln w="28575" cmpd="dbl">
            <a:solidFill>
              <a:srgbClr val="C00000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Terminologia comum.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Alcance de controle.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Organização modular.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Comunicações integradas.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Plano de ação no incidente.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4648200" y="3044847"/>
            <a:ext cx="4038600" cy="3027359"/>
          </a:xfrm>
          <a:prstGeom prst="rect">
            <a:avLst/>
          </a:prstGeom>
          <a:noFill/>
          <a:ln w="28575" cmpd="dbl">
            <a:solidFill>
              <a:srgbClr val="C00000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Cadeia de comando.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Comando unificado.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Instalações padronizadas.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Manejo integral dos recurso.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85720" y="1643050"/>
            <a:ext cx="856773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TERMINOLOGIA COMUM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8013" y="2546367"/>
            <a:ext cx="7924800" cy="331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</a:rPr>
              <a:t>Termos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Novos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</a:rPr>
              <a:t>Funções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</a:rPr>
              <a:t>Níveis</a:t>
            </a:r>
            <a:r>
              <a:rPr lang="en-US" sz="2400" dirty="0">
                <a:solidFill>
                  <a:srgbClr val="C00000"/>
                </a:solidFill>
              </a:rPr>
              <a:t> do </a:t>
            </a:r>
            <a:r>
              <a:rPr lang="en-US" sz="2400" dirty="0" err="1">
                <a:solidFill>
                  <a:srgbClr val="C00000"/>
                </a:solidFill>
              </a:rPr>
              <a:t>Sistema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</a:rPr>
              <a:t>Recursos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err="1">
                <a:solidFill>
                  <a:srgbClr val="C00000"/>
                </a:solidFill>
              </a:rPr>
              <a:t>Instalações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3348038" y="3141663"/>
            <a:ext cx="576262" cy="2447925"/>
          </a:xfrm>
          <a:prstGeom prst="rightBrace">
            <a:avLst>
              <a:gd name="adj1" fmla="val 35399"/>
              <a:gd name="adj2" fmla="val 50000"/>
            </a:avLst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211638" y="4076700"/>
            <a:ext cx="35274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>
                <a:solidFill>
                  <a:srgbClr val="C00000"/>
                </a:solidFill>
              </a:rPr>
              <a:t>NOMES COMUNS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403350" y="2285992"/>
            <a:ext cx="1025510" cy="1081088"/>
            <a:chOff x="1403350" y="2285992"/>
            <a:chExt cx="1025510" cy="1081088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403350" y="2401905"/>
              <a:ext cx="1008063" cy="93503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1420797" y="2285992"/>
              <a:ext cx="1008063" cy="10810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85720" y="1000108"/>
            <a:ext cx="856773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1" lang="es-E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/>
              <a:t>ALCANCE DE CONTROLE</a:t>
            </a:r>
            <a:endParaRPr lang="pt-BR" sz="28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 Número de pessoas supervisionadas;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 3 a 7 (recomendado) – 5 (ótimo);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/>
              <a:t> Regra básica.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141940" y="3933844"/>
            <a:ext cx="3287712" cy="2209800"/>
            <a:chOff x="2736" y="2640"/>
            <a:chExt cx="2071" cy="1392"/>
          </a:xfrm>
        </p:grpSpPr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2736" y="2640"/>
            <a:ext cx="2071" cy="591"/>
          </p:xfrm>
          <a:graphic>
            <a:graphicData uri="http://schemas.openxmlformats.org/presentationml/2006/ole">
              <p:oleObj spid="_x0000_s19458" name="MS Org Chart" r:id="rId3" imgW="5384520" imgH="1498320" progId="OrgPlusWOPX.4">
                <p:embed followColorScheme="full"/>
              </p:oleObj>
            </a:graphicData>
          </a:graphic>
        </p:graphicFrame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2832" y="340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928" y="36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2832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928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2832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928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3264" y="340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360" y="36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3264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360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3264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360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3648" y="340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744" y="36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3648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744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48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744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224" y="36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4128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4224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H="1">
              <a:off x="4128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224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auto">
            <a:xfrm>
              <a:off x="4560" y="3408"/>
              <a:ext cx="192" cy="19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4656" y="36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4560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4656" y="38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>
              <a:off x="4560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656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374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V="1">
              <a:off x="2928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2928" y="331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3360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224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4656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upo 153"/>
          <p:cNvGrpSpPr/>
          <p:nvPr/>
        </p:nvGrpSpPr>
        <p:grpSpPr>
          <a:xfrm>
            <a:off x="250825" y="1385872"/>
            <a:ext cx="8534400" cy="4829210"/>
            <a:chOff x="250825" y="1357298"/>
            <a:chExt cx="8534400" cy="4829210"/>
          </a:xfrm>
        </p:grpSpPr>
        <p:grpSp>
          <p:nvGrpSpPr>
            <p:cNvPr id="92" name="Group 61"/>
            <p:cNvGrpSpPr>
              <a:grpSpLocks/>
            </p:cNvGrpSpPr>
            <p:nvPr/>
          </p:nvGrpSpPr>
          <p:grpSpPr bwMode="auto">
            <a:xfrm>
              <a:off x="790575" y="2535258"/>
              <a:ext cx="7835900" cy="3651250"/>
              <a:chOff x="498" y="1309"/>
              <a:chExt cx="4936" cy="2300"/>
            </a:xfrm>
          </p:grpSpPr>
          <p:sp>
            <p:nvSpPr>
              <p:cNvPr id="93" name="Rectangle 7"/>
              <p:cNvSpPr>
                <a:spLocks noChangeArrowheads="1"/>
              </p:cNvSpPr>
              <p:nvPr/>
            </p:nvSpPr>
            <p:spPr bwMode="auto">
              <a:xfrm>
                <a:off x="3072" y="2045"/>
                <a:ext cx="1079" cy="25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1640" y="2045"/>
                <a:ext cx="1078" cy="25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>
                <a:off x="2723" y="1911"/>
                <a:ext cx="21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 flipH="1">
                <a:off x="648" y="1911"/>
                <a:ext cx="20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>
                <a:off x="648" y="1911"/>
                <a:ext cx="0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Line 13"/>
              <p:cNvSpPr>
                <a:spLocks noChangeShapeType="1"/>
              </p:cNvSpPr>
              <p:nvPr/>
            </p:nvSpPr>
            <p:spPr bwMode="auto">
              <a:xfrm>
                <a:off x="4896" y="1911"/>
                <a:ext cx="0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>
                <a:off x="2179" y="1911"/>
                <a:ext cx="0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Line 15"/>
              <p:cNvSpPr>
                <a:spLocks noChangeShapeType="1"/>
              </p:cNvSpPr>
              <p:nvPr/>
            </p:nvSpPr>
            <p:spPr bwMode="auto">
              <a:xfrm>
                <a:off x="3612" y="1911"/>
                <a:ext cx="0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Rectangle 18"/>
              <p:cNvSpPr>
                <a:spLocks noChangeArrowheads="1"/>
              </p:cNvSpPr>
              <p:nvPr/>
            </p:nvSpPr>
            <p:spPr bwMode="auto">
              <a:xfrm>
                <a:off x="1686" y="2057"/>
                <a:ext cx="98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CR" sz="1600" b="1">
                    <a:latin typeface="Arial" charset="0"/>
                  </a:rPr>
                  <a:t>Operações</a:t>
                </a: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3119" y="2057"/>
                <a:ext cx="98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CR" sz="1600" b="1">
                    <a:latin typeface="Arial" charset="0"/>
                  </a:rPr>
                  <a:t>Logística</a:t>
                </a: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104" name="Rectangle 21"/>
              <p:cNvSpPr>
                <a:spLocks noChangeArrowheads="1"/>
              </p:cNvSpPr>
              <p:nvPr/>
            </p:nvSpPr>
            <p:spPr bwMode="auto">
              <a:xfrm>
                <a:off x="498" y="2513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594" y="2609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" name="Rectangle 23"/>
              <p:cNvSpPr>
                <a:spLocks noChangeArrowheads="1"/>
              </p:cNvSpPr>
              <p:nvPr/>
            </p:nvSpPr>
            <p:spPr bwMode="auto">
              <a:xfrm>
                <a:off x="690" y="2705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786" y="2801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" name="Rectangle 25"/>
              <p:cNvSpPr>
                <a:spLocks noChangeArrowheads="1"/>
              </p:cNvSpPr>
              <p:nvPr/>
            </p:nvSpPr>
            <p:spPr bwMode="auto">
              <a:xfrm>
                <a:off x="882" y="2897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" name="Rectangle 26"/>
              <p:cNvSpPr>
                <a:spLocks noChangeArrowheads="1"/>
              </p:cNvSpPr>
              <p:nvPr/>
            </p:nvSpPr>
            <p:spPr bwMode="auto">
              <a:xfrm>
                <a:off x="1938" y="2513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" name="Rectangle 27"/>
              <p:cNvSpPr>
                <a:spLocks noChangeArrowheads="1"/>
              </p:cNvSpPr>
              <p:nvPr/>
            </p:nvSpPr>
            <p:spPr bwMode="auto">
              <a:xfrm>
                <a:off x="2034" y="2609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" name="Rectangle 28"/>
              <p:cNvSpPr>
                <a:spLocks noChangeArrowheads="1"/>
              </p:cNvSpPr>
              <p:nvPr/>
            </p:nvSpPr>
            <p:spPr bwMode="auto">
              <a:xfrm>
                <a:off x="2130" y="2705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" name="Rectangle 29"/>
              <p:cNvSpPr>
                <a:spLocks noChangeArrowheads="1"/>
              </p:cNvSpPr>
              <p:nvPr/>
            </p:nvSpPr>
            <p:spPr bwMode="auto">
              <a:xfrm>
                <a:off x="2226" y="2801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" name="Rectangle 30"/>
              <p:cNvSpPr>
                <a:spLocks noChangeArrowheads="1"/>
              </p:cNvSpPr>
              <p:nvPr/>
            </p:nvSpPr>
            <p:spPr bwMode="auto">
              <a:xfrm>
                <a:off x="3282" y="2561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4" name="Rectangle 31"/>
              <p:cNvSpPr>
                <a:spLocks noChangeArrowheads="1"/>
              </p:cNvSpPr>
              <p:nvPr/>
            </p:nvSpPr>
            <p:spPr bwMode="auto">
              <a:xfrm>
                <a:off x="3378" y="2657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5" name="Rectangle 32"/>
              <p:cNvSpPr>
                <a:spLocks noChangeArrowheads="1"/>
              </p:cNvSpPr>
              <p:nvPr/>
            </p:nvSpPr>
            <p:spPr bwMode="auto">
              <a:xfrm>
                <a:off x="3474" y="2753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6" name="Rectangle 33"/>
              <p:cNvSpPr>
                <a:spLocks noChangeArrowheads="1"/>
              </p:cNvSpPr>
              <p:nvPr/>
            </p:nvSpPr>
            <p:spPr bwMode="auto">
              <a:xfrm>
                <a:off x="3570" y="2849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7" name="Rectangle 34"/>
              <p:cNvSpPr>
                <a:spLocks noChangeArrowheads="1"/>
              </p:cNvSpPr>
              <p:nvPr/>
            </p:nvSpPr>
            <p:spPr bwMode="auto">
              <a:xfrm>
                <a:off x="4530" y="2561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8" name="Rectangle 35"/>
              <p:cNvSpPr>
                <a:spLocks noChangeArrowheads="1"/>
              </p:cNvSpPr>
              <p:nvPr/>
            </p:nvSpPr>
            <p:spPr bwMode="auto">
              <a:xfrm>
                <a:off x="4626" y="2657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9" name="Rectangle 36"/>
              <p:cNvSpPr>
                <a:spLocks noChangeArrowheads="1"/>
              </p:cNvSpPr>
              <p:nvPr/>
            </p:nvSpPr>
            <p:spPr bwMode="auto">
              <a:xfrm>
                <a:off x="4722" y="2753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0" name="Rectangle 37"/>
              <p:cNvSpPr>
                <a:spLocks noChangeArrowheads="1"/>
              </p:cNvSpPr>
              <p:nvPr/>
            </p:nvSpPr>
            <p:spPr bwMode="auto">
              <a:xfrm>
                <a:off x="4818" y="2849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1" name="Rectangle 38"/>
              <p:cNvSpPr>
                <a:spLocks noChangeArrowheads="1"/>
              </p:cNvSpPr>
              <p:nvPr/>
            </p:nvSpPr>
            <p:spPr bwMode="auto">
              <a:xfrm>
                <a:off x="4914" y="2945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2" name="Line 39"/>
              <p:cNvSpPr>
                <a:spLocks noChangeShapeType="1"/>
              </p:cNvSpPr>
              <p:nvPr/>
            </p:nvSpPr>
            <p:spPr bwMode="auto">
              <a:xfrm>
                <a:off x="734" y="231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Line 40"/>
              <p:cNvSpPr>
                <a:spLocks noChangeShapeType="1"/>
              </p:cNvSpPr>
              <p:nvPr/>
            </p:nvSpPr>
            <p:spPr bwMode="auto">
              <a:xfrm>
                <a:off x="2222" y="231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Rectangle 41"/>
              <p:cNvSpPr>
                <a:spLocks noChangeArrowheads="1"/>
              </p:cNvSpPr>
              <p:nvPr/>
            </p:nvSpPr>
            <p:spPr bwMode="auto">
              <a:xfrm>
                <a:off x="2322" y="2897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5" name="Rectangle 42"/>
              <p:cNvSpPr>
                <a:spLocks noChangeArrowheads="1"/>
              </p:cNvSpPr>
              <p:nvPr/>
            </p:nvSpPr>
            <p:spPr bwMode="auto">
              <a:xfrm>
                <a:off x="3666" y="2945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6" name="Line 43"/>
              <p:cNvSpPr>
                <a:spLocks noChangeShapeType="1"/>
              </p:cNvSpPr>
              <p:nvPr/>
            </p:nvSpPr>
            <p:spPr bwMode="auto">
              <a:xfrm>
                <a:off x="3566" y="2317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>
                <a:off x="4814" y="2317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 flipH="1" flipV="1">
                <a:off x="3662" y="1309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>
                <a:off x="3662" y="1549"/>
                <a:ext cx="1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Line 48"/>
              <p:cNvSpPr>
                <a:spLocks noChangeShapeType="1"/>
              </p:cNvSpPr>
              <p:nvPr/>
            </p:nvSpPr>
            <p:spPr bwMode="auto">
              <a:xfrm>
                <a:off x="3662" y="1309"/>
                <a:ext cx="1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662" y="1789"/>
                <a:ext cx="1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Rectangle 50"/>
              <p:cNvSpPr>
                <a:spLocks noChangeArrowheads="1"/>
              </p:cNvSpPr>
              <p:nvPr/>
            </p:nvSpPr>
            <p:spPr bwMode="auto">
              <a:xfrm>
                <a:off x="3902" y="1357"/>
                <a:ext cx="1440" cy="4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R" sz="1800" b="1" dirty="0" err="1">
                    <a:latin typeface="Arial" charset="0"/>
                  </a:rPr>
                  <a:t>Informação</a:t>
                </a:r>
                <a:r>
                  <a:rPr lang="es-CR" sz="1800" b="1" dirty="0">
                    <a:latin typeface="Arial" charset="0"/>
                  </a:rPr>
                  <a:t> </a:t>
                </a:r>
                <a:r>
                  <a:rPr lang="es-CR" sz="1800" b="1" dirty="0" err="1">
                    <a:latin typeface="Arial" charset="0"/>
                  </a:rPr>
                  <a:t>Púb</a:t>
                </a:r>
                <a:r>
                  <a:rPr lang="es-CR" sz="1800" b="1" dirty="0">
                    <a:latin typeface="Aria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s-CR" sz="1800" b="1" dirty="0" err="1">
                    <a:latin typeface="Arial" charset="0"/>
                  </a:rPr>
                  <a:t>Ligação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2418" y="2993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4" name="Rectangle 52"/>
              <p:cNvSpPr>
                <a:spLocks noChangeArrowheads="1"/>
              </p:cNvSpPr>
              <p:nvPr/>
            </p:nvSpPr>
            <p:spPr bwMode="auto">
              <a:xfrm>
                <a:off x="2514" y="3089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2610" y="3185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2706" y="3281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7" name="Rectangle 55"/>
              <p:cNvSpPr>
                <a:spLocks noChangeArrowheads="1"/>
              </p:cNvSpPr>
              <p:nvPr/>
            </p:nvSpPr>
            <p:spPr bwMode="auto">
              <a:xfrm>
                <a:off x="2802" y="3377"/>
                <a:ext cx="520" cy="2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8" name="Line 57"/>
              <p:cNvSpPr>
                <a:spLocks noChangeShapeType="1"/>
              </p:cNvSpPr>
              <p:nvPr/>
            </p:nvSpPr>
            <p:spPr bwMode="auto">
              <a:xfrm>
                <a:off x="2702" y="1405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9" name="Line 58"/>
              <p:cNvSpPr>
                <a:spLocks noChangeShapeType="1"/>
              </p:cNvSpPr>
              <p:nvPr/>
            </p:nvSpPr>
            <p:spPr bwMode="auto">
              <a:xfrm>
                <a:off x="2702" y="1549"/>
                <a:ext cx="9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1" name="Rectangle 9"/>
            <p:cNvSpPr>
              <a:spLocks noChangeArrowheads="1"/>
            </p:cNvSpPr>
            <p:nvPr/>
          </p:nvSpPr>
          <p:spPr bwMode="auto">
            <a:xfrm>
              <a:off x="250825" y="3703658"/>
              <a:ext cx="1711325" cy="4000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3" name="Rectangle 17"/>
            <p:cNvSpPr>
              <a:spLocks noChangeArrowheads="1"/>
            </p:cNvSpPr>
            <p:nvPr/>
          </p:nvSpPr>
          <p:spPr bwMode="auto">
            <a:xfrm>
              <a:off x="323850" y="3722708"/>
              <a:ext cx="156527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R" sz="1600" b="1" dirty="0" err="1">
                  <a:latin typeface="Arial" charset="0"/>
                </a:rPr>
                <a:t>Planejamento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145" name="Rectangle 45"/>
            <p:cNvSpPr>
              <a:spLocks noChangeArrowheads="1"/>
            </p:cNvSpPr>
            <p:nvPr/>
          </p:nvSpPr>
          <p:spPr bwMode="auto">
            <a:xfrm>
              <a:off x="6194425" y="2230458"/>
              <a:ext cx="2454275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800" b="1" dirty="0" err="1">
                  <a:latin typeface="Arial" charset="0"/>
                </a:rPr>
                <a:t>Segurança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148" name="Rectangle 6"/>
            <p:cNvSpPr>
              <a:spLocks noChangeArrowheads="1"/>
            </p:cNvSpPr>
            <p:nvPr/>
          </p:nvSpPr>
          <p:spPr bwMode="auto">
            <a:xfrm>
              <a:off x="7073900" y="3703658"/>
              <a:ext cx="1711325" cy="4000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9" name="Rectangle 20"/>
            <p:cNvSpPr>
              <a:spLocks noChangeArrowheads="1"/>
            </p:cNvSpPr>
            <p:nvPr/>
          </p:nvSpPr>
          <p:spPr bwMode="auto">
            <a:xfrm>
              <a:off x="7146925" y="3722708"/>
              <a:ext cx="14859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R" sz="1600" b="1" dirty="0" err="1">
                  <a:latin typeface="Arial" charset="0"/>
                </a:rPr>
                <a:t>Adm</a:t>
              </a:r>
              <a:r>
                <a:rPr lang="es-CR" sz="1600" b="1" dirty="0">
                  <a:latin typeface="Arial" charset="0"/>
                </a:rPr>
                <a:t>. e Fin</a:t>
              </a:r>
              <a:r>
                <a:rPr lang="es-CR" sz="1600" dirty="0">
                  <a:latin typeface="Arial" charset="0"/>
                </a:rPr>
                <a:t>.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50" name="Rectangle 5"/>
            <p:cNvSpPr>
              <a:spLocks noChangeArrowheads="1"/>
            </p:cNvSpPr>
            <p:nvPr/>
          </p:nvSpPr>
          <p:spPr bwMode="auto">
            <a:xfrm>
              <a:off x="3375025" y="2306658"/>
              <a:ext cx="1711325" cy="4000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1" name="Rectangle 16"/>
            <p:cNvSpPr>
              <a:spLocks noChangeArrowheads="1"/>
            </p:cNvSpPr>
            <p:nvPr/>
          </p:nvSpPr>
          <p:spPr bwMode="auto">
            <a:xfrm>
              <a:off x="3375025" y="2306658"/>
              <a:ext cx="1676400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R" sz="1800" b="1" dirty="0">
                  <a:latin typeface="Arial" charset="0"/>
                </a:rPr>
                <a:t>Comandante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153" name="Rectangle 60"/>
            <p:cNvSpPr txBox="1">
              <a:spLocks noChangeArrowheads="1"/>
            </p:cNvSpPr>
            <p:nvPr/>
          </p:nvSpPr>
          <p:spPr>
            <a:xfrm>
              <a:off x="539750" y="1357298"/>
              <a:ext cx="7848600" cy="6096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ALCANCE DE CONTROLE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40" name="Picture 5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462483"/>
            <a:ext cx="1927225" cy="182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214422"/>
            <a:ext cx="85677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 smtClean="0"/>
              <a:t>ORGANIZAÇÃO MODULAR</a:t>
            </a:r>
          </a:p>
          <a:p>
            <a:endParaRPr lang="pt-BR" sz="2800" dirty="0" smtClean="0"/>
          </a:p>
          <a:p>
            <a:pPr algn="just">
              <a:buFont typeface="Wingdings" pitchFamily="2" charset="2"/>
              <a:buChar char="ü"/>
            </a:pPr>
            <a:r>
              <a:rPr kumimoji="1" lang="es-CR" sz="2800" dirty="0" smtClean="0">
                <a:latin typeface="Arial" charset="0"/>
                <a:cs typeface="Arial" charset="0"/>
              </a:rPr>
              <a:t> Está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baseada</a:t>
            </a:r>
            <a:r>
              <a:rPr kumimoji="1" lang="es-CR" sz="2800" dirty="0" smtClean="0">
                <a:latin typeface="Arial" charset="0"/>
                <a:cs typeface="Arial" charset="0"/>
              </a:rPr>
              <a:t> no tipo,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magnitude</a:t>
            </a:r>
            <a:r>
              <a:rPr kumimoji="1" lang="es-CR" sz="2800" dirty="0" smtClean="0">
                <a:latin typeface="Arial" charset="0"/>
                <a:cs typeface="Arial" charset="0"/>
              </a:rPr>
              <a:t>  e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complexidade</a:t>
            </a:r>
            <a:r>
              <a:rPr kumimoji="1" lang="es-CR" sz="2800" dirty="0" smtClean="0">
                <a:latin typeface="Arial" charset="0"/>
                <a:cs typeface="Arial" charset="0"/>
              </a:rPr>
              <a:t> do incidente.</a:t>
            </a:r>
            <a:endParaRPr kumimoji="1" lang="es-CR" sz="28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kumimoji="1" lang="es-CR" sz="2800" dirty="0" smtClean="0">
                <a:latin typeface="Arial" charset="0"/>
                <a:cs typeface="Arial" charset="0"/>
              </a:rPr>
              <a:t>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Cresce</a:t>
            </a:r>
            <a:r>
              <a:rPr kumimoji="1" lang="es-CR" sz="2800" dirty="0" smtClean="0">
                <a:latin typeface="Arial" charset="0"/>
                <a:cs typeface="Arial" charset="0"/>
              </a:rPr>
              <a:t> de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baixo</a:t>
            </a:r>
            <a:r>
              <a:rPr kumimoji="1" lang="es-CR" sz="2800" dirty="0" smtClean="0">
                <a:latin typeface="Arial" charset="0"/>
                <a:cs typeface="Arial" charset="0"/>
              </a:rPr>
              <a:t> para cima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em</a:t>
            </a:r>
            <a:r>
              <a:rPr kumimoji="1" lang="es-CR" sz="2800" dirty="0" smtClean="0">
                <a:latin typeface="Arial" charset="0"/>
                <a:cs typeface="Arial" charset="0"/>
              </a:rPr>
              <a:t>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função</a:t>
            </a:r>
            <a:r>
              <a:rPr kumimoji="1" lang="es-CR" sz="2800" dirty="0" smtClean="0">
                <a:latin typeface="Arial" charset="0"/>
                <a:cs typeface="Arial" charset="0"/>
              </a:rPr>
              <a:t> dos recursos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na</a:t>
            </a:r>
            <a:r>
              <a:rPr kumimoji="1" lang="es-CR" sz="2800" dirty="0" smtClean="0">
                <a:latin typeface="Arial" charset="0"/>
                <a:cs typeface="Arial" charset="0"/>
              </a:rPr>
              <a:t> cena e do alcance de controle.</a:t>
            </a:r>
          </a:p>
          <a:p>
            <a:pPr algn="just">
              <a:buFont typeface="Wingdings" pitchFamily="2" charset="2"/>
              <a:buChar char="ü"/>
            </a:pPr>
            <a:r>
              <a:rPr kumimoji="1" lang="es-CR" sz="2800" dirty="0" smtClean="0">
                <a:latin typeface="Arial" charset="0"/>
                <a:cs typeface="Arial" charset="0"/>
              </a:rPr>
              <a:t> É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estabelecida</a:t>
            </a:r>
            <a:r>
              <a:rPr kumimoji="1" lang="es-CR" sz="2800" dirty="0" smtClean="0">
                <a:latin typeface="Arial" charset="0"/>
                <a:cs typeface="Arial" charset="0"/>
              </a:rPr>
              <a:t> de cima para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baixo</a:t>
            </a:r>
            <a:r>
              <a:rPr kumimoji="1" lang="es-CR" sz="2800" dirty="0" smtClean="0">
                <a:latin typeface="Arial" charset="0"/>
                <a:cs typeface="Arial" charset="0"/>
              </a:rPr>
              <a:t> de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acordo</a:t>
            </a:r>
            <a:r>
              <a:rPr kumimoji="1" lang="es-CR" sz="2800" dirty="0" smtClean="0">
                <a:latin typeface="Arial" charset="0"/>
                <a:cs typeface="Arial" charset="0"/>
              </a:rPr>
              <a:t>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com</a:t>
            </a:r>
            <a:r>
              <a:rPr kumimoji="1" lang="es-CR" sz="2800" dirty="0" smtClean="0">
                <a:latin typeface="Arial" charset="0"/>
                <a:cs typeface="Arial" charset="0"/>
              </a:rPr>
              <a:t> as </a:t>
            </a:r>
            <a:r>
              <a:rPr kumimoji="1" lang="es-CR" sz="2800" dirty="0" err="1" smtClean="0">
                <a:latin typeface="Arial" charset="0"/>
                <a:cs typeface="Arial" charset="0"/>
              </a:rPr>
              <a:t>necessidades</a:t>
            </a:r>
            <a:r>
              <a:rPr kumimoji="1" lang="es-CR" sz="2800" dirty="0" smtClean="0">
                <a:latin typeface="Arial" charset="0"/>
                <a:cs typeface="Arial" charset="0"/>
              </a:rPr>
              <a:t>.</a:t>
            </a:r>
            <a:endParaRPr kumimoji="1" lang="es-CR" sz="2800" dirty="0"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14282" y="1785926"/>
            <a:ext cx="428145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Plano de comunicações único;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Compatibilidade entre os sistemas (equipamentos e procedimentos);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Linguagem comum;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dirty="0" smtClean="0">
                <a:cs typeface="Times New Roman" pitchFamily="18" charset="0"/>
              </a:rPr>
              <a:t> Uso correto dos canais de comunicação.</a:t>
            </a:r>
            <a:endParaRPr kumimoji="1" lang="pt-BR" dirty="0">
              <a:cs typeface="Times New Roman" pitchFamily="18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14249"/>
          <a:stretch>
            <a:fillRect/>
          </a:stretch>
        </p:blipFill>
        <p:spPr bwMode="auto">
          <a:xfrm>
            <a:off x="4572000" y="1989138"/>
            <a:ext cx="4419600" cy="3775075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00166" y="128586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COMUNICAÇÕES INTEGRADAS</a:t>
            </a:r>
            <a:endParaRPr lang="pt-BR" sz="2800" b="1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571612"/>
            <a:ext cx="85677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PLANO DE AÇÃO INCIDENTE</a:t>
            </a: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	Todo incidente deve ter um Plano de Ação do Incidente (PAI), mental ou escrito. O Plano de Ação do Incidente deve ser desenvolvido de modo a permitir a transição entre o período reativo e o período proativo sem solução de continuidade das ações.</a:t>
            </a:r>
            <a:endParaRPr lang="pt-BR" sz="2800" b="1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90543" y="1571612"/>
            <a:ext cx="85677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 smtClean="0"/>
              <a:t>PLANO DE AÇÃO DO INCIDENTE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71604" y="285728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PRINCÍPIOS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8013" y="2690829"/>
            <a:ext cx="7924800" cy="21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indent="-34290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Visa </a:t>
            </a:r>
            <a:r>
              <a:rPr lang="en-US" sz="2800" dirty="0" err="1"/>
              <a:t>prover</a:t>
            </a:r>
            <a:r>
              <a:rPr lang="en-US" sz="2800" dirty="0"/>
              <a:t> </a:t>
            </a:r>
            <a:r>
              <a:rPr lang="en-US" sz="2800" dirty="0" err="1"/>
              <a:t>aos</a:t>
            </a:r>
            <a:r>
              <a:rPr lang="en-US" sz="2800" dirty="0"/>
              <a:t> </a:t>
            </a:r>
            <a:r>
              <a:rPr lang="en-US" sz="2800" dirty="0" err="1"/>
              <a:t>respondedores</a:t>
            </a:r>
            <a:r>
              <a:rPr lang="en-US" sz="2800" dirty="0"/>
              <a:t> as </a:t>
            </a:r>
            <a:r>
              <a:rPr lang="en-US" sz="2800" dirty="0" err="1"/>
              <a:t>diretrizes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smtClean="0"/>
              <a:t>a </a:t>
            </a:r>
            <a:r>
              <a:rPr lang="en-US" sz="2800" dirty="0" err="1" smtClean="0"/>
              <a:t>cumprimento</a:t>
            </a:r>
            <a:r>
              <a:rPr lang="en-US" sz="2800" dirty="0" smtClean="0"/>
              <a:t> </a:t>
            </a:r>
            <a:r>
              <a:rPr lang="en-US" sz="2800" dirty="0"/>
              <a:t>do </a:t>
            </a:r>
            <a:r>
              <a:rPr lang="en-US" sz="2800" dirty="0" err="1"/>
              <a:t>período</a:t>
            </a:r>
            <a:r>
              <a:rPr lang="en-US" sz="2800" dirty="0"/>
              <a:t> </a:t>
            </a:r>
            <a:r>
              <a:rPr lang="en-US" sz="2800" dirty="0" err="1"/>
              <a:t>operacional</a:t>
            </a:r>
            <a:r>
              <a:rPr lang="en-US" sz="2800" dirty="0"/>
              <a:t> e </a:t>
            </a:r>
            <a:r>
              <a:rPr lang="en-US" sz="2800" dirty="0" err="1"/>
              <a:t>definirá</a:t>
            </a:r>
            <a:r>
              <a:rPr lang="en-US" sz="2800" dirty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recursos</a:t>
            </a:r>
            <a:r>
              <a:rPr lang="en-US" sz="2800" dirty="0" smtClean="0"/>
              <a:t> </a:t>
            </a:r>
            <a:r>
              <a:rPr lang="en-US" sz="2800" dirty="0" err="1"/>
              <a:t>necessários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504</Words>
  <Application>Microsoft Office PowerPoint</Application>
  <PresentationFormat>Apresentação na tela (4:3)</PresentationFormat>
  <Paragraphs>108</Paragraphs>
  <Slides>18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Design padrão</vt:lpstr>
      <vt:lpstr>MS Org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Henrique de Souza</dc:creator>
  <cp:lastModifiedBy>Paulo Henrique de Souza</cp:lastModifiedBy>
  <cp:revision>86</cp:revision>
  <dcterms:created xsi:type="dcterms:W3CDTF">2008-07-10T19:23:53Z</dcterms:created>
  <dcterms:modified xsi:type="dcterms:W3CDTF">2009-08-20T00:17:21Z</dcterms:modified>
</cp:coreProperties>
</file>