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F4C15-8C51-460F-9666-F6D0BA09A107}" type="datetimeFigureOut">
              <a:rPr lang="pt-BR" smtClean="0"/>
              <a:t>27/02/2020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2EC4C-CCB1-422C-8D7A-F42C506F06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33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27/02/2020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31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27/02/2020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894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27/02/2020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89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27/02/2020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610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27/02/2020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72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27/02/2020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057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27/02/2020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089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27/02/2020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81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27/02/2020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48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27/02/2020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093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27/02/2020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51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A2DC5-EA08-4A02-9A36-50054A739788}" type="datetimeFigureOut">
              <a:rPr lang="pt-BR" smtClean="0"/>
              <a:t>27/02/2020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69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defesacivil.pr.gov.br/arquivos/File/PortariaDNPMn70389de17demaiode2017SegurancadeBarragensdeMineracao.pdf" TargetMode="External"/><Relationship Id="rId4" Type="http://schemas.openxmlformats.org/officeDocument/2006/relationships/hyperlink" Target="http://www.defesacivil.pr.gov.br/arquivos/File/Barragens/ResolucaoANEEL696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legislacao.pr.gov.br/legislacao/pesquisarAto.do?action=exibir&amp;codAto=85098&amp;indice=1&amp;totalRegistros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001050"/>
            <a:ext cx="9144000" cy="1655762"/>
          </a:xfrm>
        </p:spPr>
        <p:txBody>
          <a:bodyPr>
            <a:noAutofit/>
          </a:bodyPr>
          <a:lstStyle/>
          <a:p>
            <a:r>
              <a:rPr lang="pt-BR" sz="4800" dirty="0" smtClean="0"/>
              <a:t>DIVISÃO DE GESTÃO DE RISCOS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597" y="612053"/>
            <a:ext cx="2498806" cy="277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666880" cy="1325563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Sistematização das informações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Otimização do tempo de resposta em caso de necessidade;</a:t>
            </a:r>
          </a:p>
          <a:p>
            <a:r>
              <a:rPr lang="pt-BR" dirty="0" smtClean="0"/>
              <a:t>Possibilidade de gestão por parte da Defesa Civil por meio da CEDEC;</a:t>
            </a:r>
          </a:p>
          <a:p>
            <a:r>
              <a:rPr lang="pt-BR" dirty="0" smtClean="0"/>
              <a:t>Permite integrar a gestão Municipal / Regional e Estado;</a:t>
            </a:r>
          </a:p>
          <a:p>
            <a:r>
              <a:rPr lang="pt-BR" dirty="0" smtClean="0"/>
              <a:t>Facilita o processo de decisão.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16" y="3475876"/>
            <a:ext cx="3840969" cy="252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1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666880" cy="1325563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Objetivo maior do PAE: Salvar Vidas!</a:t>
            </a:r>
            <a:endParaRPr lang="pt-BR" sz="3600" b="1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832" y="1343537"/>
            <a:ext cx="7781805" cy="4871208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666880" cy="1325563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Contato</a:t>
            </a:r>
            <a:endParaRPr lang="pt-BR" sz="36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dirty="0" smtClean="0"/>
              <a:t>Capitão QOBM Murilo Cezar Nascimento</a:t>
            </a:r>
          </a:p>
          <a:p>
            <a:pPr marL="0" indent="0">
              <a:buNone/>
            </a:pPr>
            <a:r>
              <a:rPr lang="pt-BR" sz="1800" dirty="0" smtClean="0"/>
              <a:t>COORDENADORIA ESTADUAL DA DEFESA CIVIL</a:t>
            </a:r>
          </a:p>
          <a:p>
            <a:pPr marL="0" indent="0">
              <a:buNone/>
            </a:pPr>
            <a:r>
              <a:rPr lang="pt-BR" sz="1800" dirty="0" smtClean="0"/>
              <a:t>Divisão de Gestão de Riscos</a:t>
            </a:r>
          </a:p>
          <a:p>
            <a:pPr marL="0" indent="0">
              <a:buNone/>
            </a:pPr>
            <a:r>
              <a:rPr lang="pt-BR" sz="1800" dirty="0" smtClean="0"/>
              <a:t>Palácio das Araucárias</a:t>
            </a:r>
          </a:p>
          <a:p>
            <a:pPr marL="0" indent="0">
              <a:buNone/>
            </a:pPr>
            <a:r>
              <a:rPr lang="pt-BR" sz="1800" dirty="0" smtClean="0"/>
              <a:t>Rua </a:t>
            </a:r>
            <a:r>
              <a:rPr lang="pt-BR" sz="1800" dirty="0" err="1" smtClean="0"/>
              <a:t>Jacy</a:t>
            </a:r>
            <a:r>
              <a:rPr lang="pt-BR" sz="1800" dirty="0" smtClean="0"/>
              <a:t> Loureiro de Campo, s/n° - 80530-140 - Curitiba - PR</a:t>
            </a:r>
          </a:p>
          <a:p>
            <a:pPr marL="0" indent="0">
              <a:buNone/>
            </a:pPr>
            <a:r>
              <a:rPr lang="pt-BR" sz="1800" dirty="0" smtClean="0"/>
              <a:t>41 3281-2513</a:t>
            </a:r>
          </a:p>
          <a:p>
            <a:pPr marL="0" indent="0">
              <a:buNone/>
            </a:pPr>
            <a:r>
              <a:rPr lang="pt-BR" sz="1800" dirty="0" smtClean="0"/>
              <a:t>E-mail: reducaoderiscos@defesacivil.pr.gov.br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5197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515600" cy="1325563"/>
          </a:xfrm>
        </p:spPr>
        <p:txBody>
          <a:bodyPr/>
          <a:lstStyle/>
          <a:p>
            <a:r>
              <a:rPr lang="pt-BR" b="1" dirty="0"/>
              <a:t>DIVISÃO DE GESTÃO DE </a:t>
            </a:r>
            <a:r>
              <a:rPr lang="pt-BR" b="1" dirty="0" smtClean="0"/>
              <a:t>RISCOS - DGR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	Formada </a:t>
            </a:r>
            <a:r>
              <a:rPr lang="pt-BR" dirty="0"/>
              <a:t>a partir da reestruturação decorrente da Lei </a:t>
            </a:r>
            <a:r>
              <a:rPr lang="pt-BR" dirty="0" smtClean="0"/>
              <a:t>19.848 </a:t>
            </a:r>
            <a:r>
              <a:rPr lang="pt-BR" dirty="0"/>
              <a:t>de 03 de maio de 2019.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Chefia: </a:t>
            </a:r>
            <a:r>
              <a:rPr lang="pt-BR" dirty="0" smtClean="0"/>
              <a:t>Maj. </a:t>
            </a:r>
            <a:r>
              <a:rPr lang="pt-BR" dirty="0"/>
              <a:t>QOBM Romeu </a:t>
            </a:r>
            <a:r>
              <a:rPr lang="pt-BR" dirty="0" err="1"/>
              <a:t>Tadashi</a:t>
            </a:r>
            <a:r>
              <a:rPr lang="pt-BR" dirty="0"/>
              <a:t> </a:t>
            </a:r>
            <a:r>
              <a:rPr lang="pt-BR" dirty="0" err="1"/>
              <a:t>Yagui</a:t>
            </a:r>
            <a:endParaRPr lang="pt-BR" dirty="0"/>
          </a:p>
          <a:p>
            <a:pPr marL="685800" indent="-685800"/>
            <a:endParaRPr lang="pt-BR" dirty="0" smtClean="0"/>
          </a:p>
          <a:p>
            <a:pPr marL="0" indent="0">
              <a:buNone/>
            </a:pPr>
            <a:r>
              <a:rPr lang="pt-BR" b="1" dirty="0"/>
              <a:t>Seções integrantes</a:t>
            </a:r>
            <a:r>
              <a:rPr lang="pt-BR" b="1" dirty="0" smtClean="0"/>
              <a:t>:</a:t>
            </a:r>
            <a:endParaRPr lang="pt-BR" dirty="0"/>
          </a:p>
          <a:p>
            <a:pPr marL="685800" indent="-685800"/>
            <a:r>
              <a:rPr lang="pt-BR" dirty="0" smtClean="0"/>
              <a:t>Redução </a:t>
            </a:r>
            <a:r>
              <a:rPr lang="pt-BR" dirty="0"/>
              <a:t>de </a:t>
            </a:r>
            <a:r>
              <a:rPr lang="pt-BR" dirty="0" smtClean="0"/>
              <a:t>Riscos;</a:t>
            </a:r>
            <a:endParaRPr lang="pt-BR" dirty="0"/>
          </a:p>
          <a:p>
            <a:pPr marL="685800" indent="-685800"/>
            <a:r>
              <a:rPr lang="pt-BR" dirty="0" smtClean="0"/>
              <a:t>Brigadas </a:t>
            </a:r>
            <a:r>
              <a:rPr lang="pt-BR" dirty="0"/>
              <a:t>Escolares;</a:t>
            </a:r>
          </a:p>
          <a:p>
            <a:pPr marL="685800" indent="-685800"/>
            <a:r>
              <a:rPr lang="pt-BR" dirty="0" smtClean="0"/>
              <a:t>Escola </a:t>
            </a:r>
            <a:r>
              <a:rPr lang="pt-BR" dirty="0"/>
              <a:t>da Defesa Civil.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1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b="1" dirty="0"/>
              <a:t>Seção de Redução de Riscos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/>
              <a:t>Comitês:</a:t>
            </a:r>
          </a:p>
          <a:p>
            <a:pPr marL="285750" indent="-285750" algn="just"/>
            <a:r>
              <a:rPr lang="pt-BR" sz="2000" dirty="0"/>
              <a:t>CE P2R2 – Produtos perigosos</a:t>
            </a:r>
          </a:p>
          <a:p>
            <a:pPr marL="285750" indent="-285750" algn="just"/>
            <a:r>
              <a:rPr lang="pt-BR" sz="2000" dirty="0"/>
              <a:t>PREVINA – Prevenção de Incêndios na Natureza</a:t>
            </a:r>
          </a:p>
          <a:p>
            <a:pPr marL="285750" indent="-285750" algn="just"/>
            <a:r>
              <a:rPr lang="pt-BR" sz="2000" dirty="0"/>
              <a:t>BARRAGENS – Segurança de </a:t>
            </a:r>
            <a:r>
              <a:rPr lang="pt-BR" sz="2000" dirty="0" smtClean="0"/>
              <a:t>Barragens</a:t>
            </a:r>
          </a:p>
          <a:p>
            <a:pPr marL="285750" indent="-285750" algn="just"/>
            <a:endParaRPr lang="pt-BR" sz="2000" dirty="0"/>
          </a:p>
          <a:p>
            <a:pPr algn="just">
              <a:buFontTx/>
              <a:buChar char="-"/>
            </a:pPr>
            <a:r>
              <a:rPr lang="pt-BR" sz="2000" b="1" dirty="0" smtClean="0"/>
              <a:t>ANEEL </a:t>
            </a:r>
            <a:r>
              <a:rPr lang="pt-BR" sz="2000" b="1" dirty="0"/>
              <a:t>– AGÊNCIA NACINAL DE ENERGIA ELÉTRICA - </a:t>
            </a:r>
            <a:r>
              <a:rPr lang="pt-BR" sz="2000" dirty="0">
                <a:hlinkClick r:id="rId4"/>
              </a:rPr>
              <a:t>Resolução Normativa nº 696, de 15 de dezembro de 2015</a:t>
            </a:r>
            <a:r>
              <a:rPr lang="pt-BR" sz="2000" dirty="0"/>
              <a:t> - Estabelece critérios para classificação, formulação do Plano de Segurança e realização da Revisão Periódica de Segurança em barragens fiscalizadas pelo ANEEL</a:t>
            </a:r>
            <a:r>
              <a:rPr lang="pt-BR" sz="2000" dirty="0" smtClean="0"/>
              <a:t>.</a:t>
            </a:r>
          </a:p>
          <a:p>
            <a:pPr algn="just">
              <a:buFontTx/>
              <a:buChar char="-"/>
            </a:pPr>
            <a:r>
              <a:rPr lang="pt-BR" sz="2000" b="1" dirty="0"/>
              <a:t>DNPM – DEPARTAMENTO NACIONAL DE PRODUÇÃO MINERAL -  </a:t>
            </a:r>
            <a:r>
              <a:rPr lang="pt-BR" sz="2000" dirty="0">
                <a:hlinkClick r:id="rId5"/>
              </a:rPr>
              <a:t>Portaria DNPM nº 70.389, 17 de maio de 2017 - Segurança de Barragens de Mineração</a:t>
            </a:r>
            <a:r>
              <a:rPr lang="pt-BR" sz="2000" dirty="0"/>
              <a:t>.</a:t>
            </a:r>
          </a:p>
          <a:p>
            <a:pPr marL="0" indent="0" algn="just">
              <a:buNone/>
            </a:pPr>
            <a:endParaRPr lang="pt-BR" sz="2000" dirty="0"/>
          </a:p>
          <a:p>
            <a:pPr marL="285750" indent="-285750" algn="just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2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b="1" dirty="0"/>
              <a:t>Comissão Estadual de Produtos Perigosos -  CE </a:t>
            </a:r>
            <a:r>
              <a:rPr lang="pt-BR" sz="3600" b="1" dirty="0" smtClean="0"/>
              <a:t>P2R2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85750" lvl="0" indent="-285750" algn="just"/>
            <a:r>
              <a:rPr lang="pt-BR" dirty="0"/>
              <a:t>No ano de 2001 o Decreto Estadual nº4.299 criou o Programa Estadual de Controle, Transporte, Manuseio e Armazenagem de Produtos Químicos Perigosos, com a finalidade permanente de prevenir, reduzir e controlar de forma sistêmica os acidentes terrestres, aéreos e aquáticos de produtos perigosos no Paraná.</a:t>
            </a:r>
          </a:p>
          <a:p>
            <a:pPr algn="just"/>
            <a:endParaRPr lang="pt-BR" sz="2000" dirty="0"/>
          </a:p>
          <a:p>
            <a:pPr marL="285750" lvl="0" indent="-285750" algn="just"/>
            <a:r>
              <a:rPr lang="pt-BR" dirty="0"/>
              <a:t>Decreto Federal nº 5.098 criou o Plano Nacional de Prevenção, Preparação e Resposta Rápida a Emergências Ambientais com Produtos Químicos Perigosos – P2R2, estabelecendo tratativas para a prevenção a ocorrência de acidentes com produtos químicos perigosos e visando o aprimoramento do sistema de preparação e resposta a emergências no país.</a:t>
            </a:r>
          </a:p>
          <a:p>
            <a:pPr algn="just"/>
            <a:endParaRPr lang="pt-BR" sz="2000" dirty="0"/>
          </a:p>
          <a:p>
            <a:pPr marL="285750" indent="-285750" algn="just"/>
            <a:r>
              <a:rPr lang="pt-BR" dirty="0"/>
              <a:t>Criada por meio do </a:t>
            </a:r>
            <a:r>
              <a:rPr lang="pt-BR" b="1" u="sng" dirty="0">
                <a:hlinkClick r:id="rId4"/>
              </a:rPr>
              <a:t>Decreto Estadual nº 7.117</a:t>
            </a:r>
            <a:r>
              <a:rPr lang="pt-BR" dirty="0"/>
              <a:t>, de 28 de janeiro de 2013. </a:t>
            </a:r>
          </a:p>
          <a:p>
            <a:pPr marL="285750" lvl="0" indent="-285750"/>
            <a:r>
              <a:rPr lang="pt-BR" dirty="0"/>
              <a:t>Grupos de Trabalho: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400" dirty="0"/>
              <a:t>Rodoviário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400" dirty="0"/>
              <a:t>Ferroviário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400" dirty="0" err="1"/>
              <a:t>Aquaviário</a:t>
            </a:r>
            <a:endParaRPr lang="pt-BR" sz="14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400" dirty="0"/>
              <a:t>Empresas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400" dirty="0"/>
              <a:t>Insumos Agrícolas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400" dirty="0"/>
              <a:t>Ensino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666880" cy="1325563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O Coordenador Municipal de Proteção e Defesa Civil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Perfil análogo ao Coordenador do PAE;</a:t>
            </a:r>
          </a:p>
          <a:p>
            <a:r>
              <a:rPr lang="pt-BR" dirty="0" smtClean="0"/>
              <a:t>Situação atual;</a:t>
            </a:r>
          </a:p>
          <a:p>
            <a:r>
              <a:rPr lang="pt-BR" dirty="0" smtClean="0"/>
              <a:t>Lei 12.608/2012 (regulamentação);</a:t>
            </a:r>
          </a:p>
          <a:p>
            <a:r>
              <a:rPr lang="pt-BR" dirty="0" smtClean="0"/>
              <a:t>Royalties – compensação (estrutura).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3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666880" cy="1325563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Interação entre Empreendedor e Defesa Civil Municipal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Ações conjuntas;</a:t>
            </a:r>
          </a:p>
          <a:p>
            <a:r>
              <a:rPr lang="pt-BR" dirty="0" smtClean="0"/>
              <a:t>Confiabilidade junto a população afetável;</a:t>
            </a:r>
          </a:p>
          <a:p>
            <a:r>
              <a:rPr lang="pt-BR" dirty="0" smtClean="0"/>
              <a:t>Boas práticas.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318" y="3295014"/>
            <a:ext cx="4715914" cy="209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6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666880" cy="1325563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Rotas de fuga 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Definição de critérios;</a:t>
            </a:r>
          </a:p>
          <a:p>
            <a:r>
              <a:rPr lang="pt-BR" dirty="0" smtClean="0"/>
              <a:t>Casos práticos;</a:t>
            </a:r>
          </a:p>
          <a:p>
            <a:r>
              <a:rPr lang="pt-BR" dirty="0" smtClean="0"/>
              <a:t>Padronização de sinalização.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726" y="2413698"/>
            <a:ext cx="3810296" cy="297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7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666880" cy="1325563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Gatilhos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sz="1200" dirty="0" smtClean="0"/>
              <a:t>Fonte: Defesa Civil Nacional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824" y="1453725"/>
            <a:ext cx="5706351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9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666880" cy="1325563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Sistemas de alerta e alarme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Definição de ZAS;</a:t>
            </a:r>
          </a:p>
          <a:p>
            <a:r>
              <a:rPr lang="pt-BR" dirty="0" smtClean="0"/>
              <a:t>DNI / SMS / Carro de som / Rádio / Sirene;</a:t>
            </a:r>
          </a:p>
          <a:p>
            <a:r>
              <a:rPr lang="pt-BR" dirty="0" smtClean="0"/>
              <a:t>Redundância;</a:t>
            </a:r>
          </a:p>
          <a:p>
            <a:r>
              <a:rPr lang="pt-BR" dirty="0" smtClean="0"/>
              <a:t>Casos práticos;</a:t>
            </a:r>
          </a:p>
          <a:p>
            <a:r>
              <a:rPr lang="pt-BR" dirty="0" smtClean="0"/>
              <a:t>Efetividade.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0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355</Words>
  <Application>Microsoft Office PowerPoint</Application>
  <PresentationFormat>Widescreen</PresentationFormat>
  <Paragraphs>77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DIVISÃO DE GESTÃO DE RISCOS - DGR</vt:lpstr>
      <vt:lpstr>Seção de Redução de Riscos </vt:lpstr>
      <vt:lpstr>Comissão Estadual de Produtos Perigosos -  CE P2R2</vt:lpstr>
      <vt:lpstr>O Coordenador Municipal de Proteção e Defesa Civil</vt:lpstr>
      <vt:lpstr>Interação entre Empreendedor e Defesa Civil Municipal</vt:lpstr>
      <vt:lpstr>Rotas de fuga </vt:lpstr>
      <vt:lpstr>Gatilhos</vt:lpstr>
      <vt:lpstr>Sistemas de alerta e alarme</vt:lpstr>
      <vt:lpstr>Sistematização das informações</vt:lpstr>
      <vt:lpstr>Objetivo maior do PAE: Salvar Vidas!</vt:lpstr>
      <vt:lpstr>Contato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Fábio Delek</dc:creator>
  <cp:lastModifiedBy>FABIO DELEK</cp:lastModifiedBy>
  <cp:revision>21</cp:revision>
  <dcterms:created xsi:type="dcterms:W3CDTF">2019-10-17T19:02:23Z</dcterms:created>
  <dcterms:modified xsi:type="dcterms:W3CDTF">2020-02-27T16:19:06Z</dcterms:modified>
</cp:coreProperties>
</file>