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66" r:id="rId6"/>
    <p:sldId id="265" r:id="rId7"/>
    <p:sldId id="267" r:id="rId8"/>
    <p:sldId id="268" r:id="rId9"/>
    <p:sldId id="269" r:id="rId10"/>
    <p:sldId id="270" r:id="rId11"/>
    <p:sldId id="262" r:id="rId12"/>
  </p:sldIdLst>
  <p:sldSz cx="1080135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o Windows" initials="Ud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C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7" d="100"/>
          <a:sy n="67" d="100"/>
        </p:scale>
        <p:origin x="1056" y="60"/>
      </p:cViewPr>
      <p:guideLst>
        <p:guide orient="horz" pos="2160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5A6FF-524B-4D5F-89CD-AB4449829F89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1143000"/>
            <a:ext cx="4860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0F329-E3F9-4D4A-82DE-CF3E96748A1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828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102" y="4000767"/>
            <a:ext cx="9181148" cy="122843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620204" y="5276800"/>
            <a:ext cx="7560945" cy="96051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-27384"/>
            <a:ext cx="10824822" cy="56469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2" y="-83786"/>
            <a:ext cx="5852172" cy="9204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6518164"/>
            <a:ext cx="10058400" cy="36722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6381328"/>
            <a:ext cx="5605283" cy="542545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88" y="1397588"/>
            <a:ext cx="1931775" cy="246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blipFill dpi="0" rotWithShape="1">
          <a:blip r:embed="rId2">
            <a:lum/>
          </a:blip>
          <a:srcRect/>
          <a:stretch>
            <a:fillRect l="-9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0475" y="3645024"/>
            <a:ext cx="6721938" cy="1362075"/>
          </a:xfrm>
        </p:spPr>
        <p:txBody>
          <a:bodyPr anchor="t">
            <a:normAutofit/>
          </a:bodyPr>
          <a:lstStyle>
            <a:lvl1pPr algn="r">
              <a:defRPr sz="36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176539" y="5013177"/>
            <a:ext cx="6145874" cy="576064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124" y="188639"/>
            <a:ext cx="1008112" cy="1285573"/>
          </a:xfrm>
          <a:prstGeom prst="rect">
            <a:avLst/>
          </a:prstGeom>
        </p:spPr>
      </p:pic>
      <p:sp>
        <p:nvSpPr>
          <p:cNvPr id="9" name="Espaço Reservado para Imagem 8"/>
          <p:cNvSpPr>
            <a:spLocks noGrp="1"/>
          </p:cNvSpPr>
          <p:nvPr>
            <p:ph type="pic" sz="quarter" idx="12" hasCustomPrompt="1"/>
          </p:nvPr>
        </p:nvSpPr>
        <p:spPr>
          <a:xfrm>
            <a:off x="432123" y="2061642"/>
            <a:ext cx="2087562" cy="2303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Brasão da Unidade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19" y="188639"/>
            <a:ext cx="4077887" cy="67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7392" y="1052736"/>
            <a:ext cx="9721215" cy="1143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40069" y="2431429"/>
            <a:ext cx="9721215" cy="380588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-27384"/>
            <a:ext cx="10824822" cy="56469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2" y="-83786"/>
            <a:ext cx="5852172" cy="92049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69748"/>
            <a:ext cx="996698" cy="127102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6518164"/>
            <a:ext cx="10058400" cy="3672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6381328"/>
            <a:ext cx="5605283" cy="542545"/>
          </a:xfrm>
          <a:prstGeom prst="rect">
            <a:avLst/>
          </a:prstGeom>
        </p:spPr>
      </p:pic>
      <p:sp>
        <p:nvSpPr>
          <p:cNvPr id="13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9361115" y="4941168"/>
            <a:ext cx="1295474" cy="131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Brasão da Unidade</a:t>
            </a:r>
            <a:endParaRPr lang="pt-BR" dirty="0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5" hasCustomPrompt="1"/>
          </p:nvPr>
        </p:nvSpPr>
        <p:spPr>
          <a:xfrm>
            <a:off x="5760715" y="609253"/>
            <a:ext cx="4995863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anose="020B0802020204020303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dirty="0" smtClean="0"/>
              <a:t>CLIQUE PARA EDITAR O TEXTO MESTRE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9" y="1033855"/>
            <a:ext cx="9721215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540069" y="2359421"/>
            <a:ext cx="4770596" cy="43099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490686" y="2359421"/>
            <a:ext cx="4770596" cy="43099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FD88-4F20-4609-A4E3-76C6D6DC7DDF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97D-F209-478B-9DBB-13E97B71064C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-27384"/>
            <a:ext cx="10824822" cy="56469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2" y="-83786"/>
            <a:ext cx="5852172" cy="92049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69748"/>
            <a:ext cx="996698" cy="1271020"/>
          </a:xfrm>
          <a:prstGeom prst="rect">
            <a:avLst/>
          </a:prstGeom>
        </p:spPr>
      </p:pic>
      <p:sp>
        <p:nvSpPr>
          <p:cNvPr id="14" name="Espaço Reservado para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5829300" y="610840"/>
            <a:ext cx="499586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6518164"/>
            <a:ext cx="10058400" cy="36722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6381328"/>
            <a:ext cx="5605283" cy="542545"/>
          </a:xfrm>
          <a:prstGeom prst="rect">
            <a:avLst/>
          </a:prstGeom>
        </p:spPr>
      </p:pic>
      <p:sp>
        <p:nvSpPr>
          <p:cNvPr id="17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9361115" y="4941168"/>
            <a:ext cx="1295474" cy="131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Brasão da Unidade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9" y="1105867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540068" y="2366342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40068" y="3006104"/>
            <a:ext cx="4772472" cy="3375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486938" y="2366342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5486938" y="3006104"/>
            <a:ext cx="4774347" cy="33752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DFD88-4F20-4609-A4E3-76C6D6DC7DDF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2497D-F209-478B-9DBB-13E97B71064C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3" y="6518164"/>
            <a:ext cx="10058400" cy="36722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000" y="6381328"/>
            <a:ext cx="5605283" cy="54254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" y="-27384"/>
            <a:ext cx="10824822" cy="564691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72" y="-83786"/>
            <a:ext cx="5852172" cy="9204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99" y="69748"/>
            <a:ext cx="996698" cy="1271020"/>
          </a:xfrm>
          <a:prstGeom prst="rect">
            <a:avLst/>
          </a:prstGeom>
        </p:spPr>
      </p:pic>
      <p:sp>
        <p:nvSpPr>
          <p:cNvPr id="16" name="Espaço Reservado para Texto 13"/>
          <p:cNvSpPr>
            <a:spLocks noGrp="1"/>
          </p:cNvSpPr>
          <p:nvPr>
            <p:ph type="body" sz="quarter" idx="13" hasCustomPrompt="1"/>
          </p:nvPr>
        </p:nvSpPr>
        <p:spPr>
          <a:xfrm>
            <a:off x="5829300" y="610840"/>
            <a:ext cx="499586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  <p:sp>
        <p:nvSpPr>
          <p:cNvPr id="18" name="Espaço Reservado para Imagem 8"/>
          <p:cNvSpPr>
            <a:spLocks noGrp="1"/>
          </p:cNvSpPr>
          <p:nvPr>
            <p:ph type="pic" sz="quarter" idx="14" hasCustomPrompt="1"/>
          </p:nvPr>
        </p:nvSpPr>
        <p:spPr>
          <a:xfrm>
            <a:off x="9361115" y="4941168"/>
            <a:ext cx="1295474" cy="131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Brasão da Unidade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0069" y="485800"/>
            <a:ext cx="9721215" cy="1143000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46" y="2481687"/>
            <a:ext cx="2436858" cy="310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08" y="1772816"/>
            <a:ext cx="1976335" cy="2520280"/>
          </a:xfrm>
          <a:prstGeom prst="rect">
            <a:avLst/>
          </a:prstGeom>
        </p:spPr>
      </p:pic>
      <p:sp>
        <p:nvSpPr>
          <p:cNvPr id="6" name="Espaço Reservado para Rodapé 4"/>
          <p:cNvSpPr txBox="1"/>
          <p:nvPr userDrawn="1"/>
        </p:nvSpPr>
        <p:spPr>
          <a:xfrm>
            <a:off x="2556359" y="5363046"/>
            <a:ext cx="56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anose="020B08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POLÍCIA MILITAR DO PARANÁ</a:t>
            </a:r>
            <a:endParaRPr lang="pt-BR" sz="2800" dirty="0"/>
          </a:p>
        </p:txBody>
      </p:sp>
      <p:sp>
        <p:nvSpPr>
          <p:cNvPr id="7" name="Espaço Reservado para Rodapé 4"/>
          <p:cNvSpPr txBox="1"/>
          <p:nvPr userDrawn="1"/>
        </p:nvSpPr>
        <p:spPr>
          <a:xfrm>
            <a:off x="2556359" y="5728171"/>
            <a:ext cx="5688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Geometr415 Blk BT" panose="020B08020202040203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 smtClean="0"/>
              <a:t>Sua proteção é o nosso compromisso!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40069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SLIDE PADRÃO PMPR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0069" y="1600204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40067" y="6356354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DFD88-4F20-4609-A4E3-76C6D6DC7DDF}" type="datetimeFigureOut">
              <a:rPr lang="pt-BR" smtClean="0"/>
              <a:t>25/09/2023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690461" y="6356354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740968" y="6356354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2497D-F209-478B-9DBB-13E97B71064C}" type="slidenum">
              <a:rPr lang="pt-BR" smtClean="0"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>
              <a:lumMod val="75000"/>
              <a:lumOff val="25000"/>
            </a:schemeClr>
          </a:solidFill>
          <a:latin typeface="Geometr415 Blk BT" panose="020B08020202040203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1544" y="4844983"/>
            <a:ext cx="10801350" cy="1015663"/>
            <a:chOff x="11544" y="5196674"/>
            <a:chExt cx="10801350" cy="1015663"/>
          </a:xfrm>
        </p:grpSpPr>
        <p:sp>
          <p:nvSpPr>
            <p:cNvPr id="2" name="Retângulo 1"/>
            <p:cNvSpPr/>
            <p:nvPr/>
          </p:nvSpPr>
          <p:spPr>
            <a:xfrm>
              <a:off x="11544" y="5196674"/>
              <a:ext cx="10801350" cy="1015663"/>
            </a:xfrm>
            <a:prstGeom prst="rect">
              <a:avLst/>
            </a:prstGeom>
            <a:solidFill>
              <a:schemeClr val="tx1"/>
            </a:solidFill>
            <a:effectLst>
              <a:glow rad="1244600">
                <a:srgbClr val="FFFF00">
                  <a:alpha val="56000"/>
                </a:srgbClr>
              </a:glow>
              <a:outerShdw blurRad="50800" dist="50800" dir="5400000" algn="ctr" rotWithShape="0">
                <a:srgbClr val="000000">
                  <a:alpha val="75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pt-BR" sz="2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CURSO </a:t>
              </a:r>
              <a:r>
                <a:rPr lang="pt-BR" sz="2000" b="1" dirty="0">
                  <a:solidFill>
                    <a:schemeClr val="bg1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DE </a:t>
              </a:r>
              <a:r>
                <a:rPr lang="pt-BR" sz="2000" b="1" dirty="0" smtClean="0">
                  <a:solidFill>
                    <a:schemeClr val="bg1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SARGENTOS 2023</a:t>
              </a:r>
              <a:endParaRPr lang="pt-BR" sz="2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pt-BR" sz="2000" dirty="0" smtClean="0">
                  <a:solidFill>
                    <a:schemeClr val="bg1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GESTÃO FIANANCEIRA E ORÇAMENTÁRIA</a:t>
              </a:r>
              <a:endParaRPr lang="pt-BR" sz="2000" dirty="0">
                <a:solidFill>
                  <a:schemeClr val="bg1"/>
                </a:solidFill>
              </a:endParaRP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541" y="5263286"/>
              <a:ext cx="868587" cy="9395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0115" y="1484784"/>
            <a:ext cx="10081120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b="1" dirty="0"/>
              <a:t>§ 1º</a:t>
            </a:r>
            <a:r>
              <a:rPr lang="pt-BR" sz="2400" dirty="0"/>
              <a:t> As aquisições ou as contratações adicionais a que se refere o caput deste artigo não poderão exceder, por órgão ou entidade, a </a:t>
            </a:r>
            <a:r>
              <a:rPr lang="pt-BR" sz="2400" dirty="0">
                <a:solidFill>
                  <a:srgbClr val="FF0000"/>
                </a:solidFill>
              </a:rPr>
              <a:t>50% (cinquenta por cento) </a:t>
            </a:r>
            <a:r>
              <a:rPr lang="pt-BR" sz="2400" dirty="0"/>
              <a:t>dos quantitativos dos itens do instrumento convocatório registrados na ata de registro de preços para o órgão gerenciador e para os órgãos participantes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§ 2º</a:t>
            </a:r>
            <a:r>
              <a:rPr lang="pt-BR" sz="2400" dirty="0"/>
              <a:t> O quantitativo decorrente das adesões à ata de registro de preços a que se refere o caput deste artigo não poderá exceder, na totalidade, </a:t>
            </a:r>
            <a:r>
              <a:rPr lang="pt-BR" sz="2400" dirty="0">
                <a:solidFill>
                  <a:srgbClr val="FF0000"/>
                </a:solidFill>
              </a:rPr>
              <a:t>ao dobro do quantitativo de cada item registrado na ata de registro de preços para o órgão gerenciador e órgãos participantes, independentemente do número de órgãos não participantes que aderirem.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1112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0115" y="1484784"/>
            <a:ext cx="1008112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CONSTITUIÇÃO FEDERAL</a:t>
            </a:r>
          </a:p>
          <a:p>
            <a:pPr algn="just"/>
            <a:r>
              <a:rPr lang="pt-BR" sz="2400" b="1" dirty="0" smtClean="0"/>
              <a:t>Art</a:t>
            </a:r>
            <a:r>
              <a:rPr lang="pt-BR" sz="2400" b="1" dirty="0"/>
              <a:t>.  </a:t>
            </a:r>
            <a:r>
              <a:rPr lang="pt-BR" sz="2400" b="1" dirty="0" smtClean="0"/>
              <a:t>37 .</a:t>
            </a:r>
            <a:r>
              <a:rPr lang="pt-BR" sz="2400" dirty="0"/>
              <a:t> A administração pública direta, indireta ou fundacional, de qualquer dos Poderes da União, dos Estados, do Distrito Federal e dos Municípios obedecerá aos princípios de legalidade, impessoalidade, moralidade, publicidade e, também, ao seguinte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/>
          </a:p>
          <a:p>
            <a:pPr algn="just"/>
            <a:endParaRPr lang="pt-BR" sz="2400" dirty="0" smtClean="0"/>
          </a:p>
          <a:p>
            <a:pPr algn="just"/>
            <a:r>
              <a:rPr lang="pt-BR" sz="2400" b="1" dirty="0"/>
              <a:t>XXI -</a:t>
            </a:r>
            <a:r>
              <a:rPr lang="pt-BR" sz="2400" dirty="0"/>
              <a:t>  ressalvados os casos especificados na legislação, as obras, serviços, compras e alienações </a:t>
            </a:r>
            <a:r>
              <a:rPr lang="pt-BR" sz="2400" b="1" u="sng" dirty="0"/>
              <a:t>serão contratados mediante processo de licitação pública que assegure igualdade de condições a todos os concorrentes</a:t>
            </a:r>
            <a:r>
              <a:rPr lang="pt-BR" sz="2400" dirty="0"/>
              <a:t>, com cláusulas que estabeleçam obrigações de pagamento, mantidas as condições efetivas da proposta, nos termos da lei, o qual somente permitirá as exigências de qualificação técnica e econômicas indispensáveis à garantia do cumprimento das </a:t>
            </a:r>
            <a:r>
              <a:rPr lang="pt-BR" sz="2400" dirty="0" smtClean="0"/>
              <a:t>obrigações.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20155" y="1844824"/>
            <a:ext cx="9649072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Decreto 10086 - 17 de Janeiro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Súmula: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Regulamenta, no âmbito da Administração Pública estadual, direta, autárquica e fundacional do Estado do Paraná, a Lei nº 14.133, de 01 de abril de 2021, que “Estabelece normas gerais de licitação e contratação para as Administrações Públicas diretas, autárquicas e fundacionais da União, dos Estados, do Distrito Federal e dos Municípios”, a aquisição e incorporação de bens ao patrimônio público estadual, os procedimentos para intervenção estatal na propriedade privada e dá outras providências.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0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80195" y="908720"/>
            <a:ext cx="7848872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REGISTRO DE PREÇOS</a:t>
            </a:r>
          </a:p>
          <a:p>
            <a:pPr algn="ct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Decreto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10086 / 2022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2123" y="2564904"/>
            <a:ext cx="1008112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SeçãoIV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Sistema de Registro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Preços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Art. 289.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 O Sistema de Registro de Preços – SRP para aquisição e locação de bens ou contratação de obras ou serviços, inclusive de engenharia, pelos órgãos e entidades descritas no art. 1º deste Regulamento, obedecerá ao disposto neste Regulamento.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30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60115" y="1628800"/>
            <a:ext cx="10081120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Art. 290.</a:t>
            </a:r>
            <a:r>
              <a:rPr lang="pt-BR" sz="2400" dirty="0"/>
              <a:t> O Sistema de Registro de Preços será adotado, preferencialmente:</a:t>
            </a:r>
          </a:p>
          <a:p>
            <a:r>
              <a:rPr lang="pt-BR" sz="2400" b="1" dirty="0"/>
              <a:t>I -</a:t>
            </a:r>
            <a:r>
              <a:rPr lang="pt-BR" sz="2400" dirty="0"/>
              <a:t> quando, pelas características do bem ou serviço, houver necessidade de contratações frequentes;</a:t>
            </a:r>
          </a:p>
          <a:p>
            <a:r>
              <a:rPr lang="pt-BR" sz="2400" b="1" dirty="0"/>
              <a:t>II -</a:t>
            </a:r>
            <a:r>
              <a:rPr lang="pt-BR" sz="2400" dirty="0"/>
              <a:t> quando for conveniente a aquisição de bens com previsão de entregas parceladas ou contratação de serviços remunerados por unidade de medida ou em regime de tarefa;</a:t>
            </a:r>
          </a:p>
          <a:p>
            <a:r>
              <a:rPr lang="pt-BR" sz="2400" b="1" dirty="0"/>
              <a:t>III -</a:t>
            </a:r>
            <a:r>
              <a:rPr lang="pt-BR" sz="2400" dirty="0"/>
              <a:t> quando for conveniente a aquisição de bens ou a contratação de serviços para atendimento a mais de um órgão ou entidade, ou a programas de governo; ou</a:t>
            </a:r>
          </a:p>
          <a:p>
            <a:r>
              <a:rPr lang="pt-BR" sz="2400" b="1" dirty="0"/>
              <a:t>IV -</a:t>
            </a:r>
            <a:r>
              <a:rPr lang="pt-BR" sz="2400" dirty="0"/>
              <a:t> quando, pela natureza do objeto, não for possível definir previamente o quantitativo a ser demandado pela Administração.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13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0115" y="1628800"/>
            <a:ext cx="10081120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 dirty="0"/>
              <a:t>Art. 292.</a:t>
            </a:r>
            <a:r>
              <a:rPr lang="pt-BR" sz="2400" dirty="0"/>
              <a:t> Compete ao órgão ou entidade gerenciadora a prática de todos os atos de controle e administração do Sistema de Registro de Preços, e ainda o seguinte</a:t>
            </a:r>
            <a:r>
              <a:rPr lang="pt-BR" sz="2400" dirty="0" smtClean="0"/>
              <a:t>:</a:t>
            </a:r>
          </a:p>
          <a:p>
            <a:endParaRPr lang="pt-BR" sz="2400" dirty="0"/>
          </a:p>
          <a:p>
            <a:r>
              <a:rPr lang="pt-BR" sz="2400" b="1" dirty="0"/>
              <a:t>I -</a:t>
            </a:r>
            <a:r>
              <a:rPr lang="pt-BR" sz="2400" dirty="0"/>
              <a:t> </a:t>
            </a:r>
            <a:r>
              <a:rPr lang="pt-BR" sz="2400" dirty="0">
                <a:solidFill>
                  <a:srgbClr val="FF0000"/>
                </a:solidFill>
              </a:rPr>
              <a:t>registrar a intenção para registro de preços e dar publicidade aos demais órgãos e entidades para que manifestem seu interesse na aquisição de bens</a:t>
            </a:r>
            <a:r>
              <a:rPr lang="pt-BR" sz="2400" dirty="0"/>
              <a:t>, contratação de obras ou serviços objeto de licitação para Registro de Preços, estabelecendo, quando for o caso, número máximo de participantes, em conformidade com sua capacidade de gerenciamento, observado o parágrafo único deste artigo;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2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360115" y="1628800"/>
            <a:ext cx="10081120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Art. 292.</a:t>
            </a:r>
            <a:r>
              <a:rPr lang="pt-BR" sz="2400" dirty="0"/>
              <a:t> Compete ao órgão ou entidade gerenciadora a prática de todos os atos de controle e administração do Sistema de Registro de Preços, e ainda o seguinte</a:t>
            </a:r>
            <a:r>
              <a:rPr lang="pt-BR" sz="2400" dirty="0" smtClean="0"/>
              <a:t>: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VII -</a:t>
            </a:r>
            <a:r>
              <a:rPr lang="pt-BR" sz="2400" dirty="0"/>
              <a:t> gerenciar a ata de registro de preços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1" dirty="0"/>
              <a:t>IX -</a:t>
            </a:r>
            <a:r>
              <a:rPr lang="pt-BR" sz="2400" dirty="0"/>
              <a:t> deliberar quanto à adesão posterior de órgãos e entidades que não manifestaram interesse durante o período de divulgação da intenção para registro de preços;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4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2123" y="1484784"/>
            <a:ext cx="1008112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Subseção IV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Da Ata de Registro </a:t>
            </a:r>
            <a:r>
              <a:rPr lang="pt-BR" sz="2400" b="1" dirty="0" smtClean="0"/>
              <a:t>Preços</a:t>
            </a:r>
          </a:p>
          <a:p>
            <a:pPr algn="ctr"/>
            <a:endParaRPr lang="pt-BR" sz="2400" dirty="0"/>
          </a:p>
          <a:p>
            <a:pPr algn="just"/>
            <a:r>
              <a:rPr lang="pt-BR" sz="2400" b="1" dirty="0"/>
              <a:t>Art. 298.</a:t>
            </a:r>
            <a:r>
              <a:rPr lang="pt-BR" sz="2400" dirty="0"/>
              <a:t> Homologada a licitação, o licitante melhor classificado será convocado para assinar a ata de registro de preços, no prazo e nas condições estabelecidas no edital da licitação, podendo este prazo ser prorrogado uma vez, por igual período, desde que ocorra motivo justificado aceito pela Administração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b="1" dirty="0"/>
              <a:t>Art. 300.</a:t>
            </a:r>
            <a:r>
              <a:rPr lang="pt-BR" sz="2400" dirty="0"/>
              <a:t> </a:t>
            </a:r>
            <a:r>
              <a:rPr lang="pt-BR" sz="2400" dirty="0">
                <a:solidFill>
                  <a:srgbClr val="FF0000"/>
                </a:solidFill>
              </a:rPr>
              <a:t>A existência de preços registrados não obriga a Administração a firmar as contratações </a:t>
            </a:r>
            <a:r>
              <a:rPr lang="pt-BR" sz="2400" dirty="0"/>
              <a:t>que deles possam advir, facultada a realização de licitação específica para a aquisição pretendida, sendo assegurado ao beneficiário do registro preferência de fornecimento ou contratação em igualdade de condições.</a:t>
            </a:r>
            <a:endParaRPr lang="pt-BR" sz="2400" dirty="0" smtClean="0"/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27844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32123" y="1844824"/>
            <a:ext cx="10081120" cy="41549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Subseção VIII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b="1" dirty="0"/>
              <a:t>Da Utilização da Ata de Registro de Preços por Órgãos ou Entidades não </a:t>
            </a:r>
            <a:r>
              <a:rPr lang="pt-BR" sz="2400" b="1" dirty="0" smtClean="0"/>
              <a:t>Participantes</a:t>
            </a:r>
          </a:p>
          <a:p>
            <a:pPr algn="ctr"/>
            <a:endParaRPr lang="pt-BR" sz="2400" dirty="0"/>
          </a:p>
          <a:p>
            <a:pPr algn="just"/>
            <a:r>
              <a:rPr lang="pt-BR" sz="2400" b="1" dirty="0"/>
              <a:t>Art. 314.</a:t>
            </a:r>
            <a:r>
              <a:rPr lang="pt-BR" sz="2400" dirty="0"/>
              <a:t> Durante a vigência da ata de registro de preços e mediante autorização prévia do órgão gerenciador, o órgão ou entidade que não tenha participado do procedimento poderá aderir à ata de registro de preços, </a:t>
            </a:r>
            <a:r>
              <a:rPr lang="pt-BR" sz="2400" dirty="0">
                <a:solidFill>
                  <a:srgbClr val="FF0000"/>
                </a:solidFill>
              </a:rPr>
              <a:t>desde que seja justificada no processo a vantagem de utilização da ata, a possibilidade de adesão tenha sido prevista no edital e haja a concordância do fornecedor ou prestador beneficiário da ata.</a:t>
            </a:r>
          </a:p>
          <a:p>
            <a:pPr algn="just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6533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50</Words>
  <Application>Microsoft Office PowerPoint</Application>
  <PresentationFormat>Personalizar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Geometr415 Blk BT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karine</dc:creator>
  <cp:lastModifiedBy>Usuário do Windows</cp:lastModifiedBy>
  <cp:revision>53</cp:revision>
  <dcterms:created xsi:type="dcterms:W3CDTF">2018-07-12T10:56:00Z</dcterms:created>
  <dcterms:modified xsi:type="dcterms:W3CDTF">2023-09-25T21:07:15Z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1046-10.2.0.7646</vt:lpwstr>
  </property>
</Properties>
</file>