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40" autoAdjust="0"/>
    <p:restoredTop sz="94660"/>
  </p:normalViewPr>
  <p:slideViewPr>
    <p:cSldViewPr snapToGrid="0">
      <p:cViewPr varScale="1">
        <p:scale>
          <a:sx n="90" d="100"/>
          <a:sy n="90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4174" y="1531089"/>
            <a:ext cx="6815669" cy="1871331"/>
          </a:xfrm>
        </p:spPr>
        <p:txBody>
          <a:bodyPr/>
          <a:lstStyle/>
          <a:p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ABONO PERMANÊNCIA </a:t>
            </a:r>
            <a:endParaRPr lang="pt-B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3662" y="3561904"/>
            <a:ext cx="6815669" cy="180753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sz="1800" b="1" dirty="0" smtClean="0"/>
              <a:t>			`        5º PELOTÃO - 1º GPM</a:t>
            </a:r>
          </a:p>
          <a:p>
            <a:pPr algn="l"/>
            <a:r>
              <a:rPr lang="pt-BR" sz="1800" dirty="0" smtClean="0"/>
              <a:t>	501 - 3º </a:t>
            </a:r>
            <a:r>
              <a:rPr lang="pt-BR" sz="1800" dirty="0" err="1" smtClean="0"/>
              <a:t>Sgt</a:t>
            </a:r>
            <a:r>
              <a:rPr lang="pt-BR" sz="1800" dirty="0" smtClean="0"/>
              <a:t>. </a:t>
            </a:r>
            <a:r>
              <a:rPr lang="pt-BR" sz="1800" b="1" dirty="0" smtClean="0"/>
              <a:t>Siba</a:t>
            </a:r>
            <a:r>
              <a:rPr lang="pt-BR" sz="1800" dirty="0" smtClean="0"/>
              <a:t>	                                    506 - 3º </a:t>
            </a:r>
            <a:r>
              <a:rPr lang="pt-BR" sz="1800" dirty="0" err="1" smtClean="0"/>
              <a:t>Sgt</a:t>
            </a:r>
            <a:r>
              <a:rPr lang="pt-BR" sz="1800" b="1" dirty="0" smtClean="0"/>
              <a:t>. </a:t>
            </a:r>
            <a:r>
              <a:rPr lang="pt-BR" sz="1800" b="1" dirty="0" err="1" smtClean="0"/>
              <a:t>Esmanhotto</a:t>
            </a:r>
            <a:endParaRPr lang="pt-BR" sz="1800" b="1" dirty="0" smtClean="0"/>
          </a:p>
          <a:p>
            <a:pPr algn="l"/>
            <a:r>
              <a:rPr lang="pt-BR" sz="1800" dirty="0" smtClean="0"/>
              <a:t>	502 - 3º </a:t>
            </a:r>
            <a:r>
              <a:rPr lang="pt-BR" sz="1800" dirty="0" err="1" smtClean="0"/>
              <a:t>Sgt</a:t>
            </a:r>
            <a:r>
              <a:rPr lang="pt-BR" sz="1800" dirty="0" smtClean="0"/>
              <a:t>.</a:t>
            </a:r>
            <a:r>
              <a:rPr lang="pt-BR" sz="1800" b="1" dirty="0" smtClean="0"/>
              <a:t> Dos Anjos</a:t>
            </a:r>
            <a:r>
              <a:rPr lang="pt-BR" sz="1800" dirty="0" smtClean="0"/>
              <a:t>			     507 - 3º </a:t>
            </a:r>
            <a:r>
              <a:rPr lang="pt-BR" sz="1800" dirty="0" err="1" smtClean="0"/>
              <a:t>Sgt</a:t>
            </a:r>
            <a:r>
              <a:rPr lang="pt-BR" sz="1800" dirty="0" smtClean="0"/>
              <a:t>. </a:t>
            </a:r>
            <a:r>
              <a:rPr lang="pt-BR" sz="1800" b="1" dirty="0" smtClean="0"/>
              <a:t>Almeida	</a:t>
            </a:r>
          </a:p>
          <a:p>
            <a:pPr algn="l"/>
            <a:r>
              <a:rPr lang="pt-BR" sz="1800" dirty="0" smtClean="0"/>
              <a:t>	503 - 3º </a:t>
            </a:r>
            <a:r>
              <a:rPr lang="pt-BR" sz="1800" dirty="0" err="1" smtClean="0"/>
              <a:t>Sgt</a:t>
            </a:r>
            <a:r>
              <a:rPr lang="pt-BR" sz="1800" dirty="0" smtClean="0"/>
              <a:t>. </a:t>
            </a:r>
            <a:r>
              <a:rPr lang="pt-BR" sz="1800" b="1" dirty="0" smtClean="0"/>
              <a:t>Andrade	</a:t>
            </a:r>
            <a:r>
              <a:rPr lang="pt-BR" sz="1800" dirty="0" smtClean="0"/>
              <a:t>		     508 - 3º </a:t>
            </a:r>
            <a:r>
              <a:rPr lang="pt-BR" sz="1800" dirty="0" err="1" smtClean="0"/>
              <a:t>Sgt</a:t>
            </a:r>
            <a:r>
              <a:rPr lang="pt-BR" sz="1800" b="1" dirty="0" smtClean="0"/>
              <a:t>. </a:t>
            </a:r>
            <a:r>
              <a:rPr lang="pt-BR" sz="1800" b="1" dirty="0" err="1" smtClean="0"/>
              <a:t>Hraber</a:t>
            </a:r>
            <a:endParaRPr lang="pt-BR" sz="1800" b="1" dirty="0" smtClean="0"/>
          </a:p>
          <a:p>
            <a:pPr algn="l"/>
            <a:r>
              <a:rPr lang="pt-BR" sz="1800" dirty="0" smtClean="0"/>
              <a:t>	504 - 3º </a:t>
            </a:r>
            <a:r>
              <a:rPr lang="pt-BR" sz="1800" dirty="0" err="1" smtClean="0"/>
              <a:t>Sgt</a:t>
            </a:r>
            <a:r>
              <a:rPr lang="pt-BR" sz="1800" dirty="0" smtClean="0"/>
              <a:t>. </a:t>
            </a:r>
            <a:r>
              <a:rPr lang="pt-BR" sz="1800" b="1" dirty="0" smtClean="0"/>
              <a:t>Brandt	</a:t>
            </a:r>
            <a:r>
              <a:rPr lang="pt-BR" sz="1800" dirty="0" smtClean="0"/>
              <a:t>	</a:t>
            </a:r>
            <a:r>
              <a:rPr lang="pt-BR" sz="1800" dirty="0"/>
              <a:t> </a:t>
            </a:r>
            <a:r>
              <a:rPr lang="pt-BR" sz="1800" dirty="0" smtClean="0"/>
              <a:t>              509 - 3º </a:t>
            </a:r>
            <a:r>
              <a:rPr lang="pt-BR" sz="1800" dirty="0" err="1" smtClean="0"/>
              <a:t>Sgt</a:t>
            </a:r>
            <a:r>
              <a:rPr lang="pt-BR" sz="1800" dirty="0" smtClean="0"/>
              <a:t>. </a:t>
            </a:r>
            <a:r>
              <a:rPr lang="pt-BR" sz="1800" b="1" dirty="0" smtClean="0"/>
              <a:t>Portela</a:t>
            </a:r>
          </a:p>
          <a:p>
            <a:pPr algn="l"/>
            <a:r>
              <a:rPr lang="pt-BR" sz="1800" dirty="0" smtClean="0"/>
              <a:t>	505 - 3º </a:t>
            </a:r>
            <a:r>
              <a:rPr lang="pt-BR" sz="1800" dirty="0" err="1" smtClean="0"/>
              <a:t>Sgt</a:t>
            </a:r>
            <a:r>
              <a:rPr lang="pt-BR" sz="1800" dirty="0" smtClean="0"/>
              <a:t>. </a:t>
            </a:r>
            <a:r>
              <a:rPr lang="pt-BR" sz="1800" b="1" dirty="0" err="1" smtClean="0"/>
              <a:t>Zapszalka</a:t>
            </a:r>
            <a:r>
              <a:rPr lang="pt-BR" sz="1800" b="1" dirty="0" smtClean="0"/>
              <a:t>	</a:t>
            </a:r>
            <a:r>
              <a:rPr lang="pt-BR" sz="1800" dirty="0" smtClean="0"/>
              <a:t>		     510 - 3º </a:t>
            </a:r>
            <a:r>
              <a:rPr lang="pt-BR" sz="1800" dirty="0" err="1" smtClean="0"/>
              <a:t>Sgt</a:t>
            </a:r>
            <a:r>
              <a:rPr lang="pt-BR" sz="1800" dirty="0" smtClean="0"/>
              <a:t>. </a:t>
            </a:r>
            <a:r>
              <a:rPr lang="pt-BR" sz="1800" b="1" dirty="0" smtClean="0"/>
              <a:t>Michel</a:t>
            </a:r>
          </a:p>
          <a:p>
            <a:pPr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2688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816049" y="992765"/>
            <a:ext cx="6897872" cy="1080584"/>
          </a:xfrm>
        </p:spPr>
        <p:txBody>
          <a:bodyPr>
            <a:normAutofit/>
          </a:bodyPr>
          <a:lstStyle/>
          <a:p>
            <a:r>
              <a:rPr lang="pt-BR" b="1" dirty="0" smtClean="0"/>
              <a:t>VÍNCULO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797439" y="2610095"/>
            <a:ext cx="9962709" cy="331893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	O abono de permanência é um benefício que tem por objetivo manter o funcionário público por mais um determinado tempo na sua função e embora não tenha, no Estado do Paraná, sido diminuído o valor a ser pago que é referente a contribuição previdenciária, nem sido extinto, as condições para recebê-lo mudaram, o pré-requisito para o recebimento do abono permanência é estar com as exigências para a aposentadoria voluntária, completas, ou seja, não basta mais o servidor possuir 30 (trinta) anos de efetivos serviços prestados ao Estado, com a reforma da previdência a tendência é que o funcionário não precise de incentivos para permanecer, a própria norma vai exigir que ele permaneça 35 anos trabalhando, com a exceção da questão compulsória por idade.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79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97439" y="865174"/>
            <a:ext cx="6709144" cy="1080584"/>
          </a:xfrm>
        </p:spPr>
        <p:txBody>
          <a:bodyPr>
            <a:normAutofit/>
          </a:bodyPr>
          <a:lstStyle/>
          <a:p>
            <a:r>
              <a:rPr lang="pt-BR" b="1" dirty="0" smtClean="0"/>
              <a:t>MUITO IMPORTANTE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797439" y="2610095"/>
            <a:ext cx="9962709" cy="331893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	O abono permanência não é implantado automaticamente aos seus beneficiários, conforme Resolução nº3.837/2004 – SEAP/PR, para sua concessão o interessado deve requerer formalmente o benefício que se após análise estiver tudo certo, será pago somente a partir do mês da protocolização do pedido.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89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10360" y="812011"/>
            <a:ext cx="6709144" cy="1080584"/>
          </a:xfrm>
        </p:spPr>
        <p:txBody>
          <a:bodyPr>
            <a:normAutofit/>
          </a:bodyPr>
          <a:lstStyle/>
          <a:p>
            <a:r>
              <a:rPr lang="pt-BR" b="1" dirty="0" smtClean="0"/>
              <a:t>COMO SOLICITAR?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797439" y="2610095"/>
            <a:ext cx="9962709" cy="331893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	O interessado deverá solicitar na P/1 ou B/1 da unidade, que ela emita o requerimento específico que se encontra na Intranet, DP formulários, formulário eletrônico, onde o requerente deve assinar digitalmente ou assinar fisicamente, </a:t>
            </a:r>
            <a:r>
              <a:rPr lang="pt-BR" dirty="0" err="1" smtClean="0"/>
              <a:t>escanear</a:t>
            </a:r>
            <a:r>
              <a:rPr lang="pt-BR" dirty="0" smtClean="0"/>
              <a:t>, anexar o termo de adesão e emitir um despacho do Comandante enviando à DP protocolo. Após, a DP/5 (seção de direitos) irá conferir a documentação e encaminhar ao Arquivo Geral para anexar possíveis contagens de tempo de serviço, com posterior envio ao </a:t>
            </a:r>
            <a:r>
              <a:rPr lang="pt-BR" dirty="0" err="1" smtClean="0"/>
              <a:t>Paranaprevidência</a:t>
            </a:r>
            <a:r>
              <a:rPr lang="pt-BR" dirty="0" smtClean="0"/>
              <a:t> para análise e consequente emissão de Resolução pela Secretaria de Administração e Previdência, sendo incorporado nos vencimentos com efeito retroativo à data do protocolo.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7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627322" y="542390"/>
            <a:ext cx="10643190" cy="555019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Unidade de Origem                                           URH	           SEAP/D SF               SEAP/DCRH</a:t>
            </a:r>
            <a:endParaRPr lang="pt-BR" dirty="0"/>
          </a:p>
        </p:txBody>
      </p:sp>
      <p:sp>
        <p:nvSpPr>
          <p:cNvPr id="2" name="Retângulo Arredondado 1"/>
          <p:cNvSpPr/>
          <p:nvPr/>
        </p:nvSpPr>
        <p:spPr>
          <a:xfrm>
            <a:off x="627322" y="919718"/>
            <a:ext cx="1360966" cy="430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REQUERIMENTO</a:t>
            </a:r>
            <a:endParaRPr lang="pt-BR" sz="1000" dirty="0">
              <a:solidFill>
                <a:schemeClr val="tx2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2115878" y="1104361"/>
            <a:ext cx="669852" cy="1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2985082" y="925715"/>
            <a:ext cx="1477926" cy="40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1"/>
                </a:solidFill>
              </a:rPr>
              <a:t>Analisar com simulador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1" name="Losango 30"/>
          <p:cNvSpPr/>
          <p:nvPr/>
        </p:nvSpPr>
        <p:spPr>
          <a:xfrm>
            <a:off x="978196" y="2030818"/>
            <a:ext cx="1010092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Possui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sz="1000" dirty="0" smtClean="0">
                <a:solidFill>
                  <a:schemeClr val="tx2"/>
                </a:solidFill>
              </a:rPr>
              <a:t>direito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3043593" y="1717320"/>
            <a:ext cx="1116420" cy="542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Coletar</a:t>
            </a:r>
            <a:r>
              <a:rPr lang="pt-BR" sz="1000" dirty="0" smtClean="0"/>
              <a:t> </a:t>
            </a:r>
            <a:r>
              <a:rPr lang="pt-BR" sz="1000" dirty="0" smtClean="0">
                <a:solidFill>
                  <a:schemeClr val="tx1"/>
                </a:solidFill>
              </a:rPr>
              <a:t>documentos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2998378" y="2860288"/>
            <a:ext cx="111642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1"/>
                </a:solidFill>
              </a:rPr>
              <a:t>Preparar e juntar documentos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006341" y="3976641"/>
            <a:ext cx="1116420" cy="489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1"/>
                </a:solidFill>
              </a:rPr>
              <a:t>Encaminhar </a:t>
            </a:r>
          </a:p>
          <a:p>
            <a:pPr algn="ctr"/>
            <a:r>
              <a:rPr lang="pt-BR" sz="1000" dirty="0" smtClean="0">
                <a:solidFill>
                  <a:schemeClr val="tx1"/>
                </a:solidFill>
              </a:rPr>
              <a:t>e-Protocolo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35" name="Retângulo Arredondado 34"/>
          <p:cNvSpPr/>
          <p:nvPr/>
        </p:nvSpPr>
        <p:spPr>
          <a:xfrm>
            <a:off x="2464091" y="4820696"/>
            <a:ext cx="1212110" cy="35087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Arquivar o e-protocolo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539556" y="1191743"/>
            <a:ext cx="999465" cy="40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Analisar documentação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38" name="Losango 37"/>
          <p:cNvSpPr/>
          <p:nvPr/>
        </p:nvSpPr>
        <p:spPr>
          <a:xfrm>
            <a:off x="5618777" y="2525358"/>
            <a:ext cx="1095154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Possui  direito?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5207294" y="4820696"/>
            <a:ext cx="1594884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Juntar documentos no </a:t>
            </a:r>
          </a:p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e-Protocolo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40" name="Losango 39"/>
          <p:cNvSpPr/>
          <p:nvPr/>
        </p:nvSpPr>
        <p:spPr>
          <a:xfrm>
            <a:off x="7659097" y="2546552"/>
            <a:ext cx="1289862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Processo pronto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7559749" y="4820696"/>
            <a:ext cx="1552352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Analisar documentação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10002577" y="2573079"/>
            <a:ext cx="1079207" cy="531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Expedir resolução</a:t>
            </a:r>
            <a:endParaRPr lang="pt-BR" sz="1000" dirty="0">
              <a:solidFill>
                <a:schemeClr val="tx2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10164726" y="5104879"/>
            <a:ext cx="1105785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Publicar resolução</a:t>
            </a:r>
            <a:endParaRPr lang="pt-BR" sz="1000" dirty="0">
              <a:solidFill>
                <a:schemeClr val="tx2"/>
              </a:solidFill>
            </a:endParaRPr>
          </a:p>
        </p:txBody>
      </p:sp>
      <p:cxnSp>
        <p:nvCxnSpPr>
          <p:cNvPr id="68" name="Conector de Seta Reta 67"/>
          <p:cNvCxnSpPr/>
          <p:nvPr/>
        </p:nvCxnSpPr>
        <p:spPr>
          <a:xfrm flipV="1">
            <a:off x="2115878" y="1877229"/>
            <a:ext cx="806743" cy="58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/>
          <p:nvPr/>
        </p:nvCxnSpPr>
        <p:spPr>
          <a:xfrm>
            <a:off x="1682607" y="2860288"/>
            <a:ext cx="951606" cy="1810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/>
          <p:cNvSpPr/>
          <p:nvPr/>
        </p:nvSpPr>
        <p:spPr>
          <a:xfrm>
            <a:off x="2259414" y="2127700"/>
            <a:ext cx="430625" cy="131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FF0000"/>
                </a:solidFill>
              </a:rPr>
              <a:t>sim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1714499" y="3503426"/>
            <a:ext cx="576816" cy="122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não</a:t>
            </a:r>
            <a:endParaRPr lang="pt-BR" sz="900" dirty="0"/>
          </a:p>
        </p:txBody>
      </p:sp>
      <p:cxnSp>
        <p:nvCxnSpPr>
          <p:cNvPr id="80" name="Conector de Seta Reta 79"/>
          <p:cNvCxnSpPr/>
          <p:nvPr/>
        </p:nvCxnSpPr>
        <p:spPr>
          <a:xfrm>
            <a:off x="3545949" y="2349658"/>
            <a:ext cx="10636" cy="393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de Seta Reta 83"/>
          <p:cNvCxnSpPr/>
          <p:nvPr/>
        </p:nvCxnSpPr>
        <p:spPr>
          <a:xfrm>
            <a:off x="3561892" y="3439758"/>
            <a:ext cx="5318" cy="499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de Seta Reta 89"/>
          <p:cNvCxnSpPr/>
          <p:nvPr/>
        </p:nvCxnSpPr>
        <p:spPr>
          <a:xfrm flipV="1">
            <a:off x="4258336" y="1728107"/>
            <a:ext cx="1079208" cy="241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de Seta Reta 94"/>
          <p:cNvCxnSpPr/>
          <p:nvPr/>
        </p:nvCxnSpPr>
        <p:spPr>
          <a:xfrm>
            <a:off x="6156248" y="1728107"/>
            <a:ext cx="0" cy="712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de Seta Reta 100"/>
          <p:cNvCxnSpPr/>
          <p:nvPr/>
        </p:nvCxnSpPr>
        <p:spPr>
          <a:xfrm>
            <a:off x="6156248" y="3577920"/>
            <a:ext cx="0" cy="1092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de Seta Reta 105"/>
          <p:cNvCxnSpPr/>
          <p:nvPr/>
        </p:nvCxnSpPr>
        <p:spPr>
          <a:xfrm flipH="1">
            <a:off x="3807778" y="3363876"/>
            <a:ext cx="2045445" cy="1612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tângulo 108"/>
          <p:cNvSpPr/>
          <p:nvPr/>
        </p:nvSpPr>
        <p:spPr>
          <a:xfrm>
            <a:off x="4847139" y="3899680"/>
            <a:ext cx="427945" cy="12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não</a:t>
            </a:r>
            <a:endParaRPr lang="pt-BR" sz="900" dirty="0"/>
          </a:p>
        </p:txBody>
      </p:sp>
      <p:cxnSp>
        <p:nvCxnSpPr>
          <p:cNvPr id="115" name="Conector de Seta Reta 114"/>
          <p:cNvCxnSpPr/>
          <p:nvPr/>
        </p:nvCxnSpPr>
        <p:spPr>
          <a:xfrm flipV="1">
            <a:off x="7026788" y="4996133"/>
            <a:ext cx="373472" cy="26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de Seta Reta 117"/>
          <p:cNvCxnSpPr/>
          <p:nvPr/>
        </p:nvCxnSpPr>
        <p:spPr>
          <a:xfrm>
            <a:off x="10639204" y="3221665"/>
            <a:ext cx="78414" cy="175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tângulo 120"/>
          <p:cNvSpPr/>
          <p:nvPr/>
        </p:nvSpPr>
        <p:spPr>
          <a:xfrm>
            <a:off x="5207294" y="5511844"/>
            <a:ext cx="1594884" cy="394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tx2"/>
                </a:solidFill>
              </a:rPr>
              <a:t>Implantar em folha</a:t>
            </a:r>
            <a:endParaRPr lang="pt-BR" sz="1000" dirty="0">
              <a:solidFill>
                <a:schemeClr val="tx2"/>
              </a:solidFill>
            </a:endParaRPr>
          </a:p>
        </p:txBody>
      </p:sp>
      <p:cxnSp>
        <p:nvCxnSpPr>
          <p:cNvPr id="123" name="Conector de Seta Reta 122"/>
          <p:cNvCxnSpPr/>
          <p:nvPr/>
        </p:nvCxnSpPr>
        <p:spPr>
          <a:xfrm flipH="1" flipV="1">
            <a:off x="3676202" y="5234890"/>
            <a:ext cx="1448691" cy="441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de Seta Reta 128"/>
          <p:cNvCxnSpPr/>
          <p:nvPr/>
        </p:nvCxnSpPr>
        <p:spPr>
          <a:xfrm flipH="1">
            <a:off x="7026788" y="5380074"/>
            <a:ext cx="2975789" cy="296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de Seta Reta 131"/>
          <p:cNvCxnSpPr/>
          <p:nvPr/>
        </p:nvCxnSpPr>
        <p:spPr>
          <a:xfrm flipH="1">
            <a:off x="6857327" y="3003882"/>
            <a:ext cx="702422" cy="2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ângulo 137"/>
          <p:cNvSpPr/>
          <p:nvPr/>
        </p:nvSpPr>
        <p:spPr>
          <a:xfrm>
            <a:off x="7021802" y="2951029"/>
            <a:ext cx="373472" cy="116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não</a:t>
            </a:r>
            <a:endParaRPr lang="pt-BR" sz="900" dirty="0"/>
          </a:p>
        </p:txBody>
      </p:sp>
      <p:cxnSp>
        <p:nvCxnSpPr>
          <p:cNvPr id="140" name="Conector de Seta Reta 139"/>
          <p:cNvCxnSpPr/>
          <p:nvPr/>
        </p:nvCxnSpPr>
        <p:spPr>
          <a:xfrm flipV="1">
            <a:off x="9112101" y="2860288"/>
            <a:ext cx="806719" cy="12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de Seta Reta 146"/>
          <p:cNvCxnSpPr/>
          <p:nvPr/>
        </p:nvCxnSpPr>
        <p:spPr>
          <a:xfrm flipH="1" flipV="1">
            <a:off x="8263491" y="3561906"/>
            <a:ext cx="4320" cy="1050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de Seta Reta 150"/>
          <p:cNvCxnSpPr/>
          <p:nvPr/>
        </p:nvCxnSpPr>
        <p:spPr>
          <a:xfrm flipH="1">
            <a:off x="1844751" y="1477926"/>
            <a:ext cx="940979" cy="65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tângulo 155"/>
          <p:cNvSpPr/>
          <p:nvPr/>
        </p:nvSpPr>
        <p:spPr>
          <a:xfrm>
            <a:off x="5951546" y="4010105"/>
            <a:ext cx="352235" cy="131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FF0000"/>
                </a:solidFill>
              </a:rPr>
              <a:t>sim</a:t>
            </a:r>
            <a:endParaRPr lang="pt-BR" sz="900" dirty="0">
              <a:solidFill>
                <a:srgbClr val="FF0000"/>
              </a:solidFill>
            </a:endParaRPr>
          </a:p>
        </p:txBody>
      </p:sp>
      <p:sp>
        <p:nvSpPr>
          <p:cNvPr id="161" name="Retângulo 160"/>
          <p:cNvSpPr/>
          <p:nvPr/>
        </p:nvSpPr>
        <p:spPr>
          <a:xfrm>
            <a:off x="9254145" y="2892279"/>
            <a:ext cx="395067" cy="84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FF0000"/>
                </a:solidFill>
              </a:rPr>
              <a:t>sim</a:t>
            </a:r>
            <a:endParaRPr lang="pt-BR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776176" y="790746"/>
            <a:ext cx="11206715" cy="93172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COMPETÊNCIA DO PEDIDO E FORMULAÇÃO DO PROCESSO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797439" y="2456120"/>
            <a:ext cx="10600663" cy="3785191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	Conforme resolução 3837/SEAP, compete à unidade de Recursos humanos do Órgão de origem do servidor instruir o processo, anexando ao pedido a seguinte documentação complementar: </a:t>
            </a:r>
          </a:p>
          <a:p>
            <a:pPr marL="457200" lvl="1" indent="0" algn="just">
              <a:buNone/>
            </a:pPr>
            <a:r>
              <a:rPr lang="pt-BR" dirty="0" smtClean="0"/>
              <a:t>I – Relatório Histórico Funcional;</a:t>
            </a:r>
          </a:p>
          <a:p>
            <a:pPr marL="457200" lvl="1" indent="0" algn="just">
              <a:buNone/>
            </a:pPr>
            <a:r>
              <a:rPr lang="pt-BR" dirty="0" smtClean="0"/>
              <a:t>II – Certidão em que conste o cumprimento do lapso temporal de 10 (dez) anos no serviço público e de 05 (cinco) anos no exercício no cargo;</a:t>
            </a:r>
          </a:p>
          <a:p>
            <a:pPr marL="457200" lvl="1" indent="0" algn="just">
              <a:buNone/>
            </a:pPr>
            <a:r>
              <a:rPr lang="pt-BR" dirty="0" smtClean="0"/>
              <a:t>IV – Anexação, se houver, de Autos de Processo de Contagem de tempo e de Acervo; e</a:t>
            </a:r>
          </a:p>
          <a:p>
            <a:pPr marL="457200" lvl="1" indent="0" algn="just">
              <a:buNone/>
            </a:pPr>
            <a:r>
              <a:rPr lang="pt-BR" dirty="0" smtClean="0"/>
              <a:t>VI – Informação de inexistência de pedido de aposentadoria.</a:t>
            </a:r>
          </a:p>
          <a:p>
            <a:pPr marL="457200" lvl="1" indent="0" algn="just">
              <a:buNone/>
            </a:pPr>
            <a:r>
              <a:rPr lang="pt-BR" sz="1400" dirty="0" smtClean="0"/>
              <a:t>Parágrafo Único – A Unidade de </a:t>
            </a:r>
            <a:r>
              <a:rPr lang="pt-BR" sz="1400" dirty="0"/>
              <a:t>R</a:t>
            </a:r>
            <a:r>
              <a:rPr lang="pt-BR" sz="1400" dirty="0" smtClean="0"/>
              <a:t>ecursos Humanos deverá encaminhar os autos do processo ao Setor de Cadastro Funcional da SEAP, que emitirá Certidão de Tempo de Contribuição para Abono de Permanência, encaminhando-o para análise da </a:t>
            </a:r>
            <a:r>
              <a:rPr lang="pt-BR" sz="1400" dirty="0" err="1" smtClean="0"/>
              <a:t>Paranaprevidência</a:t>
            </a:r>
            <a:r>
              <a:rPr lang="pt-BR" sz="1400" dirty="0" smtClean="0"/>
              <a:t>.</a:t>
            </a:r>
          </a:p>
          <a:p>
            <a:pPr marL="457200" lvl="1" indent="0" algn="just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5759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20997" y="928969"/>
            <a:ext cx="10781412" cy="93172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ATÉ QUANDO SUBSISTIRÁ O PAGAMENTO DO ABONO PERMANÊNCIA?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797439" y="2456120"/>
            <a:ext cx="10600663" cy="3785191"/>
          </a:xfrm>
        </p:spPr>
        <p:txBody>
          <a:bodyPr/>
          <a:lstStyle/>
          <a:p>
            <a:pPr lvl="1" algn="just"/>
            <a:r>
              <a:rPr lang="pt-BR" dirty="0" smtClean="0"/>
              <a:t>Até que haja formalização do pedido de aposentadoria voluntária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Até quando haja a concessão de Aposentadoria por invalidez</a:t>
            </a:r>
          </a:p>
          <a:p>
            <a:pPr marL="457200" lvl="1" indent="0" algn="just">
              <a:buNone/>
            </a:pPr>
            <a:endParaRPr lang="pt-BR" dirty="0" smtClean="0"/>
          </a:p>
          <a:p>
            <a:pPr lvl="1" algn="just"/>
            <a:r>
              <a:rPr lang="pt-BR" dirty="0" smtClean="0"/>
              <a:t>Até ocorrer o adimplemento da idade limite para a concessão da Aposentadoria Compulsória</a:t>
            </a:r>
          </a:p>
        </p:txBody>
      </p:sp>
    </p:spTree>
    <p:extLst>
      <p:ext uri="{BB962C8B-B14F-4D97-AF65-F5344CB8AC3E}">
        <p14:creationId xmlns:p14="http://schemas.microsoft.com/office/powerpoint/2010/main" val="14600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8000" dirty="0" smtClean="0"/>
              <a:t>FIM!!!!!!</a:t>
            </a:r>
            <a:endParaRPr lang="pt-BR" sz="8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OBRIGADO!!!!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777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95402" y="982133"/>
            <a:ext cx="8677938" cy="108058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 QUE É ABONO PERMANÊNCIA?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	</a:t>
            </a:r>
            <a:r>
              <a:rPr lang="pt-BR" sz="2800" dirty="0" smtClean="0"/>
              <a:t>O Abono Permanência foi criado pela Emenda Constitucional n° 41/2003 </a:t>
            </a:r>
            <a:r>
              <a:rPr lang="pt-BR" sz="2800" dirty="0"/>
              <a:t>à</a:t>
            </a:r>
            <a:r>
              <a:rPr lang="pt-BR" sz="2800" dirty="0" smtClean="0"/>
              <a:t>quele servidor que tenha completado as exigências para aposentadoria voluntária, e que opte por permanecer em atividade. Assim, fará jus a um Abono de Permanência</a:t>
            </a:r>
            <a:r>
              <a:rPr lang="pt-BR" dirty="0" smtClean="0"/>
              <a:t>.</a:t>
            </a:r>
          </a:p>
          <a:p>
            <a:pPr marL="457200" lvl="1" indent="0" algn="just">
              <a:buNone/>
            </a:pPr>
            <a:r>
              <a:rPr lang="pt-BR" b="1" dirty="0" smtClean="0"/>
              <a:t>(</a:t>
            </a:r>
            <a:r>
              <a:rPr lang="pt-BR" sz="1800" b="1" dirty="0" smtClean="0"/>
              <a:t>Constituição Federal</a:t>
            </a:r>
            <a:r>
              <a:rPr lang="pt-BR" b="1" dirty="0" smtClean="0"/>
              <a:t>).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300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40342" y="705686"/>
            <a:ext cx="9911314" cy="108058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EMENDA CONSTITUCIONAL N°41/2003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	</a:t>
            </a:r>
            <a:r>
              <a:rPr lang="pt-BR" sz="2800" dirty="0" smtClean="0"/>
              <a:t>Art. 40 § 19. O servidor de que trata esse artigo que tenha completado as exigências para aposentadoria voluntária estabelecidas no § 1°, III, a, e que opte por permanecer em atividade fará jus a um abono de permanência equivalente ao valor da sua contribuição previdenciária até completar as exigências para aposentadoria compulsória contidas no § 1°, II.</a:t>
            </a:r>
          </a:p>
          <a:p>
            <a:pPr marL="457200" lvl="1" indent="0" algn="just">
              <a:buNone/>
            </a:pPr>
            <a:r>
              <a:rPr lang="pt-BR" sz="1800" b="1" dirty="0"/>
              <a:t>(Constituição Federal).</a:t>
            </a:r>
          </a:p>
          <a:p>
            <a:pPr marL="457200" lvl="1" indent="0" algn="just">
              <a:buNone/>
            </a:pPr>
            <a:endParaRPr lang="pt-BR" sz="2800" dirty="0" smtClean="0"/>
          </a:p>
          <a:p>
            <a:pPr marL="457200" lvl="1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25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95401" y="705686"/>
            <a:ext cx="9622466" cy="108058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LEI 6.417/73 (LEGISLAÇÃO ESTADUAL)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	</a:t>
            </a:r>
            <a:r>
              <a:rPr lang="pt-BR" sz="2800" dirty="0" smtClean="0"/>
              <a:t>Art. 117. O militar que preencher os requisitos estabelecidos no art. 157, § 4°, I, da Lei nº 1.943 de 23 de junho de 1954, e optar por permanecer em atividade, fará jus a um abono de permanência equivalente ao valor de sua contribuição previdenciária, subsistindo até que seja transferido para a inatividade.</a:t>
            </a:r>
          </a:p>
          <a:p>
            <a:pPr marL="457200" lvl="1" indent="0" algn="just">
              <a:buNone/>
            </a:pPr>
            <a:r>
              <a:rPr lang="pt-BR" sz="2800" dirty="0" smtClean="0"/>
              <a:t>(Redação dada pela Lei 14.961 de 21/12/2005).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24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40341" y="705686"/>
            <a:ext cx="9534747" cy="108058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LEI 6.417/73 (LEGISLAÇÃO ESTADUAL) 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	</a:t>
            </a:r>
            <a:r>
              <a:rPr lang="pt-BR" sz="2800" dirty="0" smtClean="0"/>
              <a:t>Art. 117 </a:t>
            </a:r>
            <a:r>
              <a:rPr lang="en-US" sz="2800" dirty="0" smtClean="0"/>
              <a:t>§ 1º O </a:t>
            </a:r>
            <a:r>
              <a:rPr lang="en-US" sz="2800" dirty="0" err="1" smtClean="0"/>
              <a:t>abono</a:t>
            </a:r>
            <a:r>
              <a:rPr lang="en-US" sz="2800" dirty="0" smtClean="0"/>
              <a:t> de </a:t>
            </a:r>
            <a:r>
              <a:rPr lang="en-US" sz="2800" dirty="0" err="1" smtClean="0"/>
              <a:t>perman</a:t>
            </a:r>
            <a:r>
              <a:rPr lang="pt-BR" sz="2800" dirty="0" err="1" smtClean="0"/>
              <a:t>ência</a:t>
            </a:r>
            <a:r>
              <a:rPr lang="pt-BR" sz="2800" dirty="0" smtClean="0"/>
              <a:t> da Praça da Polícia Militar do Paraná que preencher os requisitos estabelecidos no caput. desse artigo poderá ser elevado, por ato do Chefe do </a:t>
            </a:r>
            <a:r>
              <a:rPr lang="pt-BR" sz="2800" dirty="0"/>
              <a:t>P</a:t>
            </a:r>
            <a:r>
              <a:rPr lang="pt-BR" sz="2800" dirty="0" smtClean="0"/>
              <a:t>oder Executivo, a até o dobro do valor da contribuição previdenciária, observada a disponibilidade orçamentária e financeira. </a:t>
            </a:r>
          </a:p>
          <a:p>
            <a:pPr marL="457200" lvl="1" indent="0" algn="just">
              <a:buNone/>
            </a:pPr>
            <a:r>
              <a:rPr lang="pt-BR" sz="2800" dirty="0" smtClean="0"/>
              <a:t>(Incluído pela Lei 19.130 de 25/09/2017).</a:t>
            </a:r>
          </a:p>
          <a:p>
            <a:pPr marL="457200" lvl="1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56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40342" y="705686"/>
            <a:ext cx="9911314" cy="108058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NOVA REDAÇÃO DADA PELA EMENDA CONSTITUCIONAL Nº103, DE 2019.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70099" y="2503769"/>
            <a:ext cx="9601196" cy="331893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	Esta Emenda Constitucional introduziu a reforma da previdência, no seu artigo 1º alterou a redação do § 19 do artigo 40 da Constituição Federal, que passou a vigorar com a seguinte redação: </a:t>
            </a:r>
          </a:p>
          <a:p>
            <a:pPr marL="457200" lvl="1" indent="0" algn="just">
              <a:buNone/>
            </a:pPr>
            <a:r>
              <a:rPr lang="pt-BR" dirty="0"/>
              <a:t>	</a:t>
            </a:r>
            <a:r>
              <a:rPr lang="pt-BR" dirty="0" smtClean="0"/>
              <a:t>“§ 19. Observados critérios a serem estabelecidos em lei do respectivo ente federativo, o servidor titular de cargo efetivo que tenha completado as exigências para a aposentadoria voluntária e que opte por permanecer em atividade poderá fazer jus a um abono de permanência equivalente, no máximo, ao valor da sua contribuição previdenciária, até completar a idade para aposentadoria compulsória.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6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40342" y="705686"/>
            <a:ext cx="9911314" cy="1080584"/>
          </a:xfrm>
        </p:spPr>
        <p:txBody>
          <a:bodyPr>
            <a:normAutofit/>
          </a:bodyPr>
          <a:lstStyle/>
          <a:p>
            <a:r>
              <a:rPr lang="pt-BR" b="1" dirty="0" smtClean="0"/>
              <a:t>MUDANÇAS APÓS NOVA REDAÇÃO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70099" y="2503769"/>
            <a:ext cx="9601196" cy="331893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	a) O benefício torna-se uma decisão de cada ente federativo. Dessa forma, o abono de permanência, a critério do ente federativo, poderá deixar de ser um benefício concedido imediatamente após o servidor completar os requisitos para a aposentadoria, bastando o requerimento administrativo. O ente federativo poderá, inclusive, extinguir completamente o benefício.</a:t>
            </a:r>
          </a:p>
          <a:p>
            <a:pPr marL="457200" lvl="1" indent="0" algn="just">
              <a:buNone/>
            </a:pPr>
            <a:r>
              <a:rPr lang="pt-BR" dirty="0"/>
              <a:t>	</a:t>
            </a:r>
            <a:r>
              <a:rPr lang="pt-BR" dirty="0" smtClean="0"/>
              <a:t>b) Passa a existir a possibilidade de que o valor do benefício seja inferior ao valor da contribuição previdenciária do servidor, conforme estabelecer a legislação do respectivo ente federativo, sem prejuízo, de que este poderá, ainda, fixar requisitos adicionais à percepção do abono de permanência.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6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40342" y="705686"/>
            <a:ext cx="9911314" cy="1080584"/>
          </a:xfrm>
        </p:spPr>
        <p:txBody>
          <a:bodyPr>
            <a:normAutofit/>
          </a:bodyPr>
          <a:lstStyle/>
          <a:p>
            <a:r>
              <a:rPr lang="pt-BR" b="1" dirty="0" smtClean="0"/>
              <a:t>MUDANÇAS APÓS NOVA REDAÇÃO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35394" y="2652625"/>
            <a:ext cx="9346020" cy="331893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	Com a nova redação a Constituição federal permitiu que cada ente federativo regulamente a situação do abono de permanência conforme o quê cada qual entender pertinente, inclusive, permite que o valor a ser recebido pelo beneficiário seja diminuído ou até mesmo extinto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4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40342" y="705686"/>
            <a:ext cx="6897872" cy="1080584"/>
          </a:xfrm>
        </p:spPr>
        <p:txBody>
          <a:bodyPr>
            <a:normAutofit/>
          </a:bodyPr>
          <a:lstStyle/>
          <a:p>
            <a:r>
              <a:rPr lang="pt-BR" b="1" dirty="0" smtClean="0"/>
              <a:t>MUDANÇAS NO PARANÁ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744276" y="2556932"/>
            <a:ext cx="9962709" cy="331893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t-BR" dirty="0" smtClean="0"/>
              <a:t>	A legislação paranaense, seja pela Emenda Constitucional Estadual nº 45, de 2019, seja pela Lei nº 20.122, de 20 de dezembro de 2019, manteve o benefício do abono de permanência no valor equivalente ao da contribuição previdenciária do servidor que cumprir as exigências para a concessão de aposentadoria voluntária e que optar por permanecer em atividade, até completar a idade para aposentadoria compulsória.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3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523</TotalTime>
  <Words>149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Orgânico</vt:lpstr>
      <vt:lpstr>ABONO PERMANÊNCIA </vt:lpstr>
      <vt:lpstr>O QUE É ABONO PERMANÊNCIA?</vt:lpstr>
      <vt:lpstr>EMENDA CONSTITUCIONAL N°41/2003</vt:lpstr>
      <vt:lpstr>LEI 6.417/73 (LEGISLAÇÃO ESTADUAL) </vt:lpstr>
      <vt:lpstr>LEI 6.417/73 (LEGISLAÇÃO ESTADUAL) </vt:lpstr>
      <vt:lpstr>NOVA REDAÇÃO DADA PELA EMENDA CONSTITUCIONAL Nº103, DE 2019.</vt:lpstr>
      <vt:lpstr>MUDANÇAS APÓS NOVA REDAÇÃO</vt:lpstr>
      <vt:lpstr>MUDANÇAS APÓS NOVA REDAÇÃO</vt:lpstr>
      <vt:lpstr>MUDANÇAS NO PARANÁ</vt:lpstr>
      <vt:lpstr>VÍNCULO </vt:lpstr>
      <vt:lpstr>MUITO IMPORTANTE </vt:lpstr>
      <vt:lpstr>COMO SOLICITAR?</vt:lpstr>
      <vt:lpstr>Apresentação do PowerPoint</vt:lpstr>
      <vt:lpstr>COMPETÊNCIA DO PEDIDO E FORMULAÇÃO DO PROCESSO</vt:lpstr>
      <vt:lpstr>ATÉ QUANDO SUBSISTIRÁ O PAGAMENTO DO ABONO PERMANÊNCIA?</vt:lpstr>
      <vt:lpstr>FIM!!!!!!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ABONO PERMANÊNCIA</dc:title>
  <dc:creator>Cleverson Siba</dc:creator>
  <cp:lastModifiedBy>Cleverson Siba</cp:lastModifiedBy>
  <cp:revision>41</cp:revision>
  <dcterms:created xsi:type="dcterms:W3CDTF">2023-09-30T20:17:05Z</dcterms:created>
  <dcterms:modified xsi:type="dcterms:W3CDTF">2023-10-05T00:34:46Z</dcterms:modified>
</cp:coreProperties>
</file>