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56" r:id="rId4"/>
    <p:sldId id="258" r:id="rId5"/>
    <p:sldId id="453" r:id="rId6"/>
    <p:sldId id="259" r:id="rId7"/>
    <p:sldId id="435" r:id="rId8"/>
    <p:sldId id="431" r:id="rId9"/>
    <p:sldId id="442" r:id="rId10"/>
    <p:sldId id="436" r:id="rId11"/>
    <p:sldId id="437" r:id="rId12"/>
    <p:sldId id="261" r:id="rId13"/>
    <p:sldId id="438" r:id="rId14"/>
    <p:sldId id="434" r:id="rId15"/>
    <p:sldId id="443" r:id="rId16"/>
    <p:sldId id="439" r:id="rId17"/>
    <p:sldId id="440" r:id="rId18"/>
    <p:sldId id="441" r:id="rId19"/>
    <p:sldId id="448" r:id="rId20"/>
    <p:sldId id="451" r:id="rId21"/>
    <p:sldId id="446" r:id="rId22"/>
    <p:sldId id="449" r:id="rId23"/>
    <p:sldId id="450" r:id="rId24"/>
    <p:sldId id="444" r:id="rId25"/>
    <p:sldId id="445" r:id="rId26"/>
    <p:sldId id="454" r:id="rId27"/>
    <p:sldId id="455" r:id="rId28"/>
    <p:sldId id="456" r:id="rId29"/>
    <p:sldId id="457" r:id="rId3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CB6C622-CED2-4F70-945B-FCD3AD52961A}">
          <p14:sldIdLst>
            <p14:sldId id="256"/>
          </p14:sldIdLst>
        </p14:section>
        <p14:section name="Seção do Resumo" id="{5FE4E8CC-93CE-44A6-8480-B2E573214893}">
          <p14:sldIdLst/>
        </p14:section>
        <p14:section name="Seção 1" id="{1E3F64F4-4782-49A0-8EB8-2116715263DF}">
          <p14:sldIdLst>
            <p14:sldId id="258"/>
            <p14:sldId id="453"/>
            <p14:sldId id="259"/>
            <p14:sldId id="435"/>
            <p14:sldId id="431"/>
            <p14:sldId id="442"/>
            <p14:sldId id="436"/>
            <p14:sldId id="437"/>
          </p14:sldIdLst>
        </p14:section>
        <p14:section name="Seção 2" id="{82917048-4A87-4B39-9D53-0C45C3407DC5}">
          <p14:sldIdLst>
            <p14:sldId id="261"/>
            <p14:sldId id="438"/>
            <p14:sldId id="434"/>
            <p14:sldId id="443"/>
            <p14:sldId id="439"/>
            <p14:sldId id="440"/>
            <p14:sldId id="441"/>
            <p14:sldId id="448"/>
            <p14:sldId id="451"/>
            <p14:sldId id="446"/>
            <p14:sldId id="449"/>
            <p14:sldId id="450"/>
            <p14:sldId id="444"/>
            <p14:sldId id="445"/>
            <p14:sldId id="454"/>
            <p14:sldId id="455"/>
            <p14:sldId id="456"/>
            <p14:sldId id="4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0BB44-8DC8-49A6-92D5-F9A5DD8C223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535AEA4-84F6-4090-8FF8-3D97156CF69C}">
      <dgm:prSet phldrT="[Texto]"/>
      <dgm:spPr/>
      <dgm:t>
        <a:bodyPr/>
        <a:lstStyle/>
        <a:p>
          <a:r>
            <a:rPr lang="pt-BR" dirty="0"/>
            <a:t>Oficio P1 para a CPP</a:t>
          </a:r>
        </a:p>
      </dgm:t>
    </dgm:pt>
    <dgm:pt modelId="{50231DDD-28BC-47D7-B1D9-3FDBCAD26E79}" type="parTrans" cxnId="{92753288-B50E-45D1-B86F-651C02053860}">
      <dgm:prSet/>
      <dgm:spPr/>
      <dgm:t>
        <a:bodyPr/>
        <a:lstStyle/>
        <a:p>
          <a:endParaRPr lang="pt-BR"/>
        </a:p>
      </dgm:t>
    </dgm:pt>
    <dgm:pt modelId="{22CE28F6-7850-412D-8B12-DD76BFAF1005}" type="sibTrans" cxnId="{92753288-B50E-45D1-B86F-651C02053860}">
      <dgm:prSet/>
      <dgm:spPr/>
      <dgm:t>
        <a:bodyPr/>
        <a:lstStyle/>
        <a:p>
          <a:endParaRPr lang="pt-BR"/>
        </a:p>
      </dgm:t>
    </dgm:pt>
    <dgm:pt modelId="{103B725F-3879-48FD-ACA3-0BD84BBB1506}">
      <dgm:prSet phldrT="[Texto]"/>
      <dgm:spPr/>
      <dgm:t>
        <a:bodyPr/>
        <a:lstStyle/>
        <a:p>
          <a:r>
            <a:rPr lang="pt-BR" dirty="0"/>
            <a:t>30 dias antes dos 6 meses restantes para a compulsória</a:t>
          </a:r>
        </a:p>
      </dgm:t>
    </dgm:pt>
    <dgm:pt modelId="{55C004C4-C8D3-4CEA-AAAE-8568873CBB7F}" type="parTrans" cxnId="{608C88E1-4FBC-475C-8E27-437E252F7F6A}">
      <dgm:prSet/>
      <dgm:spPr/>
      <dgm:t>
        <a:bodyPr/>
        <a:lstStyle/>
        <a:p>
          <a:endParaRPr lang="pt-BR"/>
        </a:p>
      </dgm:t>
    </dgm:pt>
    <dgm:pt modelId="{381A44A7-EB23-4762-9809-38CEC2F546F5}" type="sibTrans" cxnId="{608C88E1-4FBC-475C-8E27-437E252F7F6A}">
      <dgm:prSet/>
      <dgm:spPr/>
      <dgm:t>
        <a:bodyPr/>
        <a:lstStyle/>
        <a:p>
          <a:endParaRPr lang="pt-BR"/>
        </a:p>
      </dgm:t>
    </dgm:pt>
    <dgm:pt modelId="{1C78EF4D-E42F-474E-A787-4EBA819E3CD3}">
      <dgm:prSet phldrT="[Texto]"/>
      <dgm:spPr/>
      <dgm:t>
        <a:bodyPr/>
        <a:lstStyle/>
        <a:p>
          <a:r>
            <a:rPr lang="pt-BR" dirty="0"/>
            <a:t>Promoção por permanência</a:t>
          </a:r>
        </a:p>
      </dgm:t>
    </dgm:pt>
    <dgm:pt modelId="{40D9D9C5-B4D9-48C7-9BBF-CAF7E1E8FFEF}" type="parTrans" cxnId="{A5B0C95D-A4E6-4FB8-B3E6-84EEFE185170}">
      <dgm:prSet/>
      <dgm:spPr/>
      <dgm:t>
        <a:bodyPr/>
        <a:lstStyle/>
        <a:p>
          <a:endParaRPr lang="pt-BR"/>
        </a:p>
      </dgm:t>
    </dgm:pt>
    <dgm:pt modelId="{7381E8CE-0695-4DBC-9EC1-70F74A9AD0AF}" type="sibTrans" cxnId="{A5B0C95D-A4E6-4FB8-B3E6-84EEFE185170}">
      <dgm:prSet/>
      <dgm:spPr/>
      <dgm:t>
        <a:bodyPr/>
        <a:lstStyle/>
        <a:p>
          <a:endParaRPr lang="pt-BR"/>
        </a:p>
      </dgm:t>
    </dgm:pt>
    <dgm:pt modelId="{16C976C4-F938-4C49-BADD-99974743899F}">
      <dgm:prSet phldrT="[Texto]"/>
      <dgm:spPr/>
      <dgm:t>
        <a:bodyPr/>
        <a:lstStyle/>
        <a:p>
          <a:r>
            <a:rPr lang="pt-BR" dirty="0"/>
            <a:t>Avaliados os requisitos o policial é promovido</a:t>
          </a:r>
        </a:p>
      </dgm:t>
    </dgm:pt>
    <dgm:pt modelId="{0B3E70EB-F7D4-4145-86C9-83DA93AB5608}" type="parTrans" cxnId="{620C2755-BCDE-4FE4-8AB2-3B141A2BEF89}">
      <dgm:prSet/>
      <dgm:spPr/>
      <dgm:t>
        <a:bodyPr/>
        <a:lstStyle/>
        <a:p>
          <a:endParaRPr lang="pt-BR"/>
        </a:p>
      </dgm:t>
    </dgm:pt>
    <dgm:pt modelId="{6D6C429A-1E21-491A-BE98-8C79B8F75940}" type="sibTrans" cxnId="{620C2755-BCDE-4FE4-8AB2-3B141A2BEF89}">
      <dgm:prSet/>
      <dgm:spPr/>
      <dgm:t>
        <a:bodyPr/>
        <a:lstStyle/>
        <a:p>
          <a:endParaRPr lang="pt-BR"/>
        </a:p>
      </dgm:t>
    </dgm:pt>
    <dgm:pt modelId="{466E296F-072E-4B86-8C28-FD2EF3C8D555}">
      <dgm:prSet phldrT="[Texto]"/>
      <dgm:spPr/>
      <dgm:t>
        <a:bodyPr/>
        <a:lstStyle/>
        <a:p>
          <a:r>
            <a:rPr lang="pt-BR" dirty="0"/>
            <a:t>Reserva Compulsória </a:t>
          </a:r>
        </a:p>
      </dgm:t>
    </dgm:pt>
    <dgm:pt modelId="{4AE581A5-EBC9-4B06-BF6A-4E03D80C34BE}" type="parTrans" cxnId="{19F23D75-C04D-4121-B65B-5F4D4D4AB9DA}">
      <dgm:prSet/>
      <dgm:spPr/>
      <dgm:t>
        <a:bodyPr/>
        <a:lstStyle/>
        <a:p>
          <a:endParaRPr lang="pt-BR"/>
        </a:p>
      </dgm:t>
    </dgm:pt>
    <dgm:pt modelId="{F743BA78-5E36-4BE2-96C6-BBCD4D47EAC3}" type="sibTrans" cxnId="{19F23D75-C04D-4121-B65B-5F4D4D4AB9DA}">
      <dgm:prSet/>
      <dgm:spPr/>
      <dgm:t>
        <a:bodyPr/>
        <a:lstStyle/>
        <a:p>
          <a:endParaRPr lang="pt-BR"/>
        </a:p>
      </dgm:t>
    </dgm:pt>
    <dgm:pt modelId="{E00035FF-F3E6-405B-A0B7-44BF19FEB0F8}">
      <dgm:prSet phldrT="[Texto]"/>
      <dgm:spPr/>
      <dgm:t>
        <a:bodyPr/>
        <a:lstStyle/>
        <a:p>
          <a:r>
            <a:rPr lang="pt-BR" dirty="0"/>
            <a:t>Passagem para a RR</a:t>
          </a:r>
        </a:p>
      </dgm:t>
    </dgm:pt>
    <dgm:pt modelId="{037ECA8F-DFDD-4BD2-AD0D-FFD7029F0303}" type="parTrans" cxnId="{3CAF39EB-80DD-4850-9899-35F2B07916CE}">
      <dgm:prSet/>
      <dgm:spPr/>
      <dgm:t>
        <a:bodyPr/>
        <a:lstStyle/>
        <a:p>
          <a:endParaRPr lang="pt-BR"/>
        </a:p>
      </dgm:t>
    </dgm:pt>
    <dgm:pt modelId="{34ECAE2D-450B-458C-9586-5ABC9B7661F8}" type="sibTrans" cxnId="{3CAF39EB-80DD-4850-9899-35F2B07916CE}">
      <dgm:prSet/>
      <dgm:spPr/>
      <dgm:t>
        <a:bodyPr/>
        <a:lstStyle/>
        <a:p>
          <a:endParaRPr lang="pt-BR"/>
        </a:p>
      </dgm:t>
    </dgm:pt>
    <dgm:pt modelId="{E9027025-4A03-4C54-9CB0-A976F07F6E42}">
      <dgm:prSet phldrT="[Texto]"/>
      <dgm:spPr/>
      <dgm:t>
        <a:bodyPr/>
        <a:lstStyle/>
        <a:p>
          <a:r>
            <a:rPr lang="pt-BR" dirty="0"/>
            <a:t>Tempo de Serviço</a:t>
          </a:r>
        </a:p>
      </dgm:t>
    </dgm:pt>
    <dgm:pt modelId="{D4C882B7-469E-40FF-994D-99271E12F590}" type="parTrans" cxnId="{AE7A11FD-2A61-4193-8C77-1667F9FC0E15}">
      <dgm:prSet/>
      <dgm:spPr/>
      <dgm:t>
        <a:bodyPr/>
        <a:lstStyle/>
        <a:p>
          <a:endParaRPr lang="pt-BR"/>
        </a:p>
      </dgm:t>
    </dgm:pt>
    <dgm:pt modelId="{8A68E015-FC3B-4732-8874-097A0D7033CA}" type="sibTrans" cxnId="{AE7A11FD-2A61-4193-8C77-1667F9FC0E15}">
      <dgm:prSet/>
      <dgm:spPr/>
      <dgm:t>
        <a:bodyPr/>
        <a:lstStyle/>
        <a:p>
          <a:endParaRPr lang="pt-BR"/>
        </a:p>
      </dgm:t>
    </dgm:pt>
    <dgm:pt modelId="{66363D98-D1F1-49DC-B57A-25303BF3F6E1}">
      <dgm:prSet phldrT="[Texto]"/>
      <dgm:spPr/>
      <dgm:t>
        <a:bodyPr/>
        <a:lstStyle/>
        <a:p>
          <a:r>
            <a:rPr lang="pt-BR" dirty="0"/>
            <a:t>Ou idade</a:t>
          </a:r>
        </a:p>
      </dgm:t>
    </dgm:pt>
    <dgm:pt modelId="{2ED26B4D-DE8F-4DF0-A3D4-B72769B11FAE}" type="parTrans" cxnId="{841B740F-0024-47EF-ADA1-4077D0DA89F7}">
      <dgm:prSet/>
      <dgm:spPr/>
      <dgm:t>
        <a:bodyPr/>
        <a:lstStyle/>
        <a:p>
          <a:endParaRPr lang="pt-BR"/>
        </a:p>
      </dgm:t>
    </dgm:pt>
    <dgm:pt modelId="{DF5D0B77-1091-4160-B5E9-A481194218C8}" type="sibTrans" cxnId="{841B740F-0024-47EF-ADA1-4077D0DA89F7}">
      <dgm:prSet/>
      <dgm:spPr/>
      <dgm:t>
        <a:bodyPr/>
        <a:lstStyle/>
        <a:p>
          <a:endParaRPr lang="pt-BR"/>
        </a:p>
      </dgm:t>
    </dgm:pt>
    <dgm:pt modelId="{03C48233-8A95-414C-A5D3-E0C487D62BC6}" type="pres">
      <dgm:prSet presAssocID="{F520BB44-8DC8-49A6-92D5-F9A5DD8C223D}" presName="Name0" presStyleCnt="0">
        <dgm:presLayoutVars>
          <dgm:dir/>
          <dgm:animLvl val="lvl"/>
          <dgm:resizeHandles val="exact"/>
        </dgm:presLayoutVars>
      </dgm:prSet>
      <dgm:spPr/>
    </dgm:pt>
    <dgm:pt modelId="{D5120395-DDE0-47C1-B421-AED5519113B6}" type="pres">
      <dgm:prSet presAssocID="{F520BB44-8DC8-49A6-92D5-F9A5DD8C223D}" presName="tSp" presStyleCnt="0"/>
      <dgm:spPr/>
    </dgm:pt>
    <dgm:pt modelId="{CE5ADB13-142C-4E3B-9CB5-889EDBB5D7E1}" type="pres">
      <dgm:prSet presAssocID="{F520BB44-8DC8-49A6-92D5-F9A5DD8C223D}" presName="bSp" presStyleCnt="0"/>
      <dgm:spPr/>
    </dgm:pt>
    <dgm:pt modelId="{D39C0AAC-CEC0-47E4-BC91-7B32B05476A6}" type="pres">
      <dgm:prSet presAssocID="{F520BB44-8DC8-49A6-92D5-F9A5DD8C223D}" presName="process" presStyleCnt="0"/>
      <dgm:spPr/>
    </dgm:pt>
    <dgm:pt modelId="{3013D7CE-A93B-4DD3-9F5E-914128C21D93}" type="pres">
      <dgm:prSet presAssocID="{8535AEA4-84F6-4090-8FF8-3D97156CF69C}" presName="composite1" presStyleCnt="0"/>
      <dgm:spPr/>
    </dgm:pt>
    <dgm:pt modelId="{E144CE85-9C49-45B2-ADD3-4D4828CD395E}" type="pres">
      <dgm:prSet presAssocID="{8535AEA4-84F6-4090-8FF8-3D97156CF69C}" presName="dummyNode1" presStyleLbl="node1" presStyleIdx="0" presStyleCnt="3"/>
      <dgm:spPr/>
    </dgm:pt>
    <dgm:pt modelId="{4F21F3C1-C5EE-46B3-93E4-306BF9B267B0}" type="pres">
      <dgm:prSet presAssocID="{8535AEA4-84F6-4090-8FF8-3D97156CF69C}" presName="childNode1" presStyleLbl="bgAcc1" presStyleIdx="0" presStyleCnt="3">
        <dgm:presLayoutVars>
          <dgm:bulletEnabled val="1"/>
        </dgm:presLayoutVars>
      </dgm:prSet>
      <dgm:spPr/>
    </dgm:pt>
    <dgm:pt modelId="{30630AB8-C180-4E3D-9714-98D4C3C3CF5C}" type="pres">
      <dgm:prSet presAssocID="{8535AEA4-84F6-4090-8FF8-3D97156CF69C}" presName="childNode1tx" presStyleLbl="bgAcc1" presStyleIdx="0" presStyleCnt="3">
        <dgm:presLayoutVars>
          <dgm:bulletEnabled val="1"/>
        </dgm:presLayoutVars>
      </dgm:prSet>
      <dgm:spPr/>
    </dgm:pt>
    <dgm:pt modelId="{F1D582BE-B05F-435C-BADF-426328136BE3}" type="pres">
      <dgm:prSet presAssocID="{8535AEA4-84F6-4090-8FF8-3D97156CF69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E6BC275-DFB9-4D89-B51C-64FE0A1B1998}" type="pres">
      <dgm:prSet presAssocID="{8535AEA4-84F6-4090-8FF8-3D97156CF69C}" presName="connSite1" presStyleCnt="0"/>
      <dgm:spPr/>
    </dgm:pt>
    <dgm:pt modelId="{0F026B72-6619-413F-A8FF-26151069FC05}" type="pres">
      <dgm:prSet presAssocID="{22CE28F6-7850-412D-8B12-DD76BFAF1005}" presName="Name9" presStyleLbl="sibTrans2D1" presStyleIdx="0" presStyleCnt="2"/>
      <dgm:spPr/>
    </dgm:pt>
    <dgm:pt modelId="{51A552A7-5D94-469B-9CFC-B1F76FEE6AFD}" type="pres">
      <dgm:prSet presAssocID="{1C78EF4D-E42F-474E-A787-4EBA819E3CD3}" presName="composite2" presStyleCnt="0"/>
      <dgm:spPr/>
    </dgm:pt>
    <dgm:pt modelId="{2DCFD6E5-C357-43A2-8C77-0B2F60915268}" type="pres">
      <dgm:prSet presAssocID="{1C78EF4D-E42F-474E-A787-4EBA819E3CD3}" presName="dummyNode2" presStyleLbl="node1" presStyleIdx="0" presStyleCnt="3"/>
      <dgm:spPr/>
    </dgm:pt>
    <dgm:pt modelId="{96429050-4274-4097-BCD3-3CFBFAD2EB29}" type="pres">
      <dgm:prSet presAssocID="{1C78EF4D-E42F-474E-A787-4EBA819E3CD3}" presName="childNode2" presStyleLbl="bgAcc1" presStyleIdx="1" presStyleCnt="3">
        <dgm:presLayoutVars>
          <dgm:bulletEnabled val="1"/>
        </dgm:presLayoutVars>
      </dgm:prSet>
      <dgm:spPr/>
    </dgm:pt>
    <dgm:pt modelId="{A3D693ED-C545-4D17-969B-D60A5AE01DD3}" type="pres">
      <dgm:prSet presAssocID="{1C78EF4D-E42F-474E-A787-4EBA819E3CD3}" presName="childNode2tx" presStyleLbl="bgAcc1" presStyleIdx="1" presStyleCnt="3">
        <dgm:presLayoutVars>
          <dgm:bulletEnabled val="1"/>
        </dgm:presLayoutVars>
      </dgm:prSet>
      <dgm:spPr/>
    </dgm:pt>
    <dgm:pt modelId="{98D256FC-C9ED-441E-A2C1-9FD499F12DF4}" type="pres">
      <dgm:prSet presAssocID="{1C78EF4D-E42F-474E-A787-4EBA819E3CD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7E6815F-A11E-4A2B-87A1-A86406AA235A}" type="pres">
      <dgm:prSet presAssocID="{1C78EF4D-E42F-474E-A787-4EBA819E3CD3}" presName="connSite2" presStyleCnt="0"/>
      <dgm:spPr/>
    </dgm:pt>
    <dgm:pt modelId="{3C400FA8-D2BC-4CB0-8BE5-1B53F82D090B}" type="pres">
      <dgm:prSet presAssocID="{7381E8CE-0695-4DBC-9EC1-70F74A9AD0AF}" presName="Name18" presStyleLbl="sibTrans2D1" presStyleIdx="1" presStyleCnt="2"/>
      <dgm:spPr/>
    </dgm:pt>
    <dgm:pt modelId="{6C9195A9-716C-4BCD-94D8-80F89EE3518E}" type="pres">
      <dgm:prSet presAssocID="{466E296F-072E-4B86-8C28-FD2EF3C8D555}" presName="composite1" presStyleCnt="0"/>
      <dgm:spPr/>
    </dgm:pt>
    <dgm:pt modelId="{335272F3-57FD-4C9C-9E10-BAF079DE9643}" type="pres">
      <dgm:prSet presAssocID="{466E296F-072E-4B86-8C28-FD2EF3C8D555}" presName="dummyNode1" presStyleLbl="node1" presStyleIdx="1" presStyleCnt="3"/>
      <dgm:spPr/>
    </dgm:pt>
    <dgm:pt modelId="{9DFDAC4C-C7DC-4FA1-A1CE-7CB070252F10}" type="pres">
      <dgm:prSet presAssocID="{466E296F-072E-4B86-8C28-FD2EF3C8D555}" presName="childNode1" presStyleLbl="bgAcc1" presStyleIdx="2" presStyleCnt="3">
        <dgm:presLayoutVars>
          <dgm:bulletEnabled val="1"/>
        </dgm:presLayoutVars>
      </dgm:prSet>
      <dgm:spPr/>
    </dgm:pt>
    <dgm:pt modelId="{5FDDFC18-D8F1-49F4-BF27-3B7A782BBF36}" type="pres">
      <dgm:prSet presAssocID="{466E296F-072E-4B86-8C28-FD2EF3C8D555}" presName="childNode1tx" presStyleLbl="bgAcc1" presStyleIdx="2" presStyleCnt="3">
        <dgm:presLayoutVars>
          <dgm:bulletEnabled val="1"/>
        </dgm:presLayoutVars>
      </dgm:prSet>
      <dgm:spPr/>
    </dgm:pt>
    <dgm:pt modelId="{254CE1EE-C65C-4700-B71D-9FA541B38D46}" type="pres">
      <dgm:prSet presAssocID="{466E296F-072E-4B86-8C28-FD2EF3C8D55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DD72D4E-8C91-49B0-96CE-7B2730590ECD}" type="pres">
      <dgm:prSet presAssocID="{466E296F-072E-4B86-8C28-FD2EF3C8D555}" presName="connSite1" presStyleCnt="0"/>
      <dgm:spPr/>
    </dgm:pt>
  </dgm:ptLst>
  <dgm:cxnLst>
    <dgm:cxn modelId="{CA7BEC0D-4507-4426-B776-75C51E8B2BF9}" type="presOf" srcId="{22CE28F6-7850-412D-8B12-DD76BFAF1005}" destId="{0F026B72-6619-413F-A8FF-26151069FC05}" srcOrd="0" destOrd="0" presId="urn:microsoft.com/office/officeart/2005/8/layout/hProcess4"/>
    <dgm:cxn modelId="{841B740F-0024-47EF-ADA1-4077D0DA89F7}" srcId="{466E296F-072E-4B86-8C28-FD2EF3C8D555}" destId="{66363D98-D1F1-49DC-B57A-25303BF3F6E1}" srcOrd="2" destOrd="0" parTransId="{2ED26B4D-DE8F-4DF0-A3D4-B72769B11FAE}" sibTransId="{DF5D0B77-1091-4160-B5E9-A481194218C8}"/>
    <dgm:cxn modelId="{2B134116-6598-4CF2-B8C2-7A520F5D3135}" type="presOf" srcId="{16C976C4-F938-4C49-BADD-99974743899F}" destId="{96429050-4274-4097-BCD3-3CFBFAD2EB29}" srcOrd="0" destOrd="0" presId="urn:microsoft.com/office/officeart/2005/8/layout/hProcess4"/>
    <dgm:cxn modelId="{5CECF537-7EB4-466F-AFFC-455C956E2FB9}" type="presOf" srcId="{16C976C4-F938-4C49-BADD-99974743899F}" destId="{A3D693ED-C545-4D17-969B-D60A5AE01DD3}" srcOrd="1" destOrd="0" presId="urn:microsoft.com/office/officeart/2005/8/layout/hProcess4"/>
    <dgm:cxn modelId="{D6390039-E8B1-4A75-AE6F-498665473B69}" type="presOf" srcId="{E00035FF-F3E6-405B-A0B7-44BF19FEB0F8}" destId="{9DFDAC4C-C7DC-4FA1-A1CE-7CB070252F10}" srcOrd="0" destOrd="0" presId="urn:microsoft.com/office/officeart/2005/8/layout/hProcess4"/>
    <dgm:cxn modelId="{8127B63E-B1D1-493C-B8AE-B1D59D7ACD3D}" type="presOf" srcId="{103B725F-3879-48FD-ACA3-0BD84BBB1506}" destId="{30630AB8-C180-4E3D-9714-98D4C3C3CF5C}" srcOrd="1" destOrd="0" presId="urn:microsoft.com/office/officeart/2005/8/layout/hProcess4"/>
    <dgm:cxn modelId="{A5B0C95D-A4E6-4FB8-B3E6-84EEFE185170}" srcId="{F520BB44-8DC8-49A6-92D5-F9A5DD8C223D}" destId="{1C78EF4D-E42F-474E-A787-4EBA819E3CD3}" srcOrd="1" destOrd="0" parTransId="{40D9D9C5-B4D9-48C7-9BBF-CAF7E1E8FFEF}" sibTransId="{7381E8CE-0695-4DBC-9EC1-70F74A9AD0AF}"/>
    <dgm:cxn modelId="{0DF7FE63-A316-45B5-A362-5210FA092B4B}" type="presOf" srcId="{E9027025-4A03-4C54-9CB0-A976F07F6E42}" destId="{9DFDAC4C-C7DC-4FA1-A1CE-7CB070252F10}" srcOrd="0" destOrd="1" presId="urn:microsoft.com/office/officeart/2005/8/layout/hProcess4"/>
    <dgm:cxn modelId="{620C2755-BCDE-4FE4-8AB2-3B141A2BEF89}" srcId="{1C78EF4D-E42F-474E-A787-4EBA819E3CD3}" destId="{16C976C4-F938-4C49-BADD-99974743899F}" srcOrd="0" destOrd="0" parTransId="{0B3E70EB-F7D4-4145-86C9-83DA93AB5608}" sibTransId="{6D6C429A-1E21-491A-BE98-8C79B8F75940}"/>
    <dgm:cxn modelId="{19F23D75-C04D-4121-B65B-5F4D4D4AB9DA}" srcId="{F520BB44-8DC8-49A6-92D5-F9A5DD8C223D}" destId="{466E296F-072E-4B86-8C28-FD2EF3C8D555}" srcOrd="2" destOrd="0" parTransId="{4AE581A5-EBC9-4B06-BF6A-4E03D80C34BE}" sibTransId="{F743BA78-5E36-4BE2-96C6-BBCD4D47EAC3}"/>
    <dgm:cxn modelId="{92753288-B50E-45D1-B86F-651C02053860}" srcId="{F520BB44-8DC8-49A6-92D5-F9A5DD8C223D}" destId="{8535AEA4-84F6-4090-8FF8-3D97156CF69C}" srcOrd="0" destOrd="0" parTransId="{50231DDD-28BC-47D7-B1D9-3FDBCAD26E79}" sibTransId="{22CE28F6-7850-412D-8B12-DD76BFAF1005}"/>
    <dgm:cxn modelId="{31C7A588-EF55-442A-9850-DDD5412FCBA9}" type="presOf" srcId="{466E296F-072E-4B86-8C28-FD2EF3C8D555}" destId="{254CE1EE-C65C-4700-B71D-9FA541B38D46}" srcOrd="0" destOrd="0" presId="urn:microsoft.com/office/officeart/2005/8/layout/hProcess4"/>
    <dgm:cxn modelId="{27F8528E-915C-451F-A6D9-7E6E93AA6E69}" type="presOf" srcId="{66363D98-D1F1-49DC-B57A-25303BF3F6E1}" destId="{5FDDFC18-D8F1-49F4-BF27-3B7A782BBF36}" srcOrd="1" destOrd="2" presId="urn:microsoft.com/office/officeart/2005/8/layout/hProcess4"/>
    <dgm:cxn modelId="{57147B95-403A-4A25-A624-C6826C0BDAF2}" type="presOf" srcId="{66363D98-D1F1-49DC-B57A-25303BF3F6E1}" destId="{9DFDAC4C-C7DC-4FA1-A1CE-7CB070252F10}" srcOrd="0" destOrd="2" presId="urn:microsoft.com/office/officeart/2005/8/layout/hProcess4"/>
    <dgm:cxn modelId="{8E9ACD9A-E4B1-4AFB-B7CD-C0AC935AD80C}" type="presOf" srcId="{7381E8CE-0695-4DBC-9EC1-70F74A9AD0AF}" destId="{3C400FA8-D2BC-4CB0-8BE5-1B53F82D090B}" srcOrd="0" destOrd="0" presId="urn:microsoft.com/office/officeart/2005/8/layout/hProcess4"/>
    <dgm:cxn modelId="{4F27B4DC-D164-4781-96CB-7AEA00F924A0}" type="presOf" srcId="{F520BB44-8DC8-49A6-92D5-F9A5DD8C223D}" destId="{03C48233-8A95-414C-A5D3-E0C487D62BC6}" srcOrd="0" destOrd="0" presId="urn:microsoft.com/office/officeart/2005/8/layout/hProcess4"/>
    <dgm:cxn modelId="{541F32DE-8981-492A-A599-EF42F254EF27}" type="presOf" srcId="{1C78EF4D-E42F-474E-A787-4EBA819E3CD3}" destId="{98D256FC-C9ED-441E-A2C1-9FD499F12DF4}" srcOrd="0" destOrd="0" presId="urn:microsoft.com/office/officeart/2005/8/layout/hProcess4"/>
    <dgm:cxn modelId="{608C88E1-4FBC-475C-8E27-437E252F7F6A}" srcId="{8535AEA4-84F6-4090-8FF8-3D97156CF69C}" destId="{103B725F-3879-48FD-ACA3-0BD84BBB1506}" srcOrd="0" destOrd="0" parTransId="{55C004C4-C8D3-4CEA-AAAE-8568873CBB7F}" sibTransId="{381A44A7-EB23-4762-9809-38CEC2F546F5}"/>
    <dgm:cxn modelId="{3CAF39EB-80DD-4850-9899-35F2B07916CE}" srcId="{466E296F-072E-4B86-8C28-FD2EF3C8D555}" destId="{E00035FF-F3E6-405B-A0B7-44BF19FEB0F8}" srcOrd="0" destOrd="0" parTransId="{037ECA8F-DFDD-4BD2-AD0D-FFD7029F0303}" sibTransId="{34ECAE2D-450B-458C-9586-5ABC9B7661F8}"/>
    <dgm:cxn modelId="{9F26B2F1-2ECA-4EB8-9089-0D116235C801}" type="presOf" srcId="{E00035FF-F3E6-405B-A0B7-44BF19FEB0F8}" destId="{5FDDFC18-D8F1-49F4-BF27-3B7A782BBF36}" srcOrd="1" destOrd="0" presId="urn:microsoft.com/office/officeart/2005/8/layout/hProcess4"/>
    <dgm:cxn modelId="{E78D58F4-45A7-4D7D-90E8-9AFFB557A5CF}" type="presOf" srcId="{103B725F-3879-48FD-ACA3-0BD84BBB1506}" destId="{4F21F3C1-C5EE-46B3-93E4-306BF9B267B0}" srcOrd="0" destOrd="0" presId="urn:microsoft.com/office/officeart/2005/8/layout/hProcess4"/>
    <dgm:cxn modelId="{B5B0B2F9-9478-4A04-A5F6-372260D375B5}" type="presOf" srcId="{E9027025-4A03-4C54-9CB0-A976F07F6E42}" destId="{5FDDFC18-D8F1-49F4-BF27-3B7A782BBF36}" srcOrd="1" destOrd="1" presId="urn:microsoft.com/office/officeart/2005/8/layout/hProcess4"/>
    <dgm:cxn modelId="{AE7A11FD-2A61-4193-8C77-1667F9FC0E15}" srcId="{466E296F-072E-4B86-8C28-FD2EF3C8D555}" destId="{E9027025-4A03-4C54-9CB0-A976F07F6E42}" srcOrd="1" destOrd="0" parTransId="{D4C882B7-469E-40FF-994D-99271E12F590}" sibTransId="{8A68E015-FC3B-4732-8874-097A0D7033CA}"/>
    <dgm:cxn modelId="{B12152FD-E5F9-4A04-8795-9CB835F05B2D}" type="presOf" srcId="{8535AEA4-84F6-4090-8FF8-3D97156CF69C}" destId="{F1D582BE-B05F-435C-BADF-426328136BE3}" srcOrd="0" destOrd="0" presId="urn:microsoft.com/office/officeart/2005/8/layout/hProcess4"/>
    <dgm:cxn modelId="{042DD98B-D6CA-4220-B5F0-B8749590C597}" type="presParOf" srcId="{03C48233-8A95-414C-A5D3-E0C487D62BC6}" destId="{D5120395-DDE0-47C1-B421-AED5519113B6}" srcOrd="0" destOrd="0" presId="urn:microsoft.com/office/officeart/2005/8/layout/hProcess4"/>
    <dgm:cxn modelId="{277B778D-C02E-44CE-A821-D08786546223}" type="presParOf" srcId="{03C48233-8A95-414C-A5D3-E0C487D62BC6}" destId="{CE5ADB13-142C-4E3B-9CB5-889EDBB5D7E1}" srcOrd="1" destOrd="0" presId="urn:microsoft.com/office/officeart/2005/8/layout/hProcess4"/>
    <dgm:cxn modelId="{B350C18D-E774-41BB-BDF4-79BD5E8C0BDB}" type="presParOf" srcId="{03C48233-8A95-414C-A5D3-E0C487D62BC6}" destId="{D39C0AAC-CEC0-47E4-BC91-7B32B05476A6}" srcOrd="2" destOrd="0" presId="urn:microsoft.com/office/officeart/2005/8/layout/hProcess4"/>
    <dgm:cxn modelId="{500109BA-6750-45CC-945A-0A17F010A8DC}" type="presParOf" srcId="{D39C0AAC-CEC0-47E4-BC91-7B32B05476A6}" destId="{3013D7CE-A93B-4DD3-9F5E-914128C21D93}" srcOrd="0" destOrd="0" presId="urn:microsoft.com/office/officeart/2005/8/layout/hProcess4"/>
    <dgm:cxn modelId="{0D35721F-FAF7-4A3E-A2E3-77037F920886}" type="presParOf" srcId="{3013D7CE-A93B-4DD3-9F5E-914128C21D93}" destId="{E144CE85-9C49-45B2-ADD3-4D4828CD395E}" srcOrd="0" destOrd="0" presId="urn:microsoft.com/office/officeart/2005/8/layout/hProcess4"/>
    <dgm:cxn modelId="{B537808D-55B8-4F44-9D77-B4698FF0FDEB}" type="presParOf" srcId="{3013D7CE-A93B-4DD3-9F5E-914128C21D93}" destId="{4F21F3C1-C5EE-46B3-93E4-306BF9B267B0}" srcOrd="1" destOrd="0" presId="urn:microsoft.com/office/officeart/2005/8/layout/hProcess4"/>
    <dgm:cxn modelId="{DE4DC9E0-B654-4925-BD9A-DC30C0CB4E5A}" type="presParOf" srcId="{3013D7CE-A93B-4DD3-9F5E-914128C21D93}" destId="{30630AB8-C180-4E3D-9714-98D4C3C3CF5C}" srcOrd="2" destOrd="0" presId="urn:microsoft.com/office/officeart/2005/8/layout/hProcess4"/>
    <dgm:cxn modelId="{347FAF3A-E6B2-4703-8515-381B9F26A200}" type="presParOf" srcId="{3013D7CE-A93B-4DD3-9F5E-914128C21D93}" destId="{F1D582BE-B05F-435C-BADF-426328136BE3}" srcOrd="3" destOrd="0" presId="urn:microsoft.com/office/officeart/2005/8/layout/hProcess4"/>
    <dgm:cxn modelId="{F2A83752-5761-43AA-9DEB-EE22309F6512}" type="presParOf" srcId="{3013D7CE-A93B-4DD3-9F5E-914128C21D93}" destId="{4E6BC275-DFB9-4D89-B51C-64FE0A1B1998}" srcOrd="4" destOrd="0" presId="urn:microsoft.com/office/officeart/2005/8/layout/hProcess4"/>
    <dgm:cxn modelId="{62072606-B4B9-4256-ADDF-450A40873EE2}" type="presParOf" srcId="{D39C0AAC-CEC0-47E4-BC91-7B32B05476A6}" destId="{0F026B72-6619-413F-A8FF-26151069FC05}" srcOrd="1" destOrd="0" presId="urn:microsoft.com/office/officeart/2005/8/layout/hProcess4"/>
    <dgm:cxn modelId="{68C0FEC4-FA38-4214-ADB3-5C651B2FFAA0}" type="presParOf" srcId="{D39C0AAC-CEC0-47E4-BC91-7B32B05476A6}" destId="{51A552A7-5D94-469B-9CFC-B1F76FEE6AFD}" srcOrd="2" destOrd="0" presId="urn:microsoft.com/office/officeart/2005/8/layout/hProcess4"/>
    <dgm:cxn modelId="{D49F3FAE-69F5-4F39-A2A6-BFEF7EAD5CD3}" type="presParOf" srcId="{51A552A7-5D94-469B-9CFC-B1F76FEE6AFD}" destId="{2DCFD6E5-C357-43A2-8C77-0B2F60915268}" srcOrd="0" destOrd="0" presId="urn:microsoft.com/office/officeart/2005/8/layout/hProcess4"/>
    <dgm:cxn modelId="{4B7E80F7-E9C6-4912-A203-FC9FF9C9CABB}" type="presParOf" srcId="{51A552A7-5D94-469B-9CFC-B1F76FEE6AFD}" destId="{96429050-4274-4097-BCD3-3CFBFAD2EB29}" srcOrd="1" destOrd="0" presId="urn:microsoft.com/office/officeart/2005/8/layout/hProcess4"/>
    <dgm:cxn modelId="{965479FF-5336-4572-9498-AF8875014BF2}" type="presParOf" srcId="{51A552A7-5D94-469B-9CFC-B1F76FEE6AFD}" destId="{A3D693ED-C545-4D17-969B-D60A5AE01DD3}" srcOrd="2" destOrd="0" presId="urn:microsoft.com/office/officeart/2005/8/layout/hProcess4"/>
    <dgm:cxn modelId="{5B885A2E-B495-48AF-88DF-AA830F46A33E}" type="presParOf" srcId="{51A552A7-5D94-469B-9CFC-B1F76FEE6AFD}" destId="{98D256FC-C9ED-441E-A2C1-9FD499F12DF4}" srcOrd="3" destOrd="0" presId="urn:microsoft.com/office/officeart/2005/8/layout/hProcess4"/>
    <dgm:cxn modelId="{7E23522D-847C-4F79-B141-002CD899F466}" type="presParOf" srcId="{51A552A7-5D94-469B-9CFC-B1F76FEE6AFD}" destId="{B7E6815F-A11E-4A2B-87A1-A86406AA235A}" srcOrd="4" destOrd="0" presId="urn:microsoft.com/office/officeart/2005/8/layout/hProcess4"/>
    <dgm:cxn modelId="{8539B2A4-3373-42A1-92DE-D8023335ECF3}" type="presParOf" srcId="{D39C0AAC-CEC0-47E4-BC91-7B32B05476A6}" destId="{3C400FA8-D2BC-4CB0-8BE5-1B53F82D090B}" srcOrd="3" destOrd="0" presId="urn:microsoft.com/office/officeart/2005/8/layout/hProcess4"/>
    <dgm:cxn modelId="{D8A07738-3218-4E92-9B2E-355152DC85B3}" type="presParOf" srcId="{D39C0AAC-CEC0-47E4-BC91-7B32B05476A6}" destId="{6C9195A9-716C-4BCD-94D8-80F89EE3518E}" srcOrd="4" destOrd="0" presId="urn:microsoft.com/office/officeart/2005/8/layout/hProcess4"/>
    <dgm:cxn modelId="{C6B8CEEA-644D-405B-99D6-DF78E9318A78}" type="presParOf" srcId="{6C9195A9-716C-4BCD-94D8-80F89EE3518E}" destId="{335272F3-57FD-4C9C-9E10-BAF079DE9643}" srcOrd="0" destOrd="0" presId="urn:microsoft.com/office/officeart/2005/8/layout/hProcess4"/>
    <dgm:cxn modelId="{B64EB1A1-1044-43E0-AE3A-DB92D4598189}" type="presParOf" srcId="{6C9195A9-716C-4BCD-94D8-80F89EE3518E}" destId="{9DFDAC4C-C7DC-4FA1-A1CE-7CB070252F10}" srcOrd="1" destOrd="0" presId="urn:microsoft.com/office/officeart/2005/8/layout/hProcess4"/>
    <dgm:cxn modelId="{C5DE32E3-75B1-4B75-AE5E-0CCEB5821FED}" type="presParOf" srcId="{6C9195A9-716C-4BCD-94D8-80F89EE3518E}" destId="{5FDDFC18-D8F1-49F4-BF27-3B7A782BBF36}" srcOrd="2" destOrd="0" presId="urn:microsoft.com/office/officeart/2005/8/layout/hProcess4"/>
    <dgm:cxn modelId="{D7676E4B-DD58-4F82-8FEA-DBB4DE821C5B}" type="presParOf" srcId="{6C9195A9-716C-4BCD-94D8-80F89EE3518E}" destId="{254CE1EE-C65C-4700-B71D-9FA541B38D46}" srcOrd="3" destOrd="0" presId="urn:microsoft.com/office/officeart/2005/8/layout/hProcess4"/>
    <dgm:cxn modelId="{B4601B2D-2167-4CD4-934C-36F378E27D45}" type="presParOf" srcId="{6C9195A9-716C-4BCD-94D8-80F89EE3518E}" destId="{3DD72D4E-8C91-49B0-96CE-7B2730590EC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1F3C1-C5EE-46B3-93E4-306BF9B267B0}">
      <dsp:nvSpPr>
        <dsp:cNvPr id="0" name=""/>
        <dsp:cNvSpPr/>
      </dsp:nvSpPr>
      <dsp:spPr>
        <a:xfrm>
          <a:off x="1170003" y="970335"/>
          <a:ext cx="2260653" cy="1864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30 dias antes dos 6 meses restantes para a compulsória</a:t>
          </a:r>
        </a:p>
      </dsp:txBody>
      <dsp:txXfrm>
        <a:off x="1212912" y="1013244"/>
        <a:ext cx="2174835" cy="1379198"/>
      </dsp:txXfrm>
    </dsp:sp>
    <dsp:sp modelId="{0F026B72-6619-413F-A8FF-26151069FC05}">
      <dsp:nvSpPr>
        <dsp:cNvPr id="0" name=""/>
        <dsp:cNvSpPr/>
      </dsp:nvSpPr>
      <dsp:spPr>
        <a:xfrm>
          <a:off x="2387748" y="1225201"/>
          <a:ext cx="2772608" cy="2772608"/>
        </a:xfrm>
        <a:prstGeom prst="leftCircularArrow">
          <a:avLst>
            <a:gd name="adj1" fmla="val 4155"/>
            <a:gd name="adj2" fmla="val 523801"/>
            <a:gd name="adj3" fmla="val 2299312"/>
            <a:gd name="adj4" fmla="val 9024489"/>
            <a:gd name="adj5" fmla="val 484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582BE-B05F-435C-BADF-426328136BE3}">
      <dsp:nvSpPr>
        <dsp:cNvPr id="0" name=""/>
        <dsp:cNvSpPr/>
      </dsp:nvSpPr>
      <dsp:spPr>
        <a:xfrm>
          <a:off x="1672371" y="2435352"/>
          <a:ext cx="2009470" cy="7990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Oficio P1 para a CPP</a:t>
          </a:r>
        </a:p>
      </dsp:txBody>
      <dsp:txXfrm>
        <a:off x="1695776" y="2458757"/>
        <a:ext cx="1962660" cy="752289"/>
      </dsp:txXfrm>
    </dsp:sp>
    <dsp:sp modelId="{96429050-4274-4097-BCD3-3CFBFAD2EB29}">
      <dsp:nvSpPr>
        <dsp:cNvPr id="0" name=""/>
        <dsp:cNvSpPr/>
      </dsp:nvSpPr>
      <dsp:spPr>
        <a:xfrm>
          <a:off x="4230481" y="970335"/>
          <a:ext cx="2260653" cy="1864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Avaliados os requisitos o policial é promovido</a:t>
          </a:r>
        </a:p>
      </dsp:txBody>
      <dsp:txXfrm>
        <a:off x="4273390" y="1412794"/>
        <a:ext cx="2174835" cy="1379198"/>
      </dsp:txXfrm>
    </dsp:sp>
    <dsp:sp modelId="{3C400FA8-D2BC-4CB0-8BE5-1B53F82D090B}">
      <dsp:nvSpPr>
        <dsp:cNvPr id="0" name=""/>
        <dsp:cNvSpPr/>
      </dsp:nvSpPr>
      <dsp:spPr>
        <a:xfrm>
          <a:off x="5429387" y="-265680"/>
          <a:ext cx="3061470" cy="3061470"/>
        </a:xfrm>
        <a:prstGeom prst="circularArrow">
          <a:avLst>
            <a:gd name="adj1" fmla="val 3763"/>
            <a:gd name="adj2" fmla="val 469902"/>
            <a:gd name="adj3" fmla="val 19354587"/>
            <a:gd name="adj4" fmla="val 12575511"/>
            <a:gd name="adj5" fmla="val 43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56FC-C9ED-441E-A2C1-9FD499F12DF4}">
      <dsp:nvSpPr>
        <dsp:cNvPr id="0" name=""/>
        <dsp:cNvSpPr/>
      </dsp:nvSpPr>
      <dsp:spPr>
        <a:xfrm>
          <a:off x="4732848" y="570785"/>
          <a:ext cx="2009470" cy="7990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Promoção por permanência</a:t>
          </a:r>
        </a:p>
      </dsp:txBody>
      <dsp:txXfrm>
        <a:off x="4756253" y="594190"/>
        <a:ext cx="1962660" cy="752289"/>
      </dsp:txXfrm>
    </dsp:sp>
    <dsp:sp modelId="{9DFDAC4C-C7DC-4FA1-A1CE-7CB070252F10}">
      <dsp:nvSpPr>
        <dsp:cNvPr id="0" name=""/>
        <dsp:cNvSpPr/>
      </dsp:nvSpPr>
      <dsp:spPr>
        <a:xfrm>
          <a:off x="7290958" y="970335"/>
          <a:ext cx="2260653" cy="1864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Passagem para a RR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Tempo de Serviço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Ou idade</a:t>
          </a:r>
        </a:p>
      </dsp:txBody>
      <dsp:txXfrm>
        <a:off x="7333867" y="1013244"/>
        <a:ext cx="2174835" cy="1379198"/>
      </dsp:txXfrm>
    </dsp:sp>
    <dsp:sp modelId="{254CE1EE-C65C-4700-B71D-9FA541B38D46}">
      <dsp:nvSpPr>
        <dsp:cNvPr id="0" name=""/>
        <dsp:cNvSpPr/>
      </dsp:nvSpPr>
      <dsp:spPr>
        <a:xfrm>
          <a:off x="7793326" y="2435352"/>
          <a:ext cx="2009470" cy="799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Reserva Compulsória </a:t>
          </a:r>
        </a:p>
      </dsp:txBody>
      <dsp:txXfrm>
        <a:off x="7816731" y="2458757"/>
        <a:ext cx="1962660" cy="75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DB25-8EEE-4F5F-9B0F-1423F04CFD31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0D71-3C8B-4C65-A0F2-86FC4C0FD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9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0D71-3C8B-4C65-A0F2-86FC4C0FD13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9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441936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02980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948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9720" y="105264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441936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441936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843" y="1052736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2" y="2431430"/>
            <a:ext cx="10972800" cy="38058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" y="-27383"/>
            <a:ext cx="12218494" cy="5646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4" y="-83786"/>
            <a:ext cx="6605626" cy="9204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1" y="69748"/>
            <a:ext cx="1125021" cy="12710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9" y="6518164"/>
            <a:ext cx="11353397" cy="3672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44" y="6381329"/>
            <a:ext cx="6326951" cy="542545"/>
          </a:xfrm>
          <a:prstGeom prst="rect">
            <a:avLst/>
          </a:prstGeom>
        </p:spPr>
      </p:pic>
      <p:sp>
        <p:nvSpPr>
          <p:cNvPr id="13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10566338" y="4941168"/>
            <a:ext cx="1462263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Brasão da Unidade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02395" y="609254"/>
            <a:ext cx="5639069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6587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9720" y="105264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441936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441936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3196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243144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802980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9480" y="4419360"/>
            <a:ext cx="35330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9720" y="105264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380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441936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2431440"/>
            <a:ext cx="535428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4419360"/>
            <a:ext cx="10972440" cy="181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000680"/>
            <a:ext cx="10362960" cy="12279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404040"/>
                </a:solidFill>
                <a:latin typeface="Geometr415 Blk B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Imagem 9"/>
          <p:cNvPicPr/>
          <p:nvPr/>
        </p:nvPicPr>
        <p:blipFill>
          <a:blip r:embed="rId15"/>
          <a:stretch/>
        </p:blipFill>
        <p:spPr>
          <a:xfrm>
            <a:off x="0" y="-27360"/>
            <a:ext cx="12218040" cy="564480"/>
          </a:xfrm>
          <a:prstGeom prst="rect">
            <a:avLst/>
          </a:prstGeom>
          <a:ln>
            <a:noFill/>
          </a:ln>
        </p:spPr>
      </p:pic>
      <p:pic>
        <p:nvPicPr>
          <p:cNvPr id="2" name="Imagem 10"/>
          <p:cNvPicPr/>
          <p:nvPr/>
        </p:nvPicPr>
        <p:blipFill>
          <a:blip r:embed="rId16"/>
          <a:stretch/>
        </p:blipFill>
        <p:spPr>
          <a:xfrm>
            <a:off x="-26640" y="-83880"/>
            <a:ext cx="6605280" cy="920160"/>
          </a:xfrm>
          <a:prstGeom prst="rect">
            <a:avLst/>
          </a:prstGeom>
          <a:ln>
            <a:noFill/>
          </a:ln>
        </p:spPr>
      </p:pic>
      <p:pic>
        <p:nvPicPr>
          <p:cNvPr id="3" name="Imagem 11"/>
          <p:cNvPicPr/>
          <p:nvPr/>
        </p:nvPicPr>
        <p:blipFill>
          <a:blip r:embed="rId17"/>
          <a:stretch/>
        </p:blipFill>
        <p:spPr>
          <a:xfrm>
            <a:off x="-18720" y="6518160"/>
            <a:ext cx="11352960" cy="366840"/>
          </a:xfrm>
          <a:prstGeom prst="rect">
            <a:avLst/>
          </a:prstGeom>
          <a:ln>
            <a:noFill/>
          </a:ln>
        </p:spPr>
      </p:pic>
      <p:pic>
        <p:nvPicPr>
          <p:cNvPr id="4" name="Imagem 12"/>
          <p:cNvPicPr/>
          <p:nvPr/>
        </p:nvPicPr>
        <p:blipFill>
          <a:blip r:embed="rId18"/>
          <a:stretch/>
        </p:blipFill>
        <p:spPr>
          <a:xfrm>
            <a:off x="5946120" y="6381360"/>
            <a:ext cx="6326640" cy="542160"/>
          </a:xfrm>
          <a:prstGeom prst="rect">
            <a:avLst/>
          </a:prstGeom>
          <a:ln>
            <a:noFill/>
          </a:ln>
        </p:spPr>
      </p:pic>
      <p:pic>
        <p:nvPicPr>
          <p:cNvPr id="5" name="Imagem 13"/>
          <p:cNvPicPr/>
          <p:nvPr/>
        </p:nvPicPr>
        <p:blipFill>
          <a:blip r:embed="rId19"/>
          <a:stretch/>
        </p:blipFill>
        <p:spPr>
          <a:xfrm>
            <a:off x="5005800" y="1397520"/>
            <a:ext cx="2180160" cy="2463120"/>
          </a:xfrm>
          <a:prstGeom prst="rect">
            <a:avLst/>
          </a:prstGeom>
          <a:ln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40404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40404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9720" y="1052640"/>
            <a:ext cx="109724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404040"/>
                </a:solidFill>
                <a:latin typeface="Geometr415 Blk B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2431440"/>
            <a:ext cx="10972440" cy="380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404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404040"/>
                </a:solidFill>
                <a:latin typeface="Calibri"/>
              </a:rPr>
              <a:t>Clique para editar o texto mestre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040"/>
              </a:buClr>
              <a:buFont typeface="Arial"/>
              <a:buChar char="–"/>
            </a:pPr>
            <a:r>
              <a:rPr lang="pt-BR" sz="2800" b="0" strike="noStrike" spc="-1">
                <a:solidFill>
                  <a:srgbClr val="40404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40404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40404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040"/>
              </a:buClr>
              <a:buFont typeface="Arial"/>
              <a:buChar char="–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404040"/>
              </a:buClr>
              <a:buFont typeface="Arial"/>
              <a:buChar char="»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Quinto nível</a:t>
            </a:r>
          </a:p>
        </p:txBody>
      </p:sp>
      <p:pic>
        <p:nvPicPr>
          <p:cNvPr id="45" name="Imagem 7"/>
          <p:cNvPicPr/>
          <p:nvPr/>
        </p:nvPicPr>
        <p:blipFill>
          <a:blip r:embed="rId16"/>
          <a:stretch/>
        </p:blipFill>
        <p:spPr>
          <a:xfrm>
            <a:off x="0" y="-27360"/>
            <a:ext cx="12218040" cy="564480"/>
          </a:xfrm>
          <a:prstGeom prst="rect">
            <a:avLst/>
          </a:prstGeom>
          <a:ln>
            <a:noFill/>
          </a:ln>
        </p:spPr>
      </p:pic>
      <p:pic>
        <p:nvPicPr>
          <p:cNvPr id="46" name="Imagem 6"/>
          <p:cNvPicPr/>
          <p:nvPr/>
        </p:nvPicPr>
        <p:blipFill>
          <a:blip r:embed="rId17"/>
          <a:stretch/>
        </p:blipFill>
        <p:spPr>
          <a:xfrm>
            <a:off x="-26640" y="-83880"/>
            <a:ext cx="6605280" cy="920160"/>
          </a:xfrm>
          <a:prstGeom prst="rect">
            <a:avLst/>
          </a:prstGeom>
          <a:ln>
            <a:noFill/>
          </a:ln>
        </p:spPr>
      </p:pic>
      <p:pic>
        <p:nvPicPr>
          <p:cNvPr id="47" name="Imagem 8"/>
          <p:cNvPicPr/>
          <p:nvPr/>
        </p:nvPicPr>
        <p:blipFill>
          <a:blip r:embed="rId18"/>
          <a:stretch/>
        </p:blipFill>
        <p:spPr>
          <a:xfrm>
            <a:off x="244080" y="69840"/>
            <a:ext cx="1124640" cy="1270800"/>
          </a:xfrm>
          <a:prstGeom prst="rect">
            <a:avLst/>
          </a:prstGeom>
          <a:ln>
            <a:noFill/>
          </a:ln>
        </p:spPr>
      </p:pic>
      <p:pic>
        <p:nvPicPr>
          <p:cNvPr id="48" name="Imagem 9"/>
          <p:cNvPicPr/>
          <p:nvPr/>
        </p:nvPicPr>
        <p:blipFill>
          <a:blip r:embed="rId19"/>
          <a:stretch/>
        </p:blipFill>
        <p:spPr>
          <a:xfrm>
            <a:off x="-18720" y="6518160"/>
            <a:ext cx="11352960" cy="366840"/>
          </a:xfrm>
          <a:prstGeom prst="rect">
            <a:avLst/>
          </a:prstGeom>
          <a:ln>
            <a:noFill/>
          </a:ln>
        </p:spPr>
      </p:pic>
      <p:pic>
        <p:nvPicPr>
          <p:cNvPr id="49" name="Imagem 10"/>
          <p:cNvPicPr/>
          <p:nvPr/>
        </p:nvPicPr>
        <p:blipFill>
          <a:blip r:embed="rId20"/>
          <a:stretch/>
        </p:blipFill>
        <p:spPr>
          <a:xfrm>
            <a:off x="5946120" y="6381360"/>
            <a:ext cx="6326640" cy="54216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0566360" y="4941000"/>
            <a:ext cx="1461960" cy="131580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</a:rPr>
              <a:t>Brasão da Unidade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502320" y="609120"/>
            <a:ext cx="5638680" cy="3711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0" strike="noStrike" spc="-1">
                <a:solidFill>
                  <a:srgbClr val="808080"/>
                </a:solidFill>
                <a:latin typeface="Geometr415 Blk BT"/>
              </a:rPr>
              <a:t>CLIQUE PARA EDITAR O TEXTO MESTRE</a:t>
            </a:r>
            <a:endParaRPr lang="pt-BR" sz="16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064040" y="3645000"/>
            <a:ext cx="7587000" cy="13618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sz="3600" b="1" strike="noStrike" cap="all" spc="-1">
                <a:solidFill>
                  <a:srgbClr val="404040"/>
                </a:solidFill>
                <a:latin typeface="Geometr415 Blk BT"/>
              </a:rPr>
              <a:t>Clique para editar o título mestre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4200" y="5013000"/>
            <a:ext cx="6936840" cy="5756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2000" b="0" strike="noStrike" spc="-1">
                <a:solidFill>
                  <a:srgbClr val="8B8B8B"/>
                </a:solidFill>
                <a:latin typeface="Calibri"/>
              </a:rPr>
              <a:t>Clique para editar o texto mestre</a:t>
            </a:r>
            <a:endParaRPr lang="pt-BR" sz="20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0" name="Imagem 6"/>
          <p:cNvPicPr/>
          <p:nvPr/>
        </p:nvPicPr>
        <p:blipFill>
          <a:blip r:embed="rId15"/>
          <a:stretch/>
        </p:blipFill>
        <p:spPr>
          <a:xfrm>
            <a:off x="10647720" y="188640"/>
            <a:ext cx="1137600" cy="1285200"/>
          </a:xfrm>
          <a:prstGeom prst="rect">
            <a:avLst/>
          </a:prstGeom>
          <a:ln>
            <a:noFill/>
          </a:ln>
        </p:spPr>
      </p:pic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87800" y="2061720"/>
            <a:ext cx="2355840" cy="230328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latin typeface="Calibri"/>
              </a:rPr>
              <a:t>Brasão da Unidade</a:t>
            </a:r>
            <a:endParaRPr lang="pt-BR" sz="2000" b="0" strike="noStrike" spc="-1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2" name="Imagem 12"/>
          <p:cNvPicPr/>
          <p:nvPr/>
        </p:nvPicPr>
        <p:blipFill>
          <a:blip r:embed="rId16"/>
          <a:stretch/>
        </p:blipFill>
        <p:spPr>
          <a:xfrm>
            <a:off x="5527080" y="188640"/>
            <a:ext cx="4602600" cy="6703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lacao.pr.gov.br/legislacao/exibirAto.do?action=iniciarProcesso&amp;codAto=243713&amp;codItemAto=1521592#1521592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914400" y="4000680"/>
            <a:ext cx="10362960" cy="122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Arial"/>
              </a:rPr>
              <a:t>GESTÃO DE PESSOAS</a:t>
            </a:r>
            <a:endParaRPr lang="pt-B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1828800" y="5276880"/>
            <a:ext cx="8534160" cy="960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CSPM - 2023</a:t>
            </a: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389120" y="2748060"/>
            <a:ext cx="7587000" cy="136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415 Blk BT"/>
              </a:rPr>
              <a:t>Promoção por permanência PROCEDIMENTOS para concessão do direito.</a:t>
            </a:r>
            <a:endParaRPr lang="pt-BR" sz="3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4714200" y="5013000"/>
            <a:ext cx="6936840" cy="575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842" y="1052736"/>
            <a:ext cx="11122559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DA CONCESSÃO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Art. 1º, §2º O direito da praça à Promoção por Permanência processar-se-á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officio</a:t>
            </a:r>
            <a:r>
              <a:rPr lang="pt-BR" dirty="0"/>
              <a:t> </a:t>
            </a:r>
            <a:r>
              <a:rPr lang="pt-BR" b="1" u="sng" dirty="0"/>
              <a:t>no primeiro dia do sexto mês que antecede o limite para a permanência no serviço ativo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PORTARIA COMANDO-GERAL Nº 600/2018</a:t>
            </a:r>
          </a:p>
        </p:txBody>
      </p:sp>
    </p:spTree>
    <p:extLst>
      <p:ext uri="{BB962C8B-B14F-4D97-AF65-F5344CB8AC3E}">
        <p14:creationId xmlns:p14="http://schemas.microsoft.com/office/powerpoint/2010/main" val="17458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2" y="2608289"/>
            <a:ext cx="10972800" cy="362902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Art. 2º Os chefes das Primeiras Seções das Unidades e os responsáveis por setores equivalentes são responsáveis por encaminhar à Comissão de Promoções de Praças, </a:t>
            </a:r>
            <a:r>
              <a:rPr lang="pt-BR" b="1" u="sng" dirty="0">
                <a:highlight>
                  <a:srgbClr val="FFFF00"/>
                </a:highlight>
              </a:rPr>
              <a:t>COM ANTECEDÊNCIA DE 30 (TRINTA) DIAS</a:t>
            </a:r>
            <a:r>
              <a:rPr lang="pt-BR" dirty="0"/>
              <a:t>, a relação certificada das praças que obterão o direito à Promoção por Permanência, devendo constar</a:t>
            </a:r>
          </a:p>
          <a:p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PORTARIA COMANDO-GERAL Nº 600/2018</a:t>
            </a:r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D130CB-A01B-7210-7A26-3BDBC1DF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2" y="1052736"/>
            <a:ext cx="11122559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 PARA ENVIO A CPP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BD558009-60E6-3A8D-652F-B2141B6F6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39838"/>
              </p:ext>
            </p:extLst>
          </p:nvPr>
        </p:nvGraphicFramePr>
        <p:xfrm>
          <a:off x="609600" y="2432050"/>
          <a:ext cx="10972800" cy="380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PORTARIA COMANDO-GERAL Nº 600/2018</a:t>
            </a:r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D130CB-A01B-7210-7A26-3BDBC1DF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2" y="1052736"/>
            <a:ext cx="11122559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 DA PROMOÇÃO POR PERMANÊNCIA</a:t>
            </a:r>
          </a:p>
        </p:txBody>
      </p:sp>
    </p:spTree>
    <p:extLst>
      <p:ext uri="{BB962C8B-B14F-4D97-AF65-F5344CB8AC3E}">
        <p14:creationId xmlns:p14="http://schemas.microsoft.com/office/powerpoint/2010/main" val="14825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799006-1686-3BBD-E492-29FF769E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effectLst/>
                <a:latin typeface="Times New Roman, serif"/>
              </a:rPr>
              <a:t>BG 146 de 4 agosto de 2023</a:t>
            </a:r>
          </a:p>
          <a:p>
            <a:pPr marL="0" indent="0">
              <a:buNone/>
            </a:pPr>
            <a:r>
              <a:rPr lang="pt-BR" b="0" dirty="0">
                <a:effectLst/>
                <a:latin typeface="Times New Roman, serif"/>
              </a:rPr>
              <a:t>Art. 1º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PROMOVER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O CB</a:t>
            </a:r>
            <a:r>
              <a:rPr lang="pt-BR" b="0" dirty="0">
                <a:effectLst/>
                <a:latin typeface="Times New Roman, serif"/>
              </a:rPr>
              <a:t>. QPM 1-0 Paulo César </a:t>
            </a:r>
            <a:r>
              <a:rPr lang="pt-BR" b="0" dirty="0" err="1">
                <a:effectLst/>
                <a:latin typeface="Times New Roman, serif"/>
              </a:rPr>
              <a:t>Denardi</a:t>
            </a:r>
            <a:r>
              <a:rPr lang="pt-BR" b="0" dirty="0">
                <a:effectLst/>
                <a:latin typeface="Times New Roman, serif"/>
              </a:rPr>
              <a:t>, RG 4.535.245-5,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a</a:t>
            </a:r>
            <a:r>
              <a:rPr lang="pt-BR" b="0" dirty="0">
                <a:effectLst/>
                <a:latin typeface="Times New Roman, serif"/>
              </a:rPr>
              <a:t> graduação de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3º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SARGENTO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 </a:t>
            </a:r>
            <a:r>
              <a:rPr lang="pt-BR" b="0" dirty="0">
                <a:effectLst/>
                <a:latin typeface="Times New Roman, serif"/>
              </a:rPr>
              <a:t>QPM 1-0, com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FULCRO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NO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ART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.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, serif"/>
              </a:rPr>
              <a:t>44-A</a:t>
            </a:r>
            <a:r>
              <a:rPr lang="pt-BR" b="0" dirty="0">
                <a:effectLst/>
                <a:latin typeface="Times New Roman, serif"/>
              </a:rPr>
              <a:t>, da Lei Estadual nº 5.940, de 08 de maio de 1969. (Ref. Deliberação nº 335/2023, Ata 750/CPP, BG nº 071/2023 e </a:t>
            </a:r>
            <a:r>
              <a:rPr lang="pt-BR" b="0" dirty="0" err="1">
                <a:effectLst/>
                <a:latin typeface="Times New Roman, serif"/>
              </a:rPr>
              <a:t>E</a:t>
            </a:r>
            <a:r>
              <a:rPr lang="pt-BR" b="0" dirty="0">
                <a:effectLst/>
                <a:latin typeface="Times New Roman, serif"/>
              </a:rPr>
              <a:t>. P. Dig. nº 19.889.950-0);</a:t>
            </a:r>
            <a:endParaRPr lang="pt-BR" sz="4000" b="0" dirty="0"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b="0" dirty="0">
                <a:effectLst/>
                <a:latin typeface="Times New Roman, serif"/>
              </a:rPr>
              <a:t>Art. 2º Esta Portaria entra em vigor após a sua publicação em Diário Oficial.</a:t>
            </a:r>
            <a:endParaRPr lang="pt-BR" sz="4000" b="0" dirty="0">
              <a:effectLst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83068520-B479-1EFC-853B-C741B6D0A1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481228-E5B5-0B8A-5048-46EA9380C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34F955-1331-2004-11FD-88EE3A7D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052513"/>
            <a:ext cx="10972800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23016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01A2782-A378-123C-D1E4-970DED8B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79" y="1668889"/>
            <a:ext cx="3732551" cy="1609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481228-E5B5-0B8A-5048-46EA9380C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34F955-1331-2004-11FD-88EE3A7D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9" y="677279"/>
            <a:ext cx="10972800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D26CE8A-C1A3-226C-DA8F-3BE87474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74" y="1529268"/>
            <a:ext cx="4600809" cy="440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D29DE20A-124F-4557-28C5-F881501CEB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4CDDC04-F40F-6E2A-875C-65A35BDF1E12}"/>
              </a:ext>
            </a:extLst>
          </p:cNvPr>
          <p:cNvSpPr/>
          <p:nvPr/>
        </p:nvSpPr>
        <p:spPr>
          <a:xfrm>
            <a:off x="671817" y="3579217"/>
            <a:ext cx="47578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54 anos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idade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2D9232C-2EF3-986F-D45B-4E555008E557}"/>
              </a:ext>
            </a:extLst>
          </p:cNvPr>
          <p:cNvSpPr/>
          <p:nvPr/>
        </p:nvSpPr>
        <p:spPr>
          <a:xfrm>
            <a:off x="-66833" y="4314761"/>
            <a:ext cx="70278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Compulsória Cb. aos 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54 anos</a:t>
            </a:r>
          </a:p>
        </p:txBody>
      </p:sp>
    </p:spTree>
    <p:extLst>
      <p:ext uri="{BB962C8B-B14F-4D97-AF65-F5344CB8AC3E}">
        <p14:creationId xmlns:p14="http://schemas.microsoft.com/office/powerpoint/2010/main" val="16703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83068520-B479-1EFC-853B-C741B6D0A1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481228-E5B5-0B8A-5048-46EA9380C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34F955-1331-2004-11FD-88EE3A7D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9" y="677279"/>
            <a:ext cx="10972800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  <p:pic>
        <p:nvPicPr>
          <p:cNvPr id="8" name="Espaço Reservado para Conteúdo 7" descr="Tabela&#10;&#10;Descrição gerada automaticamente">
            <a:extLst>
              <a:ext uri="{FF2B5EF4-FFF2-40B4-BE49-F238E27FC236}">
                <a16:creationId xmlns:a16="http://schemas.microsoft.com/office/drawing/2014/main" id="{117F8107-916E-923D-2865-AC75BEC2F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3" y="1618949"/>
            <a:ext cx="3282455" cy="465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Espaço Reservado para Conteúdo 8">
            <a:extLst>
              <a:ext uri="{FF2B5EF4-FFF2-40B4-BE49-F238E27FC236}">
                <a16:creationId xmlns:a16="http://schemas.microsoft.com/office/drawing/2014/main" id="{6C44C4C5-EC7E-9FBC-5601-E2863018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31" y="1716590"/>
            <a:ext cx="4847181" cy="1609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72625B2-86B8-7C7D-6A18-14AC55803F7E}"/>
              </a:ext>
            </a:extLst>
          </p:cNvPr>
          <p:cNvSpPr/>
          <p:nvPr/>
        </p:nvSpPr>
        <p:spPr>
          <a:xfrm>
            <a:off x="964309" y="4336463"/>
            <a:ext cx="50366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3º </a:t>
            </a:r>
            <a:r>
              <a:rPr lang="pt-B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Sgt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Compulsória por idade aos </a:t>
            </a:r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56 anos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48407B-7207-505F-0205-9493B23F5E7A}"/>
              </a:ext>
            </a:extLst>
          </p:cNvPr>
          <p:cNvSpPr/>
          <p:nvPr/>
        </p:nvSpPr>
        <p:spPr>
          <a:xfrm>
            <a:off x="939174" y="3593259"/>
            <a:ext cx="47578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54 anos 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idade</a:t>
            </a:r>
          </a:p>
        </p:txBody>
      </p:sp>
    </p:spTree>
    <p:extLst>
      <p:ext uri="{BB962C8B-B14F-4D97-AF65-F5344CB8AC3E}">
        <p14:creationId xmlns:p14="http://schemas.microsoft.com/office/powerpoint/2010/main" val="747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481228-E5B5-0B8A-5048-46EA9380C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34F955-1331-2004-11FD-88EE3A7D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69" y="677279"/>
            <a:ext cx="10972800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  <p:pic>
        <p:nvPicPr>
          <p:cNvPr id="8" name="Espaço Reservado para Conteúdo 7" descr="Tabela&#10;&#10;Descrição gerada automaticamente">
            <a:extLst>
              <a:ext uri="{FF2B5EF4-FFF2-40B4-BE49-F238E27FC236}">
                <a16:creationId xmlns:a16="http://schemas.microsoft.com/office/drawing/2014/main" id="{117F8107-916E-923D-2865-AC75BEC2F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3" y="1618949"/>
            <a:ext cx="3282455" cy="465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Espaço Reservado para Conteúdo 8">
            <a:extLst>
              <a:ext uri="{FF2B5EF4-FFF2-40B4-BE49-F238E27FC236}">
                <a16:creationId xmlns:a16="http://schemas.microsoft.com/office/drawing/2014/main" id="{6C44C4C5-EC7E-9FBC-5601-E2863018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31" y="1716590"/>
            <a:ext cx="4847181" cy="1609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72625B2-86B8-7C7D-6A18-14AC55803F7E}"/>
              </a:ext>
            </a:extLst>
          </p:cNvPr>
          <p:cNvSpPr/>
          <p:nvPr/>
        </p:nvSpPr>
        <p:spPr>
          <a:xfrm>
            <a:off x="854322" y="4916698"/>
            <a:ext cx="50366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2º </a:t>
            </a:r>
            <a:r>
              <a:rPr lang="pt-B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Sgt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Compulsória por idade aos </a:t>
            </a:r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56</a:t>
            </a:r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anos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48407B-7207-505F-0205-9493B23F5E7A}"/>
              </a:ext>
            </a:extLst>
          </p:cNvPr>
          <p:cNvSpPr/>
          <p:nvPr/>
        </p:nvSpPr>
        <p:spPr>
          <a:xfrm>
            <a:off x="939174" y="3593259"/>
            <a:ext cx="47578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 2026, aos 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56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anos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idade</a:t>
            </a:r>
          </a:p>
        </p:txBody>
      </p:sp>
      <p:pic>
        <p:nvPicPr>
          <p:cNvPr id="9" name="Espaço Reservado para Imagem 8" descr="Seta: curva ligeira com preenchimento sólido">
            <a:extLst>
              <a:ext uri="{FF2B5EF4-FFF2-40B4-BE49-F238E27FC236}">
                <a16:creationId xmlns:a16="http://schemas.microsoft.com/office/drawing/2014/main" id="{5A24D17A-2F60-F958-C550-3EE09343AD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995" b="4995"/>
          <a:stretch>
            <a:fillRect/>
          </a:stretch>
        </p:blipFill>
        <p:spPr>
          <a:xfrm rot="19710857">
            <a:off x="6921303" y="3436754"/>
            <a:ext cx="1462263" cy="1315984"/>
          </a:xfrm>
        </p:spPr>
      </p:pic>
    </p:spTree>
    <p:extLst>
      <p:ext uri="{BB962C8B-B14F-4D97-AF65-F5344CB8AC3E}">
        <p14:creationId xmlns:p14="http://schemas.microsoft.com/office/powerpoint/2010/main" val="3250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50ED9-0A51-5117-2792-37E6524A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Texto&#10;&#10;Descrição gerada automaticamente">
            <a:extLst>
              <a:ext uri="{FF2B5EF4-FFF2-40B4-BE49-F238E27FC236}">
                <a16:creationId xmlns:a16="http://schemas.microsoft.com/office/drawing/2014/main" id="{8CE769A8-F6EF-74E3-14ED-AF0D3253B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" y="1520283"/>
            <a:ext cx="11985156" cy="4284981"/>
          </a:xfrm>
        </p:spPr>
      </p:pic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F6406245-50C9-F785-8915-6D0381DAE3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E37534-7300-F57C-DD2A-1118241C5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BFBEAFE-8C04-2997-7DDE-391E6151DDD6}"/>
              </a:ext>
            </a:extLst>
          </p:cNvPr>
          <p:cNvCxnSpPr/>
          <p:nvPr/>
        </p:nvCxnSpPr>
        <p:spPr>
          <a:xfrm>
            <a:off x="1374962" y="2955047"/>
            <a:ext cx="9442076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96D985E-CE44-B68B-4CCA-73AFA64E9C66}"/>
              </a:ext>
            </a:extLst>
          </p:cNvPr>
          <p:cNvCxnSpPr>
            <a:cxnSpLocks/>
          </p:cNvCxnSpPr>
          <p:nvPr/>
        </p:nvCxnSpPr>
        <p:spPr>
          <a:xfrm>
            <a:off x="103422" y="3257349"/>
            <a:ext cx="1305653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0A3CD8E-0A1E-4E7B-C60A-7E1EB1C900E3}"/>
              </a:ext>
            </a:extLst>
          </p:cNvPr>
          <p:cNvCxnSpPr>
            <a:cxnSpLocks/>
          </p:cNvCxnSpPr>
          <p:nvPr/>
        </p:nvCxnSpPr>
        <p:spPr>
          <a:xfrm>
            <a:off x="2864111" y="3257349"/>
            <a:ext cx="7134328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01A394C-BF63-E82E-79EB-C2165C7BEF85}"/>
              </a:ext>
            </a:extLst>
          </p:cNvPr>
          <p:cNvCxnSpPr>
            <a:cxnSpLocks/>
          </p:cNvCxnSpPr>
          <p:nvPr/>
        </p:nvCxnSpPr>
        <p:spPr>
          <a:xfrm>
            <a:off x="453193" y="3769513"/>
            <a:ext cx="7134328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4338362-071A-B0AE-F330-E8ACEDA6DBC2}"/>
              </a:ext>
            </a:extLst>
          </p:cNvPr>
          <p:cNvCxnSpPr>
            <a:cxnSpLocks/>
          </p:cNvCxnSpPr>
          <p:nvPr/>
        </p:nvCxnSpPr>
        <p:spPr>
          <a:xfrm>
            <a:off x="2864111" y="4026844"/>
            <a:ext cx="4691076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C9DC9DC-FC7E-013D-A7E8-6E7C7979382C}"/>
              </a:ext>
            </a:extLst>
          </p:cNvPr>
          <p:cNvCxnSpPr>
            <a:cxnSpLocks/>
          </p:cNvCxnSpPr>
          <p:nvPr/>
        </p:nvCxnSpPr>
        <p:spPr>
          <a:xfrm>
            <a:off x="1967199" y="4329146"/>
            <a:ext cx="5752735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2C1E1FD-2007-72EF-16AC-64F8565659CE}"/>
              </a:ext>
            </a:extLst>
          </p:cNvPr>
          <p:cNvCxnSpPr>
            <a:cxnSpLocks/>
          </p:cNvCxnSpPr>
          <p:nvPr/>
        </p:nvCxnSpPr>
        <p:spPr>
          <a:xfrm>
            <a:off x="103422" y="4601467"/>
            <a:ext cx="5752735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9B412-0CB8-6202-009F-D7FDB178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807" y="1116468"/>
            <a:ext cx="10972800" cy="11430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SGT. ERLON FRANK KRUM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442176B-8EB3-72FD-1CAC-9A14B4DDA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230" y="2106613"/>
            <a:ext cx="5669122" cy="264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C39BD887-FE06-C187-6705-A530D9DAB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1707E4-9CCA-63B8-4F77-03C24F5C31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9532" y="119921"/>
            <a:ext cx="5639069" cy="600848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ESTUDO DE CASO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4A37146-6B1B-07A0-F665-47E93775F9EF}"/>
              </a:ext>
            </a:extLst>
          </p:cNvPr>
          <p:cNvSpPr/>
          <p:nvPr/>
        </p:nvSpPr>
        <p:spPr>
          <a:xfrm>
            <a:off x="3560844" y="4891274"/>
            <a:ext cx="47578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52 anos</a:t>
            </a:r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idade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F34A6A-AAC5-1532-9D29-47B0708B598A}"/>
              </a:ext>
            </a:extLst>
          </p:cNvPr>
          <p:cNvSpPr/>
          <p:nvPr/>
        </p:nvSpPr>
        <p:spPr>
          <a:xfrm>
            <a:off x="3560844" y="5643520"/>
            <a:ext cx="47578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3º Sargento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2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292640" y="2748060"/>
            <a:ext cx="7587000" cy="136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415 Blk BT"/>
              </a:rPr>
              <a:t>Promoção por permanência ASPECTOS GERAIS para concessão do direito.</a:t>
            </a:r>
            <a:endParaRPr lang="pt-BR" sz="3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4292640" y="4314500"/>
            <a:ext cx="7261920" cy="575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/>
            <a:r>
              <a:rPr lang="pt-BR" sz="2000" b="0" strike="noStrike" spc="-1" dirty="0">
                <a:solidFill>
                  <a:srgbClr val="404040"/>
                </a:solidFill>
                <a:latin typeface="Calibri"/>
              </a:rPr>
              <a:t>Trabalho apresentado no âmbito da Disciplina de Gestão de Pessoas Instrutor </a:t>
            </a:r>
            <a:r>
              <a:rPr lang="pt-BR" sz="2000" b="0" strike="noStrike" spc="-1" dirty="0" err="1">
                <a:solidFill>
                  <a:srgbClr val="404040"/>
                </a:solidFill>
                <a:latin typeface="Calibri"/>
              </a:rPr>
              <a:t>Subten</a:t>
            </a:r>
            <a:r>
              <a:rPr lang="pt-BR" sz="2000" b="0" strike="noStrike" spc="-1" dirty="0">
                <a:solidFill>
                  <a:srgbClr val="404040"/>
                </a:solidFill>
                <a:latin typeface="Calibri"/>
              </a:rPr>
              <a:t>. QPM 1-0 Balbino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9B412-0CB8-6202-009F-D7FDB178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807" y="1116468"/>
            <a:ext cx="10972800" cy="11430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SGT. ERLON FRANK KRUM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1707E4-9CCA-63B8-4F77-03C24F5C31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9532" y="119921"/>
            <a:ext cx="5639069" cy="600848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ESTUDO DE CASO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F34A6A-AAC5-1532-9D29-47B0708B598A}"/>
              </a:ext>
            </a:extLst>
          </p:cNvPr>
          <p:cNvSpPr/>
          <p:nvPr/>
        </p:nvSpPr>
        <p:spPr>
          <a:xfrm>
            <a:off x="220426" y="4225985"/>
            <a:ext cx="110927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3º Sargento desde 10 ago. 2020 – 50 anos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B7A4E10-EE90-AFE6-3B2B-B4479606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121" y="2061487"/>
            <a:ext cx="4346831" cy="1923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FF94507-E858-0217-7E29-E345D35EC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2061488"/>
            <a:ext cx="6577266" cy="2043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1E4131C2-A575-EB4D-008F-083E7502AA4E}"/>
              </a:ext>
            </a:extLst>
          </p:cNvPr>
          <p:cNvSpPr/>
          <p:nvPr/>
        </p:nvSpPr>
        <p:spPr>
          <a:xfrm>
            <a:off x="207826" y="4828347"/>
            <a:ext cx="11334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2º Sargento a partir de 19 dez. 2023 – 52 anos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EAEB35F-52F5-2931-5E4B-4A1A4F3C1CEE}"/>
              </a:ext>
            </a:extLst>
          </p:cNvPr>
          <p:cNvSpPr/>
          <p:nvPr/>
        </p:nvSpPr>
        <p:spPr>
          <a:xfrm>
            <a:off x="70525" y="5423411"/>
            <a:ext cx="11242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1º Sargento a partir de 02 jun. 2024 – 53 anos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Espaço Reservado para Imagem 22" descr="Seta: curva ligeira com preenchimento sólido">
            <a:extLst>
              <a:ext uri="{FF2B5EF4-FFF2-40B4-BE49-F238E27FC236}">
                <a16:creationId xmlns:a16="http://schemas.microsoft.com/office/drawing/2014/main" id="{E63AE5CE-73FF-F3C7-A8FC-5EB42C22F9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995" b="4995"/>
          <a:stretch>
            <a:fillRect/>
          </a:stretch>
        </p:blipFill>
        <p:spPr>
          <a:xfrm>
            <a:off x="7186864" y="2958845"/>
            <a:ext cx="1462263" cy="1315984"/>
          </a:xfrm>
        </p:spPr>
      </p:pic>
    </p:spTree>
    <p:extLst>
      <p:ext uri="{BB962C8B-B14F-4D97-AF65-F5344CB8AC3E}">
        <p14:creationId xmlns:p14="http://schemas.microsoft.com/office/powerpoint/2010/main" val="17799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4118F-9A08-DDDA-4342-3EEC576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97" y="1246448"/>
            <a:ext cx="10972800" cy="1143000"/>
          </a:xfrm>
        </p:spPr>
        <p:txBody>
          <a:bodyPr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POSSÍVEL SER PROMOVIDO DUAS VEZES EM MENOS DE UM MÊS</a:t>
            </a:r>
          </a:p>
        </p:txBody>
      </p:sp>
      <p:pic>
        <p:nvPicPr>
          <p:cNvPr id="7" name="Espaço Reservado para Conteúdo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C39B7DF-B58B-8F3E-EDD6-C5E494AF3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15471"/>
            <a:ext cx="10972800" cy="4506163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1B20E9-8525-20CF-03BC-21D213EDB5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072A6CB-DB85-72C9-720C-337446C9D3FF}"/>
              </a:ext>
            </a:extLst>
          </p:cNvPr>
          <p:cNvCxnSpPr/>
          <p:nvPr/>
        </p:nvCxnSpPr>
        <p:spPr>
          <a:xfrm>
            <a:off x="834597" y="5171607"/>
            <a:ext cx="10378046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54FDACC-4BDA-39F4-7212-DCF4A367ED88}"/>
              </a:ext>
            </a:extLst>
          </p:cNvPr>
          <p:cNvCxnSpPr/>
          <p:nvPr/>
        </p:nvCxnSpPr>
        <p:spPr>
          <a:xfrm>
            <a:off x="834597" y="5428938"/>
            <a:ext cx="10378046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Gráfico 13" descr="Seta para Cima com preenchimento sólido">
            <a:extLst>
              <a:ext uri="{FF2B5EF4-FFF2-40B4-BE49-F238E27FC236}">
                <a16:creationId xmlns:a16="http://schemas.microsoft.com/office/drawing/2014/main" id="{CC91DD31-F54F-5AE8-C889-4458D75B8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046739">
            <a:off x="9836045" y="4226605"/>
            <a:ext cx="914400" cy="914400"/>
          </a:xfrm>
          <a:prstGeom prst="rect">
            <a:avLst/>
          </a:prstGeom>
        </p:spPr>
      </p:pic>
      <p:pic>
        <p:nvPicPr>
          <p:cNvPr id="15" name="Gráfico 14" descr="Seta para Cima com preenchimento sólido">
            <a:extLst>
              <a:ext uri="{FF2B5EF4-FFF2-40B4-BE49-F238E27FC236}">
                <a16:creationId xmlns:a16="http://schemas.microsoft.com/office/drawing/2014/main" id="{43917FAA-D4ED-B977-B1F5-DEA65B68F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01907">
            <a:off x="9817621" y="5314830"/>
            <a:ext cx="914400" cy="914400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EE68BA9-C507-BCF4-2B2C-E57674A370B2}"/>
              </a:ext>
            </a:extLst>
          </p:cNvPr>
          <p:cNvCxnSpPr>
            <a:cxnSpLocks/>
          </p:cNvCxnSpPr>
          <p:nvPr/>
        </p:nvCxnSpPr>
        <p:spPr>
          <a:xfrm>
            <a:off x="3462728" y="6538210"/>
            <a:ext cx="3177915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CA9A1-430D-338F-E81F-45A7D81E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350" y="-179883"/>
            <a:ext cx="6845169" cy="946489"/>
          </a:xfrm>
        </p:spPr>
        <p:txBody>
          <a:bodyPr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Requerimento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E0D961-2771-2C9F-89D6-8948AB62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03" y="958981"/>
            <a:ext cx="7984700" cy="54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0D06D87-95F6-29F6-B635-ECBF1F35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38" y="959370"/>
            <a:ext cx="4940124" cy="56364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C5918D-B968-E215-F718-FEE36D9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350" y="-179883"/>
            <a:ext cx="6845169" cy="946489"/>
          </a:xfrm>
        </p:spPr>
        <p:txBody>
          <a:bodyPr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Ofício P1 - CPP</a:t>
            </a:r>
          </a:p>
        </p:txBody>
      </p:sp>
    </p:spTree>
    <p:extLst>
      <p:ext uri="{BB962C8B-B14F-4D97-AF65-F5344CB8AC3E}">
        <p14:creationId xmlns:p14="http://schemas.microsoft.com/office/powerpoint/2010/main" val="28455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E6F69-76CE-3AD3-80F3-B0CF22A8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7" y="1220565"/>
            <a:ext cx="11877185" cy="1210875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ALTERAÇÃO DA LEI 5.940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DCD82B-F2A7-428E-8487-D853D4E167E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896DBC-F0C2-25AB-F30F-9E01B590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75" y="2224213"/>
            <a:ext cx="9591494" cy="368304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8E233A8-0144-F72D-5019-D66081DA51A4}"/>
              </a:ext>
            </a:extLst>
          </p:cNvPr>
          <p:cNvCxnSpPr>
            <a:cxnSpLocks/>
          </p:cNvCxnSpPr>
          <p:nvPr/>
        </p:nvCxnSpPr>
        <p:spPr>
          <a:xfrm>
            <a:off x="3013023" y="3929408"/>
            <a:ext cx="3957403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E6F69-76CE-3AD3-80F3-B0CF22A8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7" y="1220565"/>
            <a:ext cx="11877185" cy="1210875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ALTERAÇÃO DA LEI 5.940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A51C34-1783-9D7A-066C-7BF48206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62" y="2143594"/>
            <a:ext cx="9595188" cy="372058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8E5A7CC-4197-CC40-9909-69012992BC08}"/>
              </a:ext>
            </a:extLst>
          </p:cNvPr>
          <p:cNvCxnSpPr>
            <a:cxnSpLocks/>
          </p:cNvCxnSpPr>
          <p:nvPr/>
        </p:nvCxnSpPr>
        <p:spPr>
          <a:xfrm>
            <a:off x="8072204" y="3569170"/>
            <a:ext cx="1903751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68DEDC7-F0C9-C610-070B-6FF1ED5A52E2}"/>
              </a:ext>
            </a:extLst>
          </p:cNvPr>
          <p:cNvCxnSpPr>
            <a:cxnSpLocks/>
          </p:cNvCxnSpPr>
          <p:nvPr/>
        </p:nvCxnSpPr>
        <p:spPr>
          <a:xfrm>
            <a:off x="3912433" y="4471553"/>
            <a:ext cx="5111646" cy="0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2AB8E-35C1-91BA-EA4F-5AEED85A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SOCIAL DOS MILITARES ESTADUAIS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AAEE0-BFD4-9070-1563-E2EFCE2D0F3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D6BC1B-F360-BA08-F058-A03FB4E5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42" y="3031456"/>
            <a:ext cx="8936315" cy="26055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ACD5150-72A6-C7E2-C516-0453D67B3855}"/>
              </a:ext>
            </a:extLst>
          </p:cNvPr>
          <p:cNvSpPr txBox="1">
            <a:spLocks/>
          </p:cNvSpPr>
          <p:nvPr/>
        </p:nvSpPr>
        <p:spPr>
          <a:xfrm>
            <a:off x="459720" y="1770736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COMPULSÓRIA POR IDADE</a:t>
            </a:r>
          </a:p>
        </p:txBody>
      </p:sp>
    </p:spTree>
    <p:extLst>
      <p:ext uri="{BB962C8B-B14F-4D97-AF65-F5344CB8AC3E}">
        <p14:creationId xmlns:p14="http://schemas.microsoft.com/office/powerpoint/2010/main" val="118042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9BFC115-CBED-217F-E394-540058712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8820"/>
              </p:ext>
            </p:extLst>
          </p:nvPr>
        </p:nvGraphicFramePr>
        <p:xfrm>
          <a:off x="1617785" y="1575582"/>
          <a:ext cx="7990451" cy="4051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550">
                  <a:extLst>
                    <a:ext uri="{9D8B030D-6E8A-4147-A177-3AD203B41FA5}">
                      <a16:colId xmlns:a16="http://schemas.microsoft.com/office/drawing/2014/main" val="1596759146"/>
                    </a:ext>
                  </a:extLst>
                </a:gridCol>
                <a:gridCol w="1165781">
                  <a:extLst>
                    <a:ext uri="{9D8B030D-6E8A-4147-A177-3AD203B41FA5}">
                      <a16:colId xmlns:a16="http://schemas.microsoft.com/office/drawing/2014/main" val="3562132243"/>
                    </a:ext>
                  </a:extLst>
                </a:gridCol>
                <a:gridCol w="2112976">
                  <a:extLst>
                    <a:ext uri="{9D8B030D-6E8A-4147-A177-3AD203B41FA5}">
                      <a16:colId xmlns:a16="http://schemas.microsoft.com/office/drawing/2014/main" val="2943675608"/>
                    </a:ext>
                  </a:extLst>
                </a:gridCol>
                <a:gridCol w="1165781">
                  <a:extLst>
                    <a:ext uri="{9D8B030D-6E8A-4147-A177-3AD203B41FA5}">
                      <a16:colId xmlns:a16="http://schemas.microsoft.com/office/drawing/2014/main" val="2965730651"/>
                    </a:ext>
                  </a:extLst>
                </a:gridCol>
                <a:gridCol w="1384363">
                  <a:extLst>
                    <a:ext uri="{9D8B030D-6E8A-4147-A177-3AD203B41FA5}">
                      <a16:colId xmlns:a16="http://schemas.microsoft.com/office/drawing/2014/main" val="1520445684"/>
                    </a:ext>
                  </a:extLst>
                </a:gridCol>
              </a:tblGrid>
              <a:tr h="9389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ATUALMENTE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NOVA PROPOSTA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DIFERENÇA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585609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Subtenente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63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Subtenente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67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3104763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1º Sargento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1º Sargento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62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6066446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2º Sargento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2º Sargento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62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158303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3º Sargento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3º Sargento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62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4953055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Cabo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54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Cabo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60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3326627"/>
                  </a:ext>
                </a:extLst>
              </a:tr>
              <a:tr h="518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Soldado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53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Soldado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60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338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1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9720" y="801858"/>
            <a:ext cx="10972440" cy="7737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415 Blk BT"/>
              </a:rPr>
              <a:t>DOCENTES</a:t>
            </a:r>
            <a:endParaRPr lang="pt-BR" sz="44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609480" y="1398262"/>
            <a:ext cx="10604620" cy="485061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6502320" y="609120"/>
            <a:ext cx="5638680" cy="371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34B8F56C-4079-6DBF-8992-D091E1ED9790}"/>
              </a:ext>
            </a:extLst>
          </p:cNvPr>
          <p:cNvSpPr txBox="1"/>
          <p:nvPr/>
        </p:nvSpPr>
        <p:spPr>
          <a:xfrm>
            <a:off x="609480" y="3064656"/>
            <a:ext cx="4232343" cy="326785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/>
            <a:r>
              <a:rPr lang="pt-BR" sz="32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421 – SGT. EDUARDO  422 – SGT. </a:t>
            </a:r>
            <a:r>
              <a:rPr lang="pt-BR" sz="3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DOS REIS  423 – SGT. PASCHOAL   424 – SGT. DANYELLE   425 – SGT. SANTANA  426 – SGT. EMERSON  427 – SGT. DAVI     </a:t>
            </a:r>
          </a:p>
          <a:p>
            <a:pPr algn="ctr"/>
            <a:r>
              <a:rPr lang="pt-BR" sz="3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428 SGT. TEIXEIRA </a:t>
            </a:r>
          </a:p>
          <a:p>
            <a:pPr algn="ctr"/>
            <a:r>
              <a:rPr lang="pt-BR" sz="32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429 – SGT. CARREIRA </a:t>
            </a:r>
          </a:p>
          <a:p>
            <a:pPr algn="ctr"/>
            <a:r>
              <a:rPr lang="pt-BR" sz="32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430 – SGT. NEEMIAS</a:t>
            </a:r>
          </a:p>
        </p:txBody>
      </p:sp>
      <p:pic>
        <p:nvPicPr>
          <p:cNvPr id="4" name="Gráfico 3" descr="Setas de Divisão com preenchimento sólido">
            <a:extLst>
              <a:ext uri="{FF2B5EF4-FFF2-40B4-BE49-F238E27FC236}">
                <a16:creationId xmlns:a16="http://schemas.microsoft.com/office/drawing/2014/main" id="{96566727-9BB7-C16D-936D-9A607A5DE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77925" y="1768320"/>
            <a:ext cx="3700072" cy="37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9720" y="801858"/>
            <a:ext cx="10972440" cy="7737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415 Blk BT"/>
              </a:rPr>
              <a:t>ASPECTOS LEGAIS.</a:t>
            </a:r>
            <a:endParaRPr lang="pt-BR" sz="44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609480" y="1575582"/>
            <a:ext cx="10604620" cy="485061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641"/>
              </a:spcBef>
            </a:pPr>
            <a:r>
              <a:rPr lang="pt-BR" sz="3200" b="1" dirty="0"/>
              <a:t>Art. 44-A.</a:t>
            </a:r>
            <a:r>
              <a:rPr lang="pt-BR" sz="3200" dirty="0"/>
              <a:t> Os praças ocupantes das graduações de </a:t>
            </a:r>
            <a:r>
              <a:rPr lang="pt-BR" sz="3200" b="1" u="sng" dirty="0"/>
              <a:t>Cabo, 3º Sargento e 2º Sargento</a:t>
            </a:r>
            <a:r>
              <a:rPr lang="pt-BR" sz="3200" dirty="0"/>
              <a:t>, ressalvados os praças da qualificação policial-militar 1-4 (músicos) e os praças especialistas, contemplados com o direito de perceber o limite percentual de 100% (cem por cento) da diferença do soldo e das gratificações inerentes à graduação imediatamente superior, conforme previsão da Lei n.º 6.417, de 3 de julho de 1973, (Código de Vencimentos da Polícia Militar do Paraná) </a:t>
            </a:r>
            <a:r>
              <a:rPr lang="pt-BR" sz="3200" b="1" dirty="0">
                <a:highlight>
                  <a:srgbClr val="FFFF00"/>
                </a:highlight>
              </a:rPr>
              <a:t>serão promovidos à referida graduação a partir dos seis meses anteriores à data limite de permanência no serviço ativo</a:t>
            </a:r>
            <a:r>
              <a:rPr lang="pt-BR" sz="3200" dirty="0"/>
              <a:t>, como prêmio dos relevantes serviços prestados ao Estado do Paraná e à Corporação, coroando-se o encerramento da carreira policial-militar.</a:t>
            </a:r>
            <a:r>
              <a:rPr lang="pt-BR" sz="3200" dirty="0">
                <a:hlinkClick r:id="rId2"/>
              </a:rPr>
              <a:t> (Redação dada pela Lei Complementar 231 de 17/12/2020)</a:t>
            </a:r>
            <a:r>
              <a:rPr lang="pt-BR" sz="3200" dirty="0"/>
              <a:t>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t-BR" sz="3200" b="0" strike="noStrike" spc="-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6502320" y="609120"/>
            <a:ext cx="5638680" cy="371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9720" y="801858"/>
            <a:ext cx="10972440" cy="7737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415 Blk BT"/>
              </a:rPr>
              <a:t>ASPECTOS LEGAIS.</a:t>
            </a:r>
            <a:endParaRPr lang="pt-BR" sz="44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711200" y="1768320"/>
            <a:ext cx="10870720" cy="498417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41"/>
              </a:spcBef>
            </a:pP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DO COMANDO-GERAL Nº 600, DE 9 DE AGOSTO DE 2018 </a:t>
            </a:r>
          </a:p>
          <a:p>
            <a:pPr algn="just">
              <a:spcBef>
                <a:spcPts val="641"/>
              </a:spcBef>
            </a:pPr>
            <a:r>
              <a:rPr lang="pt-BR" sz="3200" b="1" dirty="0">
                <a:highlight>
                  <a:srgbClr val="FFFF00"/>
                </a:highlight>
              </a:rPr>
              <a:t>Regulamenta os procedimentos</a:t>
            </a:r>
            <a:r>
              <a:rPr lang="pt-BR" sz="3200" b="1" dirty="0"/>
              <a:t> </a:t>
            </a:r>
            <a:r>
              <a:rPr lang="pt-BR" sz="3200" dirty="0"/>
              <a:t>a serem observados na aplicação do </a:t>
            </a:r>
            <a:r>
              <a:rPr lang="pt-BR" sz="3200" b="1" dirty="0">
                <a:highlight>
                  <a:srgbClr val="FFFF00"/>
                </a:highlight>
              </a:rPr>
              <a:t>Art.44-A</a:t>
            </a:r>
            <a:r>
              <a:rPr lang="pt-BR" sz="3200" b="1" dirty="0"/>
              <a:t> </a:t>
            </a:r>
            <a:r>
              <a:rPr lang="pt-BR" sz="3200" dirty="0"/>
              <a:t>da Lei de Promoção de Praças.</a:t>
            </a:r>
          </a:p>
          <a:p>
            <a:pPr algn="just">
              <a:spcBef>
                <a:spcPts val="641"/>
              </a:spcBef>
            </a:pPr>
            <a:r>
              <a:rPr lang="pt-BR" sz="3200" dirty="0"/>
              <a:t>A Comandante-Geral da Polícia Militar do Estado do Paraná, no uso das atribuições que lhe confere o Art.4º da Lei Estadual nº 16.575, de 28 de setembro de 2010 (Lei de Organização da PMPR), e Considerando disposto no </a:t>
            </a:r>
            <a:r>
              <a:rPr lang="pt-BR" sz="3200" b="1" dirty="0">
                <a:highlight>
                  <a:srgbClr val="00FF00"/>
                </a:highlight>
              </a:rPr>
              <a:t>Art.158, III, da Lei n° 1.943</a:t>
            </a:r>
            <a:r>
              <a:rPr lang="pt-BR" sz="3200" dirty="0"/>
              <a:t>, de 23 de junho de 1954; e Considerando o disposto no Art.44-A, da </a:t>
            </a:r>
            <a:r>
              <a:rPr lang="pt-BR" sz="3200" b="1" dirty="0">
                <a:highlight>
                  <a:srgbClr val="00FFFF"/>
                </a:highlight>
              </a:rPr>
              <a:t>Lei Estadual nº 5.940</a:t>
            </a:r>
            <a:r>
              <a:rPr lang="pt-BR" sz="3200" dirty="0"/>
              <a:t>, de 8 de maio de 1969, resolve:</a:t>
            </a:r>
            <a:endParaRPr lang="pt-BR" sz="3200" b="0" strike="noStrike" spc="-1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6502320" y="609120"/>
            <a:ext cx="5638680" cy="371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sz="3200" b="0" strike="noStrike" spc="-1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9363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842" y="1052736"/>
            <a:ext cx="11122559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PODE SER BENEFICIADO COM ESSA LEI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Art. 1º O direito à Promoção por Permanência contempla as praças nas seguintes graduações: </a:t>
            </a:r>
          </a:p>
          <a:p>
            <a:r>
              <a:rPr lang="pt-BR" dirty="0"/>
              <a:t>I - cabos; </a:t>
            </a:r>
          </a:p>
          <a:p>
            <a:r>
              <a:rPr lang="pt-BR" dirty="0"/>
              <a:t>II - 3º sargentos; e </a:t>
            </a:r>
          </a:p>
          <a:p>
            <a:r>
              <a:rPr lang="pt-BR" dirty="0"/>
              <a:t>III - 2º sargentos.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PORTARIA COMANDO-GERAL Nº 600/2018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DEEAB87B-236D-7F68-7FB2-E6D633C2EE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695A10-5D06-A2D2-EC2E-B22334916E50}"/>
              </a:ext>
            </a:extLst>
          </p:cNvPr>
          <p:cNvSpPr/>
          <p:nvPr/>
        </p:nvSpPr>
        <p:spPr>
          <a:xfrm>
            <a:off x="1935222" y="2967335"/>
            <a:ext cx="5394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Promovido 3º</a:t>
            </a:r>
            <a:r>
              <a:rPr lang="pt-BR" sz="5400" b="1" u="sng" cap="none" spc="0" dirty="0">
                <a:ln w="0"/>
                <a:solidFill>
                  <a:srgbClr val="0000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7B839F-26BB-6221-AD34-625CBA80393F}"/>
              </a:ext>
            </a:extLst>
          </p:cNvPr>
          <p:cNvSpPr/>
          <p:nvPr/>
        </p:nvSpPr>
        <p:spPr>
          <a:xfrm>
            <a:off x="3706762" y="3429000"/>
            <a:ext cx="4628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Promovido 2º</a:t>
            </a:r>
            <a:r>
              <a:rPr lang="pt-BR" sz="5400" b="1" u="sng" cap="none" spc="0" dirty="0">
                <a:ln w="0"/>
                <a:solidFill>
                  <a:srgbClr val="0000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6597ED-6376-E02B-D73E-48EA2B5FDBF7}"/>
              </a:ext>
            </a:extLst>
          </p:cNvPr>
          <p:cNvSpPr/>
          <p:nvPr/>
        </p:nvSpPr>
        <p:spPr>
          <a:xfrm>
            <a:off x="3092971" y="3986077"/>
            <a:ext cx="5394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Promovido 1º</a:t>
            </a:r>
            <a:r>
              <a:rPr lang="pt-BR" sz="5400" b="1" u="sng" cap="none" spc="0" dirty="0">
                <a:ln w="0"/>
                <a:solidFill>
                  <a:srgbClr val="0000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Sargento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64F17-101E-FCFF-0B0A-2676D731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5" y="1246448"/>
            <a:ext cx="10972800" cy="1143000"/>
          </a:xfrm>
        </p:spPr>
        <p:txBody>
          <a:bodyPr/>
          <a:lstStyle/>
          <a:p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PODE SER BENEFICIADO COM ESSA LEI ?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D4D907-C38E-5878-E915-A58C3C51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Direito concedido apenas aos PPMM que passam para a reserva remunerada nas seguintes condições:</a:t>
            </a:r>
          </a:p>
          <a:p>
            <a:pPr lvl="1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COMPULSÓRIA</a:t>
            </a:r>
            <a:r>
              <a:rPr lang="pt-BR" sz="3200" dirty="0"/>
              <a:t> por </a:t>
            </a:r>
            <a:r>
              <a:rPr lang="pt-BR" sz="3200" b="1" dirty="0">
                <a:highlight>
                  <a:srgbClr val="FFFF00"/>
                </a:highlight>
              </a:rPr>
              <a:t>TEMPO DE SERVIÇO </a:t>
            </a:r>
            <a:r>
              <a:rPr lang="pt-BR" sz="3200" dirty="0"/>
              <a:t>(completos 35 anos de atividade)</a:t>
            </a:r>
          </a:p>
          <a:p>
            <a:pPr lvl="1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COMPULSÓRIA</a:t>
            </a:r>
            <a:r>
              <a:rPr lang="pt-BR" sz="3200" dirty="0"/>
              <a:t> </a:t>
            </a:r>
            <a:r>
              <a:rPr lang="pt-BR" sz="3200" b="1" dirty="0">
                <a:highlight>
                  <a:srgbClr val="FFFF00"/>
                </a:highlight>
              </a:rPr>
              <a:t>POR IDADE </a:t>
            </a:r>
            <a:r>
              <a:rPr lang="pt-BR" sz="3200" dirty="0"/>
              <a:t>(conforme a graduação e a legislação vigente)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A0B32B7F-36A0-A945-E1DB-F9D6C012C7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ADE0D5-A2BA-9BE0-47F7-D01BE2D98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842" y="1052735"/>
            <a:ext cx="11262466" cy="1315983"/>
          </a:xfrm>
        </p:spPr>
        <p:txBody>
          <a:bodyPr/>
          <a:lstStyle/>
          <a:p>
            <a:pPr algn="ctr"/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NÃO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PODE SER BENEFICIADO COM ESSA LEI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2" y="2431430"/>
            <a:ext cx="5333998" cy="3805883"/>
          </a:xfrm>
        </p:spPr>
        <p:txBody>
          <a:bodyPr>
            <a:normAutofit/>
          </a:bodyPr>
          <a:lstStyle/>
          <a:p>
            <a:r>
              <a:rPr lang="pt-BR" dirty="0"/>
              <a:t>§1º </a:t>
            </a:r>
            <a:r>
              <a:rPr lang="pt-BR" b="1" dirty="0">
                <a:highlight>
                  <a:srgbClr val="FF0000"/>
                </a:highlight>
              </a:rPr>
              <a:t>Não possuem direito </a:t>
            </a:r>
            <a:r>
              <a:rPr lang="pt-BR" dirty="0"/>
              <a:t>à Promoção por Permanência as </a:t>
            </a:r>
            <a:r>
              <a:rPr lang="pt-BR" b="1" dirty="0">
                <a:highlight>
                  <a:srgbClr val="FF0000"/>
                </a:highlight>
              </a:rPr>
              <a:t>praças da qualificação 1-4 </a:t>
            </a:r>
            <a:r>
              <a:rPr lang="pt-BR" dirty="0"/>
              <a:t>(músicos) e os especialistas.</a:t>
            </a:r>
          </a:p>
        </p:txBody>
      </p:sp>
      <p:pic>
        <p:nvPicPr>
          <p:cNvPr id="7" name="Espaço Reservado para Imagem 6" descr="Notação musical com preenchimento sólido">
            <a:extLst>
              <a:ext uri="{FF2B5EF4-FFF2-40B4-BE49-F238E27FC236}">
                <a16:creationId xmlns:a16="http://schemas.microsoft.com/office/drawing/2014/main" id="{408CA296-5F2D-0D07-0307-EEED31B294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5" b="4995"/>
          <a:stretch>
            <a:fillRect/>
          </a:stretch>
        </p:blipFill>
        <p:spPr>
          <a:xfrm>
            <a:off x="6670624" y="1510413"/>
            <a:ext cx="4263696" cy="3837173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PORTARIA COMANDO-GERAL Nº 600/2018</a:t>
            </a:r>
          </a:p>
        </p:txBody>
      </p:sp>
    </p:spTree>
    <p:extLst>
      <p:ext uri="{BB962C8B-B14F-4D97-AF65-F5344CB8AC3E}">
        <p14:creationId xmlns:p14="http://schemas.microsoft.com/office/powerpoint/2010/main" val="17256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QUALIFICAÇÕES POLICIAIS MILITARES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1600" b="1" dirty="0"/>
              <a:t>CONSTITUIÇÃO FEDERAL</a:t>
            </a:r>
          </a:p>
          <a:p>
            <a:endParaRPr lang="pt-BR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14431024-9D1C-0807-4CD8-889A1BB98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025" y="4361433"/>
            <a:ext cx="5543550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45A4199-BB54-BB18-C9B0-9376B54C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8" y="2071153"/>
            <a:ext cx="10389918" cy="2263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8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917</Words>
  <Application>Microsoft Office PowerPoint</Application>
  <PresentationFormat>Widescreen</PresentationFormat>
  <Paragraphs>115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Calibri</vt:lpstr>
      <vt:lpstr>Geometr415 Blk BT</vt:lpstr>
      <vt:lpstr>Symbol</vt:lpstr>
      <vt:lpstr>Times New Roman, serif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QUEM PODE SER BENEFICIADO COM ESSA LEI ?</vt:lpstr>
      <vt:lpstr>QUEM PODE SER BENEFICIADO COM ESSA LEI ?</vt:lpstr>
      <vt:lpstr>QUEM NÃO PODE SER BENEFICIADO COM ESSA LEI ?</vt:lpstr>
      <vt:lpstr>QUALIFICAÇÕES POLICIAIS MILITARES</vt:lpstr>
      <vt:lpstr>Apresentação do PowerPoint</vt:lpstr>
      <vt:lpstr>MOMENTO DA CONCESSÃO</vt:lpstr>
      <vt:lpstr>PRAZO PARA ENVIO A CPP</vt:lpstr>
      <vt:lpstr>CRONOLOGIA DA PROMOÇÃO POR PERMANÊNCIA</vt:lpstr>
      <vt:lpstr>EXEMPLO</vt:lpstr>
      <vt:lpstr>EXEMPLO</vt:lpstr>
      <vt:lpstr>EXEMPLO</vt:lpstr>
      <vt:lpstr>EXEMPLO</vt:lpstr>
      <vt:lpstr>Apresentação do PowerPoint</vt:lpstr>
      <vt:lpstr>3º SGT. ERLON FRANK KRUM</vt:lpstr>
      <vt:lpstr>3º SGT. ERLON FRANK KRUM</vt:lpstr>
      <vt:lpstr>É POSSÍVEL SER PROMOVIDO DUAS VEZES EM MENOS DE UM MÊS</vt:lpstr>
      <vt:lpstr>Modelo de Requerimento</vt:lpstr>
      <vt:lpstr>Ofício P1 - CPP</vt:lpstr>
      <vt:lpstr>PROJETO DE LEI ALTERAÇÃO DA LEI 5.940</vt:lpstr>
      <vt:lpstr>PROJETO DE LEI ALTERAÇÃO DA LEI 5.940</vt:lpstr>
      <vt:lpstr>PROTEÇÃO SOCIAL DOS MILITARES ESTADUAIS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DP5</dc:creator>
  <dc:description/>
  <cp:lastModifiedBy>Luiz Soares</cp:lastModifiedBy>
  <cp:revision>229</cp:revision>
  <dcterms:created xsi:type="dcterms:W3CDTF">2017-05-25T18:43:03Z</dcterms:created>
  <dcterms:modified xsi:type="dcterms:W3CDTF">2023-10-17T13:34:42Z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110</vt:i4>
  </property>
</Properties>
</file>