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1" r:id="rId4"/>
    <p:sldId id="258" r:id="rId5"/>
    <p:sldId id="259" r:id="rId6"/>
    <p:sldId id="27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2" r:id="rId16"/>
  </p:sldIdLst>
  <p:sldSz cx="10795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5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30250" y="685800"/>
            <a:ext cx="53975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81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 do Título"/>
          <p:cNvSpPr txBox="1">
            <a:spLocks noGrp="1"/>
          </p:cNvSpPr>
          <p:nvPr>
            <p:ph type="title"/>
          </p:nvPr>
        </p:nvSpPr>
        <p:spPr>
          <a:xfrm>
            <a:off x="810102" y="4000767"/>
            <a:ext cx="9181149" cy="1228434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20204" y="5276800"/>
            <a:ext cx="7560945" cy="9605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14" name="Imagem 9" descr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" y="-27384"/>
            <a:ext cx="10824824" cy="56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m 10" descr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73" y="-83787"/>
            <a:ext cx="5852173" cy="92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m 11" descr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14" y="6518164"/>
            <a:ext cx="10058401" cy="367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m 12" descr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000" y="6381327"/>
            <a:ext cx="5605284" cy="542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m 13" descr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787" y="1397588"/>
            <a:ext cx="1931776" cy="246346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xfrm>
            <a:off x="407391" y="1052736"/>
            <a:ext cx="9721217" cy="1143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540069" y="2431428"/>
            <a:ext cx="9721216" cy="3805884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40" name="Imagem 7" descr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" y="-27384"/>
            <a:ext cx="10824824" cy="56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m 6" descr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73" y="-83787"/>
            <a:ext cx="5852173" cy="92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m 8" descr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98" y="69748"/>
            <a:ext cx="996699" cy="127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m 9" descr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14" y="6518164"/>
            <a:ext cx="10058401" cy="367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m 10" descr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000" y="6381327"/>
            <a:ext cx="5605284" cy="54254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Espaço Reservado para Imagem 8"/>
          <p:cNvSpPr>
            <a:spLocks noGrp="1"/>
          </p:cNvSpPr>
          <p:nvPr>
            <p:ph type="pic" sz="quarter" idx="21"/>
          </p:nvPr>
        </p:nvSpPr>
        <p:spPr>
          <a:xfrm>
            <a:off x="9361114" y="4941168"/>
            <a:ext cx="1295475" cy="13159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6" name="Espaço Reservado para Texto 15"/>
          <p:cNvSpPr>
            <a:spLocks noGrp="1"/>
          </p:cNvSpPr>
          <p:nvPr>
            <p:ph type="body" sz="quarter" idx="22" hasCustomPrompt="1"/>
          </p:nvPr>
        </p:nvSpPr>
        <p:spPr>
          <a:xfrm>
            <a:off x="5760715" y="609252"/>
            <a:ext cx="4995863" cy="3714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Geometr415 Blk BT"/>
                <a:ea typeface="Geometr415 Blk BT"/>
                <a:cs typeface="Geometr415 Blk BT"/>
                <a:sym typeface="Geometr415 Blk BT"/>
              </a:defRPr>
            </a:lvl1pPr>
          </a:lstStyle>
          <a:p>
            <a:r>
              <a:t>CLIQUE PARA EDITAR O TEXTO MESTRE</a:t>
            </a:r>
          </a:p>
        </p:txBody>
      </p:sp>
      <p:sp>
        <p:nvSpPr>
          <p:cNvPr id="4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216098" y="6574444"/>
            <a:ext cx="529862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Swiss 721 Black Condensed" pitchFamily="50" charset="0"/>
                <a:ea typeface="+mj-ea"/>
                <a:cs typeface="+mj-cs"/>
                <a:sym typeface="Calibri"/>
              </a:rPr>
              <a:t>POLÍCIA MILITAR DO PARANÁ – NÓS FAZEMOS A DIFERENÇA!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o do Título"/>
          <p:cNvSpPr txBox="1">
            <a:spLocks noGrp="1"/>
          </p:cNvSpPr>
          <p:nvPr>
            <p:ph type="title"/>
          </p:nvPr>
        </p:nvSpPr>
        <p:spPr>
          <a:xfrm>
            <a:off x="540069" y="1033855"/>
            <a:ext cx="9721216" cy="1143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40069" y="2359420"/>
            <a:ext cx="4770597" cy="430994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56" name="Imagem 8" descr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" y="-27384"/>
            <a:ext cx="10824824" cy="56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m 9" descr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73" y="-83787"/>
            <a:ext cx="5852173" cy="92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m 10" descr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98" y="69748"/>
            <a:ext cx="996699" cy="127102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Espaço Reservado para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5829300" y="610839"/>
            <a:ext cx="4995863" cy="36988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Geometr415 Blk BT"/>
                <a:ea typeface="Geometr415 Blk BT"/>
                <a:cs typeface="Geometr415 Blk BT"/>
                <a:sym typeface="Geometr415 Blk BT"/>
              </a:defRPr>
            </a:lvl1pPr>
          </a:lstStyle>
          <a:p>
            <a:r>
              <a:t>CLIQUE PARA EDITAR O TEXTO MESTRE</a:t>
            </a:r>
          </a:p>
        </p:txBody>
      </p:sp>
      <p:pic>
        <p:nvPicPr>
          <p:cNvPr id="60" name="Imagem 14" descr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14" y="6518164"/>
            <a:ext cx="10058401" cy="367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m 15" descr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000" y="6381327"/>
            <a:ext cx="5605284" cy="542546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spaço Reservado para Imagem 8"/>
          <p:cNvSpPr>
            <a:spLocks noGrp="1"/>
          </p:cNvSpPr>
          <p:nvPr>
            <p:ph type="pic" sz="quarter" idx="22"/>
          </p:nvPr>
        </p:nvSpPr>
        <p:spPr>
          <a:xfrm>
            <a:off x="9361114" y="4941168"/>
            <a:ext cx="1295475" cy="13159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0002659" y="6414763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216098" y="6572839"/>
            <a:ext cx="529862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Swiss 721 Black Condensed" pitchFamily="50" charset="0"/>
                <a:ea typeface="+mj-ea"/>
                <a:cs typeface="+mj-cs"/>
                <a:sym typeface="Calibri"/>
              </a:rPr>
              <a:t>POLÍCIA MILITAR DO PARANÁ – NÓS FAZEMOS A DIFERENÇA!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o do Título"/>
          <p:cNvSpPr txBox="1">
            <a:spLocks noGrp="1"/>
          </p:cNvSpPr>
          <p:nvPr>
            <p:ph type="title"/>
          </p:nvPr>
        </p:nvSpPr>
        <p:spPr>
          <a:xfrm>
            <a:off x="540069" y="1105866"/>
            <a:ext cx="9721216" cy="1143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540068" y="2366341"/>
            <a:ext cx="4772472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2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5486937" y="2366341"/>
            <a:ext cx="4774348" cy="63976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pic>
        <p:nvPicPr>
          <p:cNvPr id="73" name="Imagem 9" descr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4" y="6518164"/>
            <a:ext cx="10058401" cy="367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m 10" descr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000" y="6381327"/>
            <a:ext cx="5605284" cy="542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m 12" descr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" y="-27384"/>
            <a:ext cx="10824824" cy="56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m 13" descr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473" y="-83787"/>
            <a:ext cx="5852173" cy="92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m 14" descr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98" y="69748"/>
            <a:ext cx="996699" cy="127102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Espaço Reservado para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5829300" y="610839"/>
            <a:ext cx="4995863" cy="36988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Geometr415 Blk BT"/>
                <a:ea typeface="Geometr415 Blk BT"/>
                <a:cs typeface="Geometr415 Blk BT"/>
                <a:sym typeface="Geometr415 Blk BT"/>
              </a:defRPr>
            </a:lvl1pPr>
          </a:lstStyle>
          <a:p>
            <a:r>
              <a:t>CLIQUE PARA EDITAR O TEXTO MESTRE</a:t>
            </a:r>
          </a:p>
        </p:txBody>
      </p:sp>
      <p:sp>
        <p:nvSpPr>
          <p:cNvPr id="79" name="Espaço Reservado para Imagem 8"/>
          <p:cNvSpPr>
            <a:spLocks noGrp="1"/>
          </p:cNvSpPr>
          <p:nvPr>
            <p:ph type="pic" sz="quarter" idx="23"/>
          </p:nvPr>
        </p:nvSpPr>
        <p:spPr>
          <a:xfrm>
            <a:off x="9361114" y="4941168"/>
            <a:ext cx="1295475" cy="13159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0002659" y="6414763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216098" y="6572839"/>
            <a:ext cx="529862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Swiss 721 Black Condensed" pitchFamily="50" charset="0"/>
                <a:ea typeface="+mj-ea"/>
                <a:cs typeface="+mj-cs"/>
                <a:sym typeface="Calibri"/>
              </a:rPr>
              <a:t>POLÍCIA MILITAR DO PARANÁ – NÓS FAZEMOS A DIFERENÇA!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4" descr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08" y="1772816"/>
            <a:ext cx="1976336" cy="252028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Espaço Reservado para Rodapé 4"/>
          <p:cNvSpPr txBox="1"/>
          <p:nvPr/>
        </p:nvSpPr>
        <p:spPr>
          <a:xfrm>
            <a:off x="2598903" y="5283988"/>
            <a:ext cx="559719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rgbClr val="808080"/>
                </a:solidFill>
                <a:latin typeface="Geometr415 Blk BT"/>
                <a:ea typeface="Geometr415 Blk BT"/>
                <a:cs typeface="Geometr415 Blk BT"/>
                <a:sym typeface="Geometr415 Blk BT"/>
              </a:defRPr>
            </a:lvl1pPr>
          </a:lstStyle>
          <a:p>
            <a:r>
              <a:t>POLÍCIA MILITAR DO PARANÁ</a:t>
            </a:r>
          </a:p>
        </p:txBody>
      </p:sp>
      <p:sp>
        <p:nvSpPr>
          <p:cNvPr id="97" name="Espaço Reservado para Rodapé 4"/>
          <p:cNvSpPr txBox="1"/>
          <p:nvPr/>
        </p:nvSpPr>
        <p:spPr>
          <a:xfrm>
            <a:off x="2602078" y="5712613"/>
            <a:ext cx="559719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rgbClr val="808080"/>
                </a:solidFill>
                <a:latin typeface="Geometr415 Blk BT"/>
                <a:ea typeface="Geometr415 Blk BT"/>
                <a:cs typeface="Geometr415 Blk BT"/>
                <a:sym typeface="Geometr415 Blk BT"/>
              </a:defRPr>
            </a:lvl1pPr>
          </a:lstStyle>
          <a:p>
            <a:r>
              <a:rPr dirty="0" err="1">
                <a:latin typeface="Swis721 Hv BT" panose="020B0804020202020204" pitchFamily="34" charset="0"/>
              </a:rPr>
              <a:t>Nós</a:t>
            </a:r>
            <a:r>
              <a:rPr dirty="0">
                <a:latin typeface="Swis721 Hv BT" panose="020B0804020202020204" pitchFamily="34" charset="0"/>
              </a:rPr>
              <a:t> </a:t>
            </a:r>
            <a:r>
              <a:rPr dirty="0" err="1">
                <a:latin typeface="Swis721 Hv BT" panose="020B0804020202020204" pitchFamily="34" charset="0"/>
              </a:rPr>
              <a:t>fazemos</a:t>
            </a:r>
            <a:r>
              <a:rPr dirty="0">
                <a:latin typeface="Swis721 Hv BT" panose="020B0804020202020204" pitchFamily="34" charset="0"/>
              </a:rPr>
              <a:t> a </a:t>
            </a:r>
            <a:r>
              <a:rPr dirty="0" err="1">
                <a:latin typeface="Swis721 Hv BT" panose="020B0804020202020204" pitchFamily="34" charset="0"/>
              </a:rPr>
              <a:t>diferença</a:t>
            </a:r>
            <a:r>
              <a:rPr dirty="0">
                <a:latin typeface="Swis721 Hv BT" panose="020B0804020202020204" pitchFamily="34" charset="0"/>
              </a:rPr>
              <a:t>!</a:t>
            </a:r>
          </a:p>
        </p:txBody>
      </p:sp>
      <p:sp>
        <p:nvSpPr>
          <p:cNvPr id="9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540069" y="485799"/>
            <a:ext cx="972121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pic>
        <p:nvPicPr>
          <p:cNvPr id="3" name="Imagem 5" descr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245" y="2481687"/>
            <a:ext cx="2436859" cy="31075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539750" y="1600200"/>
            <a:ext cx="97155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217583" y="6172200"/>
            <a:ext cx="2518834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04040"/>
          </a:solidFill>
          <a:uFillTx/>
          <a:latin typeface="Geometr415 Blk BT"/>
          <a:ea typeface="Geometr415 Blk BT"/>
          <a:cs typeface="Geometr415 Blk BT"/>
          <a:sym typeface="Geometr415 Blk B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ítulo 44"/>
          <p:cNvSpPr txBox="1">
            <a:spLocks noGrp="1"/>
          </p:cNvSpPr>
          <p:nvPr>
            <p:ph type="ctrTitle"/>
          </p:nvPr>
        </p:nvSpPr>
        <p:spPr>
          <a:xfrm>
            <a:off x="206067" y="3429000"/>
            <a:ext cx="10382865" cy="20475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CS/23 - 1ª </a:t>
            </a:r>
            <a:r>
              <a:rPr lang="pt-BR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APMG</a:t>
            </a:r>
            <a:b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DE PESSOAS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Subtítulo 45"/>
          <p:cNvSpPr txBox="1">
            <a:spLocks noGrp="1"/>
          </p:cNvSpPr>
          <p:nvPr>
            <p:ph type="subTitle" sz="quarter" idx="1"/>
          </p:nvPr>
        </p:nvSpPr>
        <p:spPr>
          <a:xfrm>
            <a:off x="0" y="5191433"/>
            <a:ext cx="10795000" cy="13398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Medalha Policial</a:t>
            </a:r>
          </a:p>
          <a:p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Bronze - Prata - Ouro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 advAuto="0"/>
      <p:bldP spid="108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7062B-0794-659A-162B-82190025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5866"/>
            <a:ext cx="10962968" cy="169632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Fui punido e não fui agraciado com a medalha?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5DD7F6-1825-A686-797F-82E3B0D0DD7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4801" y="2035278"/>
            <a:ext cx="10048568" cy="4296696"/>
          </a:xfrm>
        </p:spPr>
        <p:txBody>
          <a:bodyPr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Somente adquirirá o direito à referida condecoração, quando obtiver a anulação da reprimenda pela autoridade competente, em conformidade com a legislação disciplinar aplicável. Após cancelada a punição, não implicará na concessão da referida medalha.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 militar estadual que deixar de ser agraciado, no decênio considerado, poderá fazer jus apenas às condecorações referentes aos decênios posteriores. </a:t>
            </a:r>
            <a:endParaRPr lang="pt-B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D9EC84-42DE-3A08-7F88-77DBD2E37D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5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1CE3B-773D-79A0-D382-43C1BE31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9" y="980728"/>
            <a:ext cx="9721216" cy="1268139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Lapso Temporal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7C3853-313E-B933-B4AC-012A69DCAE6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40069" y="1691149"/>
            <a:ext cx="9813299" cy="499478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será computado o tempo em que o policial militar estiver:</a:t>
            </a: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Quando estiver cumprindo pena privativa da liberdade; </a:t>
            </a: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Durante licença para tratamento de interesses particulares, por tempo superior a seis meses; </a:t>
            </a: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Licença para tratamento de saúde de pessoa da família, por tempo superior a 30 dias; </a:t>
            </a: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Deserção.</a:t>
            </a: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IMPORTANTE:</a:t>
            </a: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As punições disciplinares sofridas pelo militar estadual na condição de aluno em períodos de formação não serão consideradas, desde que não atentatórias à honra pessoal, ao pundonor policial-militar e ao decoro da classe.</a:t>
            </a:r>
            <a:endParaRPr lang="pt-BR" sz="20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8EACCE-5848-86B5-336A-BA4B798ABE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5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C03B4-6142-B17E-76EB-8905C1A9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9" y="1105867"/>
            <a:ext cx="9721216" cy="978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Entrega das Medalhas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DC11FF-E8C9-A0EE-8595-5F46F694B0A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76981" y="2084438"/>
            <a:ext cx="10451690" cy="4325615"/>
          </a:xfrm>
        </p:spPr>
        <p:txBody>
          <a:bodyPr>
            <a:normAutofit fontScale="92500" lnSpcReduction="2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-As condecorações poderão ser entregues pelo Comandante, Chefe ou Diretor da Unidade onde servirem os agraciados em solenidades próprias, nas datas definidas pelo Comandante-Geral, ou ainda diretamente aos interessados.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t-BR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Quando o agraciado é o próprio Comandante, Chefe ou Diretor, a entrega será feita pela autoridade superior à que estiver imediatamente subordinado.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t-BR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 agraciado é o Comandante-Geral ou o Chefe da Casa Militar da Governadoria, a entrega poderá dar-se pelo Governador do Estado ou por autoridade que o represente.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t-BR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Em caso de falecimento do agraciado, a entrega da condecoração ocorrerá à pessoa designada pela família do militar estadual.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FD380A5-E193-1267-E537-8D31B6F33F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9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F0005-CF47-A0CF-94AC-57499F03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9" y="1376516"/>
            <a:ext cx="9721216" cy="9898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Perda o direito ao uso da medalha /cassação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300D58-FFF8-BB5F-11A7-096C6593F12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4129" y="1897625"/>
            <a:ext cx="9917153" cy="4680155"/>
          </a:xfrm>
        </p:spPr>
        <p:txBody>
          <a:bodyPr>
            <a:normAutofit fontScale="92500" lnSpcReduction="1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Atingido por sentença condenatória transitada em julgado e cuja pena implique na perda do cargo público;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Declarado indigno do oficialato ou com ele incompatível, de acordo com a legislação em vigor, com a consequente perda do posto e da patente;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Excluído a bem da disciplina e moralidade da tropa.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cassação dar-se-á tão logo seja publicado o ato do governador do Estado, o comandante deverá providenciar a devolução da referida medalha a comissão de mérito. 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DD1D9B-6926-414B-C3C7-DBA5BB8614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B01BF-55AB-BB75-88FC-A82582C5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9" y="1105866"/>
            <a:ext cx="9721216" cy="821257"/>
          </a:xfrm>
        </p:spPr>
        <p:txBody>
          <a:bodyPr/>
          <a:lstStyle/>
          <a:p>
            <a:r>
              <a:rPr lang="pt-B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CS/23-5º Pel./3º GPM/1ª </a:t>
            </a:r>
            <a:r>
              <a:rPr lang="pt-B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315D1C-779F-2643-C08D-ECBB473BB78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90452" y="2045110"/>
            <a:ext cx="6685934" cy="4886632"/>
          </a:xfrm>
        </p:spPr>
        <p:txBody>
          <a:bodyPr>
            <a:noAutofit/>
          </a:bodyPr>
          <a:lstStyle/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Delek</a:t>
            </a:r>
            <a:endParaRPr lang="pt-BR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Anderson</a:t>
            </a:r>
          </a:p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Elieser</a:t>
            </a:r>
          </a:p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524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Claudinei</a:t>
            </a:r>
          </a:p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525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Joel</a:t>
            </a:r>
          </a:p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Garcia</a:t>
            </a:r>
          </a:p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Pavelski</a:t>
            </a:r>
            <a:endParaRPr lang="pt-BR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Correia</a:t>
            </a:r>
          </a:p>
          <a:p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 – 3º </a:t>
            </a:r>
            <a:r>
              <a:rPr lang="pt-BR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pt-BR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Anselmo</a:t>
            </a:r>
          </a:p>
          <a:p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33CB04-2023-295B-7CA2-4B719CF8DB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28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065E4D-E9DA-2D3A-A793-CEAF08C84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806" y="1297857"/>
            <a:ext cx="10015479" cy="52110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CS/23 - 1ª </a:t>
            </a:r>
            <a:r>
              <a:rPr lang="pt-BR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APMG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Disciplina: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de Pessoas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Instrutor: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Subtenente Maurício Balbino dos Santos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Trabalho: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Medalha Policial Militar - Bronze / Prata / Ouro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Equipe: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5º Pel./3º GPM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413FCD-6E4B-5A0F-E3D8-AE4D96309B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2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3A94F-3465-F8FF-4188-0010E058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91" y="383458"/>
            <a:ext cx="9721217" cy="1812279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E2A34E-6D9C-A93A-E6B7-9B39127E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69" y="1769805"/>
            <a:ext cx="9721216" cy="4906297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Amparo Legal... o que regulamenta a concessão?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Pontuação?</a:t>
            </a:r>
          </a:p>
          <a:p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o Policial Militar se habilita?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Deixa de ser habilitado quando?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1º Passo e quem decide sobre a concessão?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Fui punido e não fui agraciado com a medalha?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Lapso temporal.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Entrega das Medalhas.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Perda o direito ao uso da medalha /cassação</a:t>
            </a: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9FA6EF-7CAE-2A42-4F7B-CE8341FA8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1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ítulo 5"/>
          <p:cNvSpPr txBox="1">
            <a:spLocks noGrp="1"/>
          </p:cNvSpPr>
          <p:nvPr>
            <p:ph type="title"/>
          </p:nvPr>
        </p:nvSpPr>
        <p:spPr>
          <a:xfrm>
            <a:off x="1" y="1052736"/>
            <a:ext cx="1057951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Medalha Policial Militar</a:t>
            </a:r>
            <a:b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Bronze                         Prata                            Ouro                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Espaço Reservado para Texto 8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E80222-199F-5F7A-186B-142B7985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4" y="2195731"/>
            <a:ext cx="2663627" cy="38058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719EC5-07B4-7D96-8B77-EA6997670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920" y="2195732"/>
            <a:ext cx="2695672" cy="38058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D3B462D-2F12-AFD4-57C4-73E89646A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072" y="2195731"/>
            <a:ext cx="2920180" cy="3805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 5"/>
          <p:cNvSpPr txBox="1">
            <a:spLocks noGrp="1"/>
          </p:cNvSpPr>
          <p:nvPr>
            <p:ph type="title"/>
          </p:nvPr>
        </p:nvSpPr>
        <p:spPr>
          <a:xfrm>
            <a:off x="540068" y="1425677"/>
            <a:ext cx="9721217" cy="11307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Concessão da Medalha Policial Militar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20" name="Espaço Reservado para Conteúdo 6"/>
          <p:cNvSpPr txBox="1">
            <a:spLocks noGrp="1"/>
          </p:cNvSpPr>
          <p:nvPr>
            <p:ph type="body" sz="half" idx="1"/>
          </p:nvPr>
        </p:nvSpPr>
        <p:spPr>
          <a:xfrm>
            <a:off x="540069" y="2556387"/>
            <a:ext cx="9960783" cy="411297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regulamenta a concessão?</a:t>
            </a:r>
            <a:endParaRPr lang="pt-B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Código da PMPR</a:t>
            </a: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Lei nº 1.948, de 20 de março de 1920, e no art. 259 da Lei nº 1.943, de 23 de junho de 1954: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 de Organização Básica</a:t>
            </a: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art. 24º da Lei nº 16.575, de 28 de setembro de 2010;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Portaria do comando-geral</a:t>
            </a: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nº 347, de 14 de maio de 2013.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121" name="Espaço Reservado para Texto 8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4DEB9-5790-E820-1B7C-9EC578A0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9" y="747252"/>
            <a:ext cx="9721216" cy="1061883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F9725A-7A51-4DC3-5121-4EC888568E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14633" y="1641987"/>
            <a:ext cx="10205883" cy="4719484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Estadual 5.940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36. São registrados na ficha de merecimento pontos positivos pelos seguintes motivos:</a:t>
            </a: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MEDALHAS E CONDECORAÇÕES ESTADUAIS:</a:t>
            </a:r>
          </a:p>
          <a:p>
            <a:r>
              <a:rPr lang="pt-BR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de Mérito, três pontos;</a:t>
            </a:r>
          </a:p>
          <a:p>
            <a:r>
              <a:rPr lang="pt-BR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de Sangue, quatro pontos;</a:t>
            </a:r>
          </a:p>
          <a:p>
            <a:r>
              <a:rPr lang="pt-BR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de Humanidade, quatro pontos;</a:t>
            </a:r>
          </a:p>
          <a:p>
            <a:r>
              <a:rPr lang="pt-BR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Cruz de Combate, quatro pontos;</a:t>
            </a:r>
          </a:p>
          <a:p>
            <a:r>
              <a:rPr lang="pt-BR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Coronel Sarmento, três pontos;</a:t>
            </a:r>
          </a:p>
          <a:p>
            <a:r>
              <a:rPr lang="pt-BR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Polícia Militar do Estado do Paraná, três pontos;</a:t>
            </a:r>
          </a:p>
          <a:p>
            <a:r>
              <a:rPr lang="pt-BR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outras medalhas instituídas na Corporação, não comemorativas, três pontos;( Medalha Defesa Civil Cel. Dario Natan Bezerra)</a:t>
            </a:r>
          </a:p>
          <a:p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Policial-Militar, um, dois e três pontos, respectivamente, para as medalhas de bronze, prata e ouro, computando-se os pontos somente pela de maior valor.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EA7027-E59C-10B6-6BBA-39CAB4454F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 6"/>
          <p:cNvSpPr txBox="1">
            <a:spLocks noGrp="1"/>
          </p:cNvSpPr>
          <p:nvPr>
            <p:ph type="title"/>
          </p:nvPr>
        </p:nvSpPr>
        <p:spPr>
          <a:xfrm>
            <a:off x="540068" y="1105866"/>
            <a:ext cx="9721217" cy="131286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o Policial Militar se Habilita?</a:t>
            </a:r>
            <a:r>
              <a:rPr lang="pt-BR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25" name="Espaço Reservado para Texto 7"/>
          <p:cNvSpPr txBox="1">
            <a:spLocks noGrp="1"/>
          </p:cNvSpPr>
          <p:nvPr>
            <p:ph type="body" sz="quarter" idx="1"/>
          </p:nvPr>
        </p:nvSpPr>
        <p:spPr>
          <a:xfrm>
            <a:off x="540067" y="2418735"/>
            <a:ext cx="9862462" cy="41688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BRONZE</a:t>
            </a: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Dez anos de serviço, contagem se inicia no ato de ingresso na Corporação;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PRATA</a:t>
            </a: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Vinte anos de serviço dar-se-á a partir do primeiro dia após o décimo ano de serviço;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OURO</a:t>
            </a:r>
            <a:r>
              <a:rPr lang="pt-B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Trinta anos de serviço dar-se-á a partir do primeiro dia após o vigésimo ano de serviço;</a:t>
            </a:r>
          </a:p>
          <a:p>
            <a:endParaRPr dirty="0"/>
          </a:p>
        </p:txBody>
      </p:sp>
      <p:sp>
        <p:nvSpPr>
          <p:cNvPr id="127" name="Espaço Reservado para Texto 11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15C6A-DAAD-5EFF-FC81-AD6FA4F1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Deixa de ser habilitado quando:</a:t>
            </a:r>
            <a:b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2F5331-2BBA-9A44-85FD-494D123B1A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53961" y="1563329"/>
            <a:ext cx="10038735" cy="468383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Tenha sido condenado criminalmente, em razão de sentença com trânsito em julgado, ressalvada eventual reabilitação;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Tenha sido punido, durante os dez anos, no máximo com mais de uma detenção disciplinar;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Esteja sendo submetido a Conselho de Justificação ou a Conselho de disciplina.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CCAED3-F3F4-2E73-A392-4506F181E4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53F12-3329-F041-DD99-CB475A9E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555" y="980728"/>
            <a:ext cx="9674942" cy="141834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1º Passo e quem decide sobre a concessão?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393CB4-8F32-170E-C513-B91928FF8A9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45805" y="2248866"/>
            <a:ext cx="10274711" cy="4456733"/>
          </a:xfrm>
        </p:spPr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ATRAVÉS DE PARTE SOLICITANDO</a:t>
            </a: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anexando o dossiê funcional fundamentando o pedido, cabendo análise do comandante, chefe ou diretor imediato que identificará as qualidades morais e profissionais, espelhando, particularmente, as virtudes militares traduzidas pelas demonstrações de lealdade, honestidade, educação, desempenho e dedicação ao trabalho.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“oficio-proposta” deverá ser encaminhado pelo Comandante, Chefe ou Diretor à Comissão de Mérito (CM) para pertinente análise e providências decorrentes, o qual deverá conter: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Decênio considerado;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Tempo de serviço computável para a Medalha Policial-Militar;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Análise das punições disciplinares sofridas pelo militar estadual, quando for o caso.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Analisadas todas as circunstancias a medalha Policial-Militar será concedida por decreto do Chefe do Poder Executivo, mediante proposta da Comissão de Mérito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D338AF-B10E-0301-6030-054A186DB1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CS/23 – 1ª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EsFAEP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APMG / Gestão de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37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1212</Words>
  <Application>Microsoft Office PowerPoint</Application>
  <PresentationFormat>Personalizar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Geometr415 Blk BT</vt:lpstr>
      <vt:lpstr>Swis721 Hv BT</vt:lpstr>
      <vt:lpstr>Swiss 721 Black Condensed</vt:lpstr>
      <vt:lpstr>Times New Roman</vt:lpstr>
      <vt:lpstr>Tema do Office</vt:lpstr>
      <vt:lpstr>CS/23 - 1ª EsFAEP - APMG GESTÃO DE PESSOAS</vt:lpstr>
      <vt:lpstr>Apresentação do PowerPoint</vt:lpstr>
      <vt:lpstr>Sumário</vt:lpstr>
      <vt:lpstr>Medalha Policial Militar Bronze                         Prata                            Ouro                </vt:lpstr>
      <vt:lpstr>Concessão da Medalha Policial Militar </vt:lpstr>
      <vt:lpstr>Pontuação?</vt:lpstr>
      <vt:lpstr>Quando o Policial Militar se Habilita?  </vt:lpstr>
      <vt:lpstr>Deixa de ser habilitado quando: </vt:lpstr>
      <vt:lpstr>1º Passo e quem decide sobre a concessão? </vt:lpstr>
      <vt:lpstr>Fui punido e não fui agraciado com a medalha? </vt:lpstr>
      <vt:lpstr>Lapso Temporal </vt:lpstr>
      <vt:lpstr>Entrega das Medalhas </vt:lpstr>
      <vt:lpstr>Perda o direito ao uso da medalha /cassação </vt:lpstr>
      <vt:lpstr>CS/23-5º Pel./3º GPM/1ª EsFAEP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pmpr</dc:creator>
  <cp:lastModifiedBy>Everaldo Garcia Gonçalves</cp:lastModifiedBy>
  <cp:revision>16</cp:revision>
  <dcterms:modified xsi:type="dcterms:W3CDTF">2023-10-05T19:17:48Z</dcterms:modified>
</cp:coreProperties>
</file>