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5" r:id="rId4"/>
    <p:sldId id="266" r:id="rId5"/>
    <p:sldId id="280" r:id="rId6"/>
    <p:sldId id="267" r:id="rId7"/>
    <p:sldId id="268" r:id="rId8"/>
    <p:sldId id="278" r:id="rId9"/>
    <p:sldId id="279" r:id="rId10"/>
    <p:sldId id="262" r:id="rId11"/>
  </p:sldIdLst>
  <p:sldSz cx="1080135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20" y="90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E98CA-38E3-40BA-A484-A83985837D31}" type="datetimeFigureOut">
              <a:rPr lang="pt-BR" smtClean="0"/>
              <a:t>04/06/2023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43000"/>
            <a:ext cx="486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1436F-6D50-4C6B-8470-7C8B6DADE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1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1436F-6D50-4C6B-8470-7C8B6DADE8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94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102" y="4000767"/>
            <a:ext cx="9181148" cy="12284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204" y="5276800"/>
            <a:ext cx="7560945" cy="96051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88" y="1397588"/>
            <a:ext cx="1931775" cy="24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475" y="3645024"/>
            <a:ext cx="6721938" cy="1362075"/>
          </a:xfrm>
        </p:spPr>
        <p:txBody>
          <a:bodyPr anchor="t">
            <a:normAutofit/>
          </a:bodyPr>
          <a:lstStyle>
            <a:lvl1pPr algn="r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76539" y="5013177"/>
            <a:ext cx="6145874" cy="576064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24" y="188639"/>
            <a:ext cx="1008112" cy="1285573"/>
          </a:xfrm>
          <a:prstGeom prst="rect">
            <a:avLst/>
          </a:prstGeom>
        </p:spPr>
      </p:pic>
      <p:sp>
        <p:nvSpPr>
          <p:cNvPr id="9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432123" y="2061642"/>
            <a:ext cx="2087562" cy="2303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Brasão da Unidade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9" y="188639"/>
            <a:ext cx="4077887" cy="6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92" y="1052736"/>
            <a:ext cx="9721215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069" y="2431429"/>
            <a:ext cx="9721215" cy="38058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69748"/>
            <a:ext cx="996698" cy="12710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sp>
        <p:nvSpPr>
          <p:cNvPr id="13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9361115" y="4941168"/>
            <a:ext cx="1295474" cy="131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Brasão da Unidade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5" hasCustomPrompt="1"/>
          </p:nvPr>
        </p:nvSpPr>
        <p:spPr>
          <a:xfrm>
            <a:off x="5760715" y="609253"/>
            <a:ext cx="4995863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425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9" y="1033855"/>
            <a:ext cx="9721215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069" y="2359421"/>
            <a:ext cx="4770596" cy="43099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90686" y="2359421"/>
            <a:ext cx="4770596" cy="43099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FD88-4F20-4609-A4E3-76C6D6DC7DDF}" type="datetimeFigureOut">
              <a:rPr lang="pt-BR" smtClean="0"/>
              <a:t>04/06/2023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97D-F209-478B-9DBB-13E97B71064C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69748"/>
            <a:ext cx="996698" cy="1271020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5829300" y="610840"/>
            <a:ext cx="499586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sp>
        <p:nvSpPr>
          <p:cNvPr id="17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9361115" y="4941168"/>
            <a:ext cx="1295474" cy="131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Brasão da Unidade</a:t>
            </a:r>
          </a:p>
        </p:txBody>
      </p:sp>
    </p:spTree>
    <p:extLst>
      <p:ext uri="{BB962C8B-B14F-4D97-AF65-F5344CB8AC3E}">
        <p14:creationId xmlns:p14="http://schemas.microsoft.com/office/powerpoint/2010/main" val="12417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9" y="1105867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8" y="2366342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8" y="3006104"/>
            <a:ext cx="4772472" cy="337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938" y="2366342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938" y="3006104"/>
            <a:ext cx="4774347" cy="337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FD88-4F20-4609-A4E3-76C6D6DC7DDF}" type="datetimeFigureOut">
              <a:rPr lang="pt-BR" smtClean="0"/>
              <a:t>04/06/2023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97D-F209-478B-9DBB-13E97B71064C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69748"/>
            <a:ext cx="996698" cy="1271020"/>
          </a:xfrm>
          <a:prstGeom prst="rect">
            <a:avLst/>
          </a:prstGeom>
        </p:spPr>
      </p:pic>
      <p:sp>
        <p:nvSpPr>
          <p:cNvPr id="16" name="Espaço Reservado para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5829300" y="610840"/>
            <a:ext cx="499586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8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9361115" y="4941168"/>
            <a:ext cx="1295474" cy="131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Brasão da Unidade</a:t>
            </a:r>
          </a:p>
        </p:txBody>
      </p:sp>
    </p:spTree>
    <p:extLst>
      <p:ext uri="{BB962C8B-B14F-4D97-AF65-F5344CB8AC3E}">
        <p14:creationId xmlns:p14="http://schemas.microsoft.com/office/powerpoint/2010/main" val="159190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9" y="485800"/>
            <a:ext cx="9721215" cy="1143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46" y="2481687"/>
            <a:ext cx="2436858" cy="31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08" y="1772816"/>
            <a:ext cx="1976335" cy="2520280"/>
          </a:xfrm>
          <a:prstGeom prst="rect">
            <a:avLst/>
          </a:prstGeom>
        </p:spPr>
      </p:pic>
      <p:sp>
        <p:nvSpPr>
          <p:cNvPr id="6" name="Espaço Reservado para Rodapé 4"/>
          <p:cNvSpPr txBox="1">
            <a:spLocks/>
          </p:cNvSpPr>
          <p:nvPr userDrawn="1"/>
        </p:nvSpPr>
        <p:spPr>
          <a:xfrm>
            <a:off x="2556359" y="5363046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POLÍCIA MILITAR DO PARANÁ</a:t>
            </a:r>
          </a:p>
        </p:txBody>
      </p:sp>
      <p:sp>
        <p:nvSpPr>
          <p:cNvPr id="7" name="Espaço Reservado para Rodapé 4"/>
          <p:cNvSpPr txBox="1">
            <a:spLocks/>
          </p:cNvSpPr>
          <p:nvPr userDrawn="1"/>
        </p:nvSpPr>
        <p:spPr>
          <a:xfrm>
            <a:off x="2556359" y="5728171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Sua proteção é o nosso compromisso!</a:t>
            </a:r>
          </a:p>
        </p:txBody>
      </p:sp>
    </p:spTree>
    <p:extLst>
      <p:ext uri="{BB962C8B-B14F-4D97-AF65-F5344CB8AC3E}">
        <p14:creationId xmlns:p14="http://schemas.microsoft.com/office/powerpoint/2010/main" val="9712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40069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SLIDE PADRÃO PMPR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9" y="1600204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40067" y="6356354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FD88-4F20-4609-A4E3-76C6D6DC7DDF}" type="datetimeFigureOut">
              <a:rPr lang="pt-BR" smtClean="0"/>
              <a:t>04/06/2023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461" y="6356354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968" y="6356354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497D-F209-478B-9DBB-13E97B7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latin typeface="Geometr415 Bl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ítulo 44"/>
          <p:cNvSpPr>
            <a:spLocks noGrp="1"/>
          </p:cNvSpPr>
          <p:nvPr>
            <p:ph type="ctrTitle"/>
          </p:nvPr>
        </p:nvSpPr>
        <p:spPr>
          <a:xfrm>
            <a:off x="873140" y="3789040"/>
            <a:ext cx="9055070" cy="787789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CRIMINAL.</a:t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46" name="Subtítulo 45"/>
          <p:cNvSpPr>
            <a:spLocks noGrp="1"/>
          </p:cNvSpPr>
          <p:nvPr>
            <p:ph type="subTitle" idx="1"/>
          </p:nvPr>
        </p:nvSpPr>
        <p:spPr>
          <a:xfrm>
            <a:off x="1620202" y="4200410"/>
            <a:ext cx="7560945" cy="1440160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INSTRUTOR : DIOGO FERNANDO SAMPAIO PYTLOWANCIV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QPM 1-0 Jefferson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Cley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Kühne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QPM 1-0 Alessandro Pinheiro da Veiga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QPM 1-0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Miranda da Silva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QPM 1-0 Fabio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Delek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QPM 1-0 Jeferson Fernandes Costa de Oliveira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0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INTRODUÇÃO 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40069" y="1916833"/>
            <a:ext cx="9721215" cy="432048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Análise Criminal pode ser entendida como um conjunto de técnicas e metodologias para identificar, avaliar e interpretar dados relacionados a atividades criminosas.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Lima : Análise Criminal "consiste em uma metodologia científica aplicada ao estudo dos fenômenos criminais, com a finalidade de identificar e compreender suas causas e dinâmicas" - permitindo a identificação de áreas de maior incidência criminal, auxiliando na alocação de recursos e no direcionamento das estratégias de prevenção e repressão ao crime.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(Lima, Renato Brasileiro. Manual de Processo Penal: Volume Único.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Juspodivm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2018)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+mj-lt"/>
              </a:rPr>
              <a:t>MPC</a:t>
            </a:r>
          </a:p>
          <a:p>
            <a:endParaRPr lang="pt-BR" sz="2400" b="1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957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020824-C4BC-465E-ACFC-D71F25358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9" y="980728"/>
            <a:ext cx="9721215" cy="554461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Moraes (2016), a análise criminal pode trazer um conceito novo em segurança pública, por meio de uma mudança de foco gerencial, possibilitando o monitoramento do ambiente para que o crime sequer ocorra.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(MORAES, Márcio Oliveira de. A IMPORTÂNCIA DA PRODUÇÃO DE INDICADORES E DA ANÁLISE CRIMINAL PARA SUBSIDIAR AS POLÍTICAS PÚBLICAS DE SEGURANÇA. 2016. 27 f.)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suma, a Análise Criminal é utilizada para entender a criminalidade urbana, os crimes em série, o crime organizado, entre outros, demonstrando como essa técnica acessória da Atividade de Inteligência pode ser útil na compreensão e prevenção desses fenômenos criminais.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35C0DA0-2411-4143-A0DE-B53BFFF8DA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+mj-lt"/>
              </a:rPr>
              <a:t>MPC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27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67789E4-F863-4C7A-9F6A-8BA6ED135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9" y="980729"/>
            <a:ext cx="10116819" cy="525658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3341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TIPOLOGIA DA ANÁLISE CRIMINAL</a:t>
            </a:r>
          </a:p>
          <a:p>
            <a:pPr algn="ctr"/>
            <a:endParaRPr lang="pt-BR" sz="2400" dirty="0">
              <a:solidFill>
                <a:srgbClr val="334155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200" b="1" dirty="0">
                <a:solidFill>
                  <a:srgbClr val="3341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pt-BR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ANÁLISE CRIMINAL TÁTICA </a:t>
            </a: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pt-BR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rocedimentos de análise de dados policiais de curto prazo com viés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retrospectivo, que envolve a revisão de casos passados para identificar padrões e </a:t>
            </a:r>
            <a:r>
              <a:rPr lang="pt-BR" sz="26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modus </a:t>
            </a:r>
            <a:r>
              <a:rPr lang="pt-BR" sz="26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operandis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criminosos ou organizações, com abordagens </a:t>
            </a:r>
            <a:r>
              <a:rPr lang="pt-BR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criminais específicas, do dia a dia que auxiliam as operações policiais e o policiamento ostensivo, com a finalidade de gerar respostas frente a determinado crime, ou seja, no momento em que ele ocorre.</a:t>
            </a:r>
            <a:r>
              <a:rPr lang="pt-BR" sz="2600" dirty="0"/>
              <a:t> </a:t>
            </a:r>
          </a:p>
          <a:p>
            <a:pPr algn="just"/>
            <a:endParaRPr lang="pt-BR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AD46033-A6A3-49EC-821C-592846988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+mj-lt"/>
              </a:rPr>
              <a:t>MPC</a:t>
            </a:r>
          </a:p>
        </p:txBody>
      </p:sp>
    </p:spTree>
    <p:extLst>
      <p:ext uri="{BB962C8B-B14F-4D97-AF65-F5344CB8AC3E}">
        <p14:creationId xmlns:p14="http://schemas.microsoft.com/office/powerpoint/2010/main" val="371978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67789E4-F863-4C7A-9F6A-8BA6ED135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9" y="980729"/>
            <a:ext cx="10116819" cy="52565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b="1" dirty="0">
                <a:solidFill>
                  <a:srgbClr val="3341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pt-BR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ANÁLISE CRIMINAL TÁTICA </a:t>
            </a:r>
          </a:p>
          <a:p>
            <a:pPr algn="ctr"/>
            <a:endParaRPr lang="pt-BR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pt-BR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 neste tipo de análise que a Instituição se utiliza de grande parte das ferramentas quantitativas e qualitativas para promover a aplicação de efetivo para o patrulhamento ostensivo do dia a dia, com vistas à redução da criminalidade. ex. promover mudanças imediatas de escalas de serviço, emprego adicional ou deslocamento de efetivo de uma área para outra. </a:t>
            </a:r>
          </a:p>
          <a:p>
            <a:pPr marL="0" indent="0" algn="just">
              <a:buNone/>
            </a:pPr>
            <a:r>
              <a:rPr lang="pt-BR" sz="1900" dirty="0">
                <a:solidFill>
                  <a:schemeClr val="tx1"/>
                </a:solidFill>
                <a:latin typeface="Arial" panose="020B0604020202020204" pitchFamily="34" charset="0"/>
              </a:rPr>
              <a:t>Ex. Op. Satélite RONE Gps Táticos </a:t>
            </a:r>
            <a:r>
              <a:rPr lang="pt-BR" sz="1900" dirty="0" err="1">
                <a:solidFill>
                  <a:schemeClr val="tx1"/>
                </a:solidFill>
                <a:latin typeface="Arial" panose="020B0604020202020204" pitchFamily="34" charset="0"/>
              </a:rPr>
              <a:t>vs</a:t>
            </a:r>
            <a:r>
              <a:rPr lang="pt-BR" sz="1900" dirty="0">
                <a:solidFill>
                  <a:schemeClr val="tx1"/>
                </a:solidFill>
                <a:latin typeface="Arial" panose="020B0604020202020204" pitchFamily="34" charset="0"/>
              </a:rPr>
              <a:t> Explosões caixas eletrônicos na madrugadas.</a:t>
            </a:r>
          </a:p>
          <a:p>
            <a:pPr marL="0" indent="0" algn="just">
              <a:buNone/>
            </a:pPr>
            <a:r>
              <a:rPr lang="pt-BR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pt-BR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SILVA, João Apolinário da. Análise criminal: teoria e prática. Salvador: </a:t>
            </a:r>
            <a:r>
              <a:rPr lang="pt-BR" sz="19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Artpoesia</a:t>
            </a:r>
            <a:r>
              <a:rPr lang="pt-BR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2015)</a:t>
            </a:r>
          </a:p>
          <a:p>
            <a:pPr marL="0" indent="0" algn="just">
              <a:buNone/>
            </a:pPr>
            <a:endParaRPr lang="pt-BR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Este tipo de análise envolve a detecção de padrões dos crimes, análise temporal (frequência de crimes num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lapso de tempo)</a:t>
            </a:r>
            <a:r>
              <a:rPr lang="pt-BR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análise de espaço (em sua localização e concentração), análise local (lugares potenciais que estão emergindo como grandes concentradoras de criminalidade e violência). Ex. Violência nos estádios.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AD46033-A6A3-49EC-821C-592846988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+mj-lt"/>
              </a:rPr>
              <a:t>MPC</a:t>
            </a:r>
          </a:p>
        </p:txBody>
      </p:sp>
    </p:spTree>
    <p:extLst>
      <p:ext uri="{BB962C8B-B14F-4D97-AF65-F5344CB8AC3E}">
        <p14:creationId xmlns:p14="http://schemas.microsoft.com/office/powerpoint/2010/main" val="354714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653A6B7-7142-463C-82A9-853E2DF92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9" y="1124744"/>
            <a:ext cx="9721215" cy="51125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3341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r>
              <a:rPr lang="pt-BR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ANÁLISE CRIMINAL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ESTRATÉGICA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como objetivo principal a identificação das tendências da criminalidade por meio do estudo de seus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fenômenos e influências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Classificada por alguns autores como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Preditiva, que busca identificar padrões e tendências para prever a ocorrência de crimes futuros; Análise espacial para identificar áreas de concentração de crimes e Análise temporal, que envolve o estudo de padrões e tendências ao longo do tempo. (Tendências, Vulnerabilidades, Problemas e soluções)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Portanto, a análise estratégica, serve, principalmente, para a formulação de políticas públicas de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longo prazo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identificando as problemáticas de uma área, bem como as projeções relativas à evolução das diversas tipologias criminais no contexto de um cenário prospectivo; </a:t>
            </a:r>
            <a:r>
              <a:rPr lang="pt-BR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fenômeno novo cangaço.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Para SILVA (2015, p.157), a Análise Criminal Estratégica foca na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de estratégias operacionais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solucionar problemas em curso ou que se manifesta como uma série crônica de crimes que se repete a longo prazo. A ex. crimes fronteiriços,  Maria da Penha, Roubos/furtos de veículos; 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A70DFC8-094F-4A76-8B07-95F43D93D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dirty="0">
                <a:latin typeface="+mj-lt"/>
              </a:rPr>
              <a:t>MPC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36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F28506E-2D01-4D1F-B511-34256E10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99" y="980728"/>
            <a:ext cx="10540479" cy="587727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pt-B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 ANÁLISE CRIMINAL ADMINISTRATIVA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ACA, é voltada para um público alvo, funciona como um editor chefe que seleciona quais assuntos e profundidades destes serão divulgados para cada cliente;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Para SILVA (2015, p.158) ACA difere da Análise tática e estratégica, porque não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objetiva identificação, avaliações de padrões, balanços ou mapeamento estatísticos. É um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processo de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seleção de resultados relevantes e significativos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buscando apresentar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conclusões importantes da análise da criminalidade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 base em questões legais, políticas e práticas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forma adequada para um determinado público.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(Corporação Policial, Governo, Comunidade, Gestores Públicos, Instituições </a:t>
            </a:r>
            <a:r>
              <a:rPr lang="pt-BR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Pública,etc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Análise direcionada às necessidades da agencia policial, configura-se numa espécie de logística para maximizar os recursos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das polícias para alcance de seus objetivos.    (RH, aplicação de recursos p/ eventos especiais ou esporádicos, custo benefício)</a:t>
            </a:r>
            <a:endParaRPr lang="pt-BR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8DBE479-CCEC-48E1-9F0B-206FD663F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2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F28506E-2D01-4D1F-B511-34256E10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99" y="980728"/>
            <a:ext cx="10540479" cy="58772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8DBE479-CCEC-48E1-9F0B-206FD663F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MPC</a:t>
            </a:r>
          </a:p>
          <a:p>
            <a:endParaRPr lang="pt-BR" dirty="0"/>
          </a:p>
        </p:txBody>
      </p:sp>
      <p:pic>
        <p:nvPicPr>
          <p:cNvPr id="2" name="image1.jpeg">
            <a:extLst>
              <a:ext uri="{FF2B5EF4-FFF2-40B4-BE49-F238E27FC236}">
                <a16:creationId xmlns:a16="http://schemas.microsoft.com/office/drawing/2014/main" xmlns="" id="{A05B708F-050B-05D6-FEF0-096117ED0D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203" y="980728"/>
            <a:ext cx="9433048" cy="52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F28506E-2D01-4D1F-B511-34256E10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99" y="980728"/>
            <a:ext cx="10540479" cy="58772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8DBE479-CCEC-48E1-9F0B-206FD663F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4281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857</Words>
  <Application>Microsoft Office PowerPoint</Application>
  <PresentationFormat>Personalizar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Geometr415 Blk BT</vt:lpstr>
      <vt:lpstr>Times New Roman</vt:lpstr>
      <vt:lpstr>Tema do Office</vt:lpstr>
      <vt:lpstr> ANÁLISE CRIMINAL.   </vt:lpstr>
      <vt:lpstr>INTRODUÇÃO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</dc:creator>
  <cp:lastModifiedBy>DELEK</cp:lastModifiedBy>
  <cp:revision>68</cp:revision>
  <dcterms:created xsi:type="dcterms:W3CDTF">2018-07-12T10:56:46Z</dcterms:created>
  <dcterms:modified xsi:type="dcterms:W3CDTF">2023-06-04T19:46:09Z</dcterms:modified>
</cp:coreProperties>
</file>