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63" r:id="rId7"/>
    <p:sldId id="267" r:id="rId8"/>
    <p:sldId id="266" r:id="rId9"/>
    <p:sldId id="265" r:id="rId10"/>
    <p:sldId id="262" r:id="rId11"/>
    <p:sldId id="273" r:id="rId12"/>
    <p:sldId id="268" r:id="rId13"/>
    <p:sldId id="270" r:id="rId14"/>
    <p:sldId id="269" r:id="rId15"/>
    <p:sldId id="272" r:id="rId16"/>
    <p:sldId id="279" r:id="rId17"/>
    <p:sldId id="278" r:id="rId18"/>
    <p:sldId id="271" r:id="rId19"/>
    <p:sldId id="277" r:id="rId20"/>
    <p:sldId id="283" r:id="rId21"/>
    <p:sldId id="274" r:id="rId22"/>
    <p:sldId id="27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DECRETO - PREVINA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Criação e normatização do Programa;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Secretarias envolvidas: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Secretária de Estado de Meio Ambiente e Recursos Hídricos,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Secretária de Estado de Segurança Pública e Administração Penitenciária,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Casa Militar.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Prevenir o acontecimento de incêndios florestais;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as </a:t>
            </a:r>
            <a:r>
              <a:rPr lang="pt-BR" dirty="0">
                <a:solidFill>
                  <a:srgbClr val="FFFFFF"/>
                </a:solidFill>
              </a:rPr>
              <a:t>estratégias de prevenção e combate a </a:t>
            </a:r>
            <a:r>
              <a:rPr lang="pt-BR" dirty="0" smtClean="0">
                <a:solidFill>
                  <a:srgbClr val="FFFFFF"/>
                </a:solidFill>
              </a:rPr>
              <a:t>incêndios </a:t>
            </a:r>
            <a:r>
              <a:rPr lang="pt-BR" dirty="0">
                <a:solidFill>
                  <a:srgbClr val="FFFFFF"/>
                </a:solidFill>
              </a:rPr>
              <a:t>nas Unidades de </a:t>
            </a:r>
            <a:r>
              <a:rPr lang="pt-BR" dirty="0" smtClean="0">
                <a:solidFill>
                  <a:srgbClr val="FFFFFF"/>
                </a:solidFill>
              </a:rPr>
              <a:t>Conservação (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);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agilidade na resposta a incêndios florestais nas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capacidade de resposta;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informações entre a comunidade e órgãos </a:t>
            </a:r>
            <a:r>
              <a:rPr lang="pt-BR" dirty="0" smtClean="0">
                <a:solidFill>
                  <a:srgbClr val="FFFFFF"/>
                </a:solidFill>
              </a:rPr>
              <a:t>responsáveis;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Equipar as Unidades de Conservação do Estado;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Estabelecer procedimentos de comunicação e resposta;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Capacitar e recapacitar agentes públicos e sociedade civil organizada para realização de combate a incêndios florestais.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494116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Planos de Prevenção e Planos de Contingência;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com comunicação e equipamentos;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de atendimento, Brigadas Voluntárias.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campo, (IAP, Corpo de Bombeiros e 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 (Defesa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</a:t>
            </a:r>
            <a:r>
              <a:rPr lang="pt-BR" sz="2800" dirty="0">
                <a:solidFill>
                  <a:srgbClr val="FFFFFF"/>
                </a:solidFill>
              </a:rPr>
              <a:t> (Defesa Civil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8717" y="1628801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Confecção de base </a:t>
            </a:r>
            <a:r>
              <a:rPr lang="pt-BR" sz="2800" dirty="0" err="1" smtClean="0">
                <a:solidFill>
                  <a:srgbClr val="FFFFFF"/>
                </a:solidFill>
              </a:rPr>
              <a:t>georeferênciada</a:t>
            </a:r>
            <a:r>
              <a:rPr lang="pt-BR" sz="2800" dirty="0" smtClean="0">
                <a:solidFill>
                  <a:srgbClr val="FFFFFF"/>
                </a:solidFill>
              </a:rPr>
              <a:t> com os pontos levantados nos </a:t>
            </a:r>
            <a:r>
              <a:rPr lang="pt-BR" sz="2800" dirty="0">
                <a:solidFill>
                  <a:srgbClr val="FFFFFF"/>
                </a:solidFill>
              </a:rPr>
              <a:t>Planos Físicos (Defesa </a:t>
            </a:r>
            <a:r>
              <a:rPr lang="pt-BR" sz="2800" dirty="0" smtClean="0">
                <a:solidFill>
                  <a:srgbClr val="FFFFFF"/>
                </a:solidFill>
              </a:rPr>
              <a:t>Civil e Corpo de Bombeiros);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Realização de processo licitatório para aquisição de equipamentos de combate a incêndios florestais, equipamentos de proteção individual e equipamentos de busca e resgate</a:t>
            </a:r>
            <a:r>
              <a:rPr lang="pt-BR" sz="2800" dirty="0">
                <a:solidFill>
                  <a:srgbClr val="FFFFFF"/>
                </a:solidFill>
              </a:rPr>
              <a:t> (Defesa </a:t>
            </a:r>
            <a:r>
              <a:rPr lang="pt-BR" sz="2800" dirty="0" smtClean="0">
                <a:solidFill>
                  <a:srgbClr val="FFFFFF"/>
                </a:solidFill>
              </a:rPr>
              <a:t>Civil e IAP);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1284225" y="-772058"/>
            <a:ext cx="6503543" cy="842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51652"/>
              </p:ext>
            </p:extLst>
          </p:nvPr>
        </p:nvGraphicFramePr>
        <p:xfrm>
          <a:off x="467544" y="1196752"/>
          <a:ext cx="7704856" cy="5233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Campo Mourão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914,24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Lago Azul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Luiziana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719,53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Vila Rica do Espirito Santo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Fênix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353,86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Adrianópolis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23.613,00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Bocaiúva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ERCBA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440,92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das Lauráceas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3.911,80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Cerro Azul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235,56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Campinhos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Tunas do Paraná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101,40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Monge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Lapa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ERCBA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208,48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82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Caxambu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Castro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990,35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DD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Cerrado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Jaguariaíva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418,76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</a:t>
                      </a:r>
                      <a:r>
                        <a:rPr lang="pt-BR" sz="1600" u="none" strike="noStrike" dirty="0" err="1">
                          <a:effectLst/>
                        </a:rPr>
                        <a:t>Guartelá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Tibagi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797,97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de Vila Velha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Ponta Grossa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ERPGO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2.969,10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5E4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da Ilha do Mel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Paranaguá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336,70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EB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 do Rio da Onça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Matinhos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ERLIT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113,50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926" marR="1926" marT="1926" marB="0" anchor="ctr"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PRÓPXIMOS PLANOS - 2017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380233" cy="4728289"/>
              <a:chOff x="224215" y="1484784"/>
              <a:chExt cx="8380233" cy="4728289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449" y="5020057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Users\Sanepar\Desktop\ANA CRISTINA\PREVINA\Mobilização Comunitária\1466699162019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975" y="3864383"/>
                <a:ext cx="1539473" cy="86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D:\Users\Sanepar\Desktop\ANA CRISTINA\PREVINA\Mobilização Comunitária\logo-fepa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859" y="5020057"/>
                <a:ext cx="1484863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PRÓPXIMOS PLANOS - 2018</a:t>
            </a:r>
            <a:endParaRPr lang="pt-BR" dirty="0">
              <a:solidFill>
                <a:srgbClr val="FFFF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90060"/>
              </p:ext>
            </p:extLst>
          </p:nvPr>
        </p:nvGraphicFramePr>
        <p:xfrm>
          <a:off x="323528" y="1124744"/>
          <a:ext cx="7632848" cy="277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 de Conservação (UC)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ESREG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Área UC (Ha)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</a:t>
                      </a:r>
                      <a:r>
                        <a:rPr lang="pt-BR" sz="1600" u="none" strike="noStrike" dirty="0" err="1">
                          <a:effectLst/>
                        </a:rPr>
                        <a:t>Ibicatu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Centenário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57,01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 de 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Ibiporã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73,05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dos Godoys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Londrina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ERLON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675,70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Cornélio Procópio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223,82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da Mata São Francisco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Santa Mariana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ERCOP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608,75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de 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Palmas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ERPAB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181,13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82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de São Camilo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Palotina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ERTOL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385,34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DD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Cabeça do Cachorro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São Pedro do Iguaçu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ERTOL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60,98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 do Rio Guarani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Três Barras do Paraná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ERCAS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2.235,00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4261281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2017 + 2018 = Total de 19 </a:t>
            </a:r>
            <a:r>
              <a:rPr lang="pt-BR" sz="2400" b="1" dirty="0" err="1" smtClean="0">
                <a:solidFill>
                  <a:srgbClr val="FFFFFF"/>
                </a:solidFill>
              </a:rPr>
              <a:t>UCs</a:t>
            </a:r>
            <a:r>
              <a:rPr lang="pt-BR" sz="2400" b="1" dirty="0" smtClean="0">
                <a:solidFill>
                  <a:srgbClr val="FFFFFF"/>
                </a:solidFill>
              </a:rPr>
              <a:t>  Categoria Parque</a:t>
            </a:r>
          </a:p>
          <a:p>
            <a:endParaRPr lang="pt-BR" sz="2400" b="1" dirty="0" smtClean="0">
              <a:solidFill>
                <a:srgbClr val="FFFFFF"/>
              </a:solidFill>
            </a:endParaRPr>
          </a:p>
          <a:p>
            <a:r>
              <a:rPr lang="pt-BR" sz="2400" b="1" dirty="0" smtClean="0">
                <a:solidFill>
                  <a:srgbClr val="FFFFFF"/>
                </a:solidFill>
              </a:rPr>
              <a:t>2017 + 2018 =  36.125,17 + 4 500,78  = 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</a:rPr>
              <a:t> </a:t>
            </a:r>
            <a:r>
              <a:rPr lang="pt-BR" sz="2800" b="1" dirty="0" smtClean="0">
                <a:solidFill>
                  <a:srgbClr val="FFFFFF"/>
                </a:solidFill>
              </a:rPr>
              <a:t>40 625,95 </a:t>
            </a:r>
            <a:r>
              <a:rPr lang="pt-BR" sz="2800" b="1" dirty="0" err="1" smtClean="0">
                <a:solidFill>
                  <a:srgbClr val="FFFFFF"/>
                </a:solidFill>
              </a:rPr>
              <a:t>he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DÚVIDAS, SUGESTÕES, OPINIÕES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 descr="https://encrypted-tbn2.gstatic.com/images?q=tbn:ANd9GcTcMSXORSkFqtf21ffMWiPknA_991KrA20zUbcQARsX9vimCz2k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91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Ten. Vidal : (41) 3281-2509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Wilson</a:t>
            </a:r>
            <a:r>
              <a:rPr lang="pt-BR" dirty="0">
                <a:solidFill>
                  <a:srgbClr val="FFFFFF"/>
                </a:solidFill>
              </a:rPr>
              <a:t>: (41) </a:t>
            </a:r>
            <a:r>
              <a:rPr lang="pt-BR" dirty="0" smtClean="0">
                <a:solidFill>
                  <a:srgbClr val="FFFFFF"/>
                </a:solidFill>
              </a:rPr>
              <a:t>3281-2530</a:t>
            </a: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21" y="1628800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429309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</a:t>
            </a:r>
            <a:endParaRPr lang="pt-B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0" y="692696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17441" b="5634"/>
          <a:stretch>
            <a:fillRect/>
          </a:stretch>
        </p:blipFill>
        <p:spPr bwMode="auto">
          <a:xfrm>
            <a:off x="179512" y="1412776"/>
            <a:ext cx="88185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17316" b="5432"/>
          <a:stretch>
            <a:fillRect/>
          </a:stretch>
        </p:blipFill>
        <p:spPr bwMode="auto">
          <a:xfrm>
            <a:off x="179511" y="1412776"/>
            <a:ext cx="8842237" cy="50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01/08/17</a:t>
            </a:r>
            <a:endParaRPr lang="pt-BR" dirty="0">
              <a:solidFill>
                <a:srgbClr val="FFFFFF"/>
              </a:solidFill>
            </a:endParaRPr>
          </a:p>
          <a:p>
            <a:pPr marL="448056" lvl="1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lvl="1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832</TotalTime>
  <Words>697</Words>
  <Application>Microsoft Office PowerPoint</Application>
  <PresentationFormat>Apresentação na tela (4:3)</PresentationFormat>
  <Paragraphs>212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Wingdings</vt:lpstr>
      <vt:lpstr>Wingdings 2</vt:lpstr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ESTATÍSTICAS</vt:lpstr>
      <vt:lpstr>ESTATÍSTICAS</vt:lpstr>
      <vt:lpstr>INCÊNDIOS NO PARANÁ</vt:lpstr>
      <vt:lpstr>INCÊNDIOS NO PARANÁ</vt:lpstr>
      <vt:lpstr>INCÊNDIOS NO PARANÁ</vt:lpstr>
      <vt:lpstr>DECRETO - PREVINA</vt:lpstr>
      <vt:lpstr>PREVINA – PREVENÇÃO DE INCÊNDIOS NA NATUREZA</vt:lpstr>
      <vt:lpstr>PREVINA – PREVENÇÃO DE INCÊNDIOS NA NATUREZA</vt:lpstr>
      <vt:lpstr>PLANOS PILOTOS</vt:lpstr>
      <vt:lpstr>PLANOS PILOTOS</vt:lpstr>
      <vt:lpstr>PLANOS PILOTOS</vt:lpstr>
      <vt:lpstr>PLANOS PILOTOS</vt:lpstr>
      <vt:lpstr>Apresentação do PowerPoint</vt:lpstr>
      <vt:lpstr>PRÓPXIMOS PLANOS - 2017</vt:lpstr>
      <vt:lpstr>PRÓPXIMOS PLANOS - 2018</vt:lpstr>
      <vt:lpstr>DÚVIDAS, SUGESTÕES, OPINIÕES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41</cp:revision>
  <dcterms:created xsi:type="dcterms:W3CDTF">2016-08-05T18:31:48Z</dcterms:created>
  <dcterms:modified xsi:type="dcterms:W3CDTF">2017-10-23T17:50:02Z</dcterms:modified>
</cp:coreProperties>
</file>