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0" r:id="rId4"/>
    <p:sldId id="281" r:id="rId5"/>
    <p:sldId id="282" r:id="rId6"/>
    <p:sldId id="263" r:id="rId7"/>
    <p:sldId id="267" r:id="rId8"/>
    <p:sldId id="273" r:id="rId9"/>
    <p:sldId id="268" r:id="rId10"/>
    <p:sldId id="270" r:id="rId11"/>
    <p:sldId id="284" r:id="rId12"/>
    <p:sldId id="266" r:id="rId13"/>
    <p:sldId id="271" r:id="rId14"/>
    <p:sldId id="265" r:id="rId15"/>
    <p:sldId id="262" r:id="rId16"/>
    <p:sldId id="269" r:id="rId17"/>
    <p:sldId id="272" r:id="rId18"/>
    <p:sldId id="279" r:id="rId19"/>
    <p:sldId id="278" r:id="rId20"/>
    <p:sldId id="285" r:id="rId21"/>
    <p:sldId id="277" r:id="rId22"/>
    <p:sldId id="283" r:id="rId23"/>
    <p:sldId id="274" r:id="rId24"/>
    <p:sldId id="275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3300"/>
    <a:srgbClr val="CC9900"/>
    <a:srgbClr val="FDD3EF"/>
    <a:srgbClr val="82DADE"/>
    <a:srgbClr val="ADADAD"/>
    <a:srgbClr val="AEB206"/>
    <a:srgbClr val="5E4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>
        <p:scale>
          <a:sx n="70" d="100"/>
          <a:sy n="70" d="100"/>
        </p:scale>
        <p:origin x="-1164" y="-8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09/12/2016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09/12/2016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09/12/2016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09/12/2016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09/12/2016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09/12/2016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09/12/2016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09/12/2016</a:t>
            </a:fld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09/12/2016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09/12/2016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69E834C-AB8C-4D78-B2B0-5BE2235102C7}" type="datetimeFigureOut">
              <a:rPr lang="pt-BR" smtClean="0"/>
              <a:t>09/12/2016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40000"/>
                <a:satMod val="150000"/>
              </a:schemeClr>
            </a:gs>
            <a:gs pos="3000">
              <a:schemeClr val="bg2">
                <a:shade val="60000"/>
                <a:satMod val="150000"/>
              </a:schemeClr>
            </a:gs>
            <a:gs pos="6000">
              <a:schemeClr val="bg2">
                <a:tint val="83000"/>
                <a:satMod val="200000"/>
              </a:schemeClr>
            </a:gs>
          </a:gsLst>
          <a:lin ang="1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69E834C-AB8C-4D78-B2B0-5BE2235102C7}" type="datetimeFigureOut">
              <a:rPr lang="pt-BR" smtClean="0"/>
              <a:t>09/12/2016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2195736" y="419259"/>
            <a:ext cx="4824536" cy="5849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73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PREVINA – PREVENÇÃO DE INCÊNDIOS NA NATUREZA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7467600" cy="4353347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FFFFFF"/>
              </a:buClr>
            </a:pPr>
            <a:r>
              <a:rPr lang="pt-BR" dirty="0">
                <a:solidFill>
                  <a:srgbClr val="FFFFFF"/>
                </a:solidFill>
              </a:rPr>
              <a:t>Melhorar a troca de informações entre a comunidade e órgãos </a:t>
            </a:r>
            <a:r>
              <a:rPr lang="pt-BR" dirty="0" smtClean="0">
                <a:solidFill>
                  <a:srgbClr val="FFFFFF"/>
                </a:solidFill>
              </a:rPr>
              <a:t>responsáveis;</a:t>
            </a:r>
            <a:endParaRPr lang="pt-BR" dirty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endParaRPr lang="pt-BR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Equipar as Unidades de Conservação do Estado;</a:t>
            </a:r>
          </a:p>
          <a:p>
            <a:pPr>
              <a:buClr>
                <a:srgbClr val="FFFFFF"/>
              </a:buClr>
            </a:pPr>
            <a:endParaRPr lang="pt-BR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Estabelecer procedimentos de comunicação e resposta;</a:t>
            </a:r>
          </a:p>
          <a:p>
            <a:pPr>
              <a:buClr>
                <a:srgbClr val="FFFFFF"/>
              </a:buClr>
            </a:pPr>
            <a:endParaRPr lang="pt-BR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Capacitar e recapacitar agentes públicos e sociedade civil organizada para realização de combate a incêndios florestais.</a:t>
            </a:r>
            <a:endParaRPr lang="pt-BR" dirty="0">
              <a:solidFill>
                <a:srgbClr val="FFFFFF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48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Executados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 </a:t>
            </a:r>
            <a:r>
              <a:rPr lang="pt-BR" dirty="0">
                <a:solidFill>
                  <a:srgbClr val="FFFFFF"/>
                </a:solidFill>
              </a:rPr>
              <a:t>Decreto e estabelecimento de estrutura do </a:t>
            </a:r>
            <a:r>
              <a:rPr lang="pt-BR" dirty="0" smtClean="0">
                <a:solidFill>
                  <a:srgbClr val="FFFFFF"/>
                </a:solidFill>
              </a:rPr>
              <a:t>Programa;</a:t>
            </a:r>
            <a:endParaRPr lang="pt-BR" dirty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Estrutura de acionamento;</a:t>
            </a: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Planos piloto (modelo);</a:t>
            </a: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Treinamento para brigada voluntaria  (estruturando modelo padrão);</a:t>
            </a: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Licitação de materiais</a:t>
            </a:r>
            <a:r>
              <a:rPr lang="pt-BR" dirty="0" smtClean="0">
                <a:solidFill>
                  <a:srgbClr val="FFFFFF"/>
                </a:solidFill>
              </a:rPr>
              <a:t>;</a:t>
            </a: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Confecção Logomarca programa;</a:t>
            </a:r>
            <a:endParaRPr lang="pt-BR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ROIF.</a:t>
            </a:r>
          </a:p>
          <a:p>
            <a:pPr>
              <a:buClr>
                <a:srgbClr val="FFFFFF"/>
              </a:buClr>
            </a:pPr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760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INCÊNDIOS NO PARANÁ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FLORESTA ESTADUAL METROPOLITANA</a:t>
            </a:r>
          </a:p>
          <a:p>
            <a:pPr lvl="1"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12/07/16</a:t>
            </a:r>
          </a:p>
        </p:txBody>
      </p:sp>
      <p:pic>
        <p:nvPicPr>
          <p:cNvPr id="6" name="Picture 5" descr="D:\Users\Sanepar\Desktop\IMG_69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656" y="2597824"/>
            <a:ext cx="6173688" cy="4071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75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9"/>
          <a:stretch>
            <a:fillRect/>
          </a:stretch>
        </p:blipFill>
        <p:spPr bwMode="auto">
          <a:xfrm rot="16200000">
            <a:off x="1284225" y="-772058"/>
            <a:ext cx="6503543" cy="8424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61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INCÊNDIOS NO PARANÁ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MORRO ARAÇATUBA – APA DE GUARATUBA</a:t>
            </a:r>
          </a:p>
          <a:p>
            <a:pPr lvl="1"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17/07/16</a:t>
            </a:r>
          </a:p>
        </p:txBody>
      </p:sp>
      <p:pic>
        <p:nvPicPr>
          <p:cNvPr id="6" name="Picture 7" descr="D:\Users\Sanepar\Desktop\ANA CRISTINA\PREVINA\araçatu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293" y="2996953"/>
            <a:ext cx="4365069" cy="3042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D:\Users\Sanepar\Desktop\ANA CRISTINA\PREVINA\araçatuba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8" y="3356992"/>
            <a:ext cx="4022982" cy="2419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26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INCÊNDIOS NO PARANÁ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MORRO PELADO – PE PICO MARUMBI</a:t>
            </a:r>
          </a:p>
          <a:p>
            <a:pPr lvl="1"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24/07/16</a:t>
            </a:r>
          </a:p>
          <a:p>
            <a:pPr lvl="1"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6 hectares de florestas queimadas</a:t>
            </a:r>
          </a:p>
        </p:txBody>
      </p:sp>
      <p:pic>
        <p:nvPicPr>
          <p:cNvPr id="4" name="Picture 5" descr="D:\Users\Sanepar\Desktop\ANA CRISTINA\PREVINA\CIFmorropelado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40" y="3335809"/>
            <a:ext cx="4243732" cy="3189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Users\Sanepar\Desktop\ANA CRISTINA\PREVINA\CIFmorropelado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60" y="3335809"/>
            <a:ext cx="4242192" cy="3189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24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PLANOS PILOTOS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849"/>
            <a:ext cx="7467600" cy="2376264"/>
          </a:xfrm>
        </p:spPr>
        <p:txBody>
          <a:bodyPr/>
          <a:lstStyle/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PE PICO MARUMBI</a:t>
            </a: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PE PICO PARANÁ / PE ROBERTO R. LANGE</a:t>
            </a: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PE SERRA DA BAITACA</a:t>
            </a: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FLORESTA ESTADUAL METROPOLITANA</a:t>
            </a:r>
            <a:endParaRPr lang="pt-BR" dirty="0">
              <a:solidFill>
                <a:srgbClr val="FFFFFF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39552" y="4941168"/>
            <a:ext cx="763284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FFFFFF"/>
                </a:solidFill>
              </a:rPr>
              <a:t>Área  aproximada de  </a:t>
            </a:r>
            <a:r>
              <a:rPr lang="pt-BR" sz="2800" b="1" dirty="0" smtClean="0">
                <a:solidFill>
                  <a:srgbClr val="FFFFFF"/>
                </a:solidFill>
              </a:rPr>
              <a:t>13. 846,07 </a:t>
            </a:r>
            <a:r>
              <a:rPr lang="pt-BR" sz="2800" dirty="0" smtClean="0">
                <a:solidFill>
                  <a:srgbClr val="FFFFFF"/>
                </a:solidFill>
              </a:rPr>
              <a:t>hectares, equivalente a </a:t>
            </a:r>
            <a:r>
              <a:rPr lang="pt-BR" sz="2800" b="1" dirty="0" smtClean="0">
                <a:solidFill>
                  <a:srgbClr val="FFFFFF"/>
                </a:solidFill>
              </a:rPr>
              <a:t>14. 443 </a:t>
            </a:r>
            <a:r>
              <a:rPr lang="pt-BR" sz="2800" dirty="0" smtClean="0">
                <a:solidFill>
                  <a:srgbClr val="FFFFFF"/>
                </a:solidFill>
              </a:rPr>
              <a:t>campos de futebol.</a:t>
            </a:r>
            <a:endParaRPr lang="pt-BR" sz="2800" dirty="0">
              <a:solidFill>
                <a:srgbClr val="FFFFFF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882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PLANOS PILOTOS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848"/>
            <a:ext cx="7467600" cy="4065315"/>
          </a:xfrm>
        </p:spPr>
        <p:txBody>
          <a:bodyPr>
            <a:normAutofit lnSpcReduction="10000"/>
          </a:bodyPr>
          <a:lstStyle/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Elaboração de Planos de Prevenção e Planos de Contingência;</a:t>
            </a:r>
          </a:p>
          <a:p>
            <a:pPr>
              <a:buClr>
                <a:srgbClr val="FFFFFF"/>
              </a:buClr>
            </a:pPr>
            <a:endParaRPr lang="pt-BR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Criação de estrutura de atendimento, com comunicação e equipamentos;</a:t>
            </a:r>
          </a:p>
          <a:p>
            <a:pPr>
              <a:buClr>
                <a:srgbClr val="FFFFFF"/>
              </a:buClr>
            </a:pPr>
            <a:endParaRPr lang="pt-BR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Capacitação das equipes de atendimento, Brigadas Voluntárias.</a:t>
            </a:r>
            <a:endParaRPr lang="pt-BR" dirty="0">
              <a:solidFill>
                <a:srgbClr val="FFFFFF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36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PLANOS PILOTOS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696" y="1700808"/>
            <a:ext cx="7467600" cy="4104455"/>
          </a:xfrm>
        </p:spPr>
        <p:txBody>
          <a:bodyPr>
            <a:noAutofit/>
          </a:bodyPr>
          <a:lstStyle/>
          <a:p>
            <a:pPr>
              <a:buClr>
                <a:srgbClr val="FFFFFF"/>
              </a:buClr>
            </a:pPr>
            <a:endParaRPr lang="pt-BR" sz="2000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</a:rPr>
              <a:t>Levantamento de campo, (IAP, Corpo de Bombeiros e Defesa Civil);</a:t>
            </a:r>
          </a:p>
          <a:p>
            <a:pPr>
              <a:buClr>
                <a:srgbClr val="FFFFFF"/>
              </a:buClr>
            </a:pPr>
            <a:endParaRPr lang="pt-BR" sz="2800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</a:rPr>
              <a:t>Estruturação do documento base (Defesa Civil);</a:t>
            </a:r>
          </a:p>
          <a:p>
            <a:pPr>
              <a:buClr>
                <a:srgbClr val="FFFFFF"/>
              </a:buClr>
            </a:pPr>
            <a:endParaRPr lang="pt-BR" sz="2800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</a:rPr>
              <a:t>Compilação dos dados e confecção dos Planos Físicos</a:t>
            </a:r>
            <a:r>
              <a:rPr lang="pt-BR" sz="2800" dirty="0">
                <a:solidFill>
                  <a:srgbClr val="FFFFFF"/>
                </a:solidFill>
              </a:rPr>
              <a:t> (Defesa Civil</a:t>
            </a:r>
            <a:r>
              <a:rPr lang="pt-BR" sz="2800" dirty="0" smtClean="0">
                <a:solidFill>
                  <a:srgbClr val="FFFFFF"/>
                </a:solidFill>
              </a:rPr>
              <a:t>);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31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PLANOS PILOTOS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8717" y="1628801"/>
            <a:ext cx="7467600" cy="4104455"/>
          </a:xfrm>
        </p:spPr>
        <p:txBody>
          <a:bodyPr>
            <a:noAutofit/>
          </a:bodyPr>
          <a:lstStyle/>
          <a:p>
            <a:pPr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</a:rPr>
              <a:t>Confecção de base </a:t>
            </a:r>
            <a:r>
              <a:rPr lang="pt-BR" sz="2800" dirty="0" err="1" smtClean="0">
                <a:solidFill>
                  <a:srgbClr val="FFFFFF"/>
                </a:solidFill>
              </a:rPr>
              <a:t>georeferênciada</a:t>
            </a:r>
            <a:r>
              <a:rPr lang="pt-BR" sz="2800" dirty="0" smtClean="0">
                <a:solidFill>
                  <a:srgbClr val="FFFFFF"/>
                </a:solidFill>
              </a:rPr>
              <a:t> com os pontos levantados nos </a:t>
            </a:r>
            <a:r>
              <a:rPr lang="pt-BR" sz="2800" dirty="0">
                <a:solidFill>
                  <a:srgbClr val="FFFFFF"/>
                </a:solidFill>
              </a:rPr>
              <a:t>Planos Físicos (Defesa </a:t>
            </a:r>
            <a:r>
              <a:rPr lang="pt-BR" sz="2800" dirty="0" smtClean="0">
                <a:solidFill>
                  <a:srgbClr val="FFFFFF"/>
                </a:solidFill>
              </a:rPr>
              <a:t>Civil e Corpo de Bombeiros);</a:t>
            </a:r>
          </a:p>
          <a:p>
            <a:pPr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</a:rPr>
              <a:t>Realização de processo licitatório para aquisição de equipamentos de combate a incêndios florestais, equipamentos de proteção individual e equipamentos de busca e resgate</a:t>
            </a:r>
            <a:r>
              <a:rPr lang="pt-BR" sz="2800" dirty="0">
                <a:solidFill>
                  <a:srgbClr val="FFFFFF"/>
                </a:solidFill>
              </a:rPr>
              <a:t> (Defesa </a:t>
            </a:r>
            <a:r>
              <a:rPr lang="pt-BR" sz="2800" dirty="0" smtClean="0">
                <a:solidFill>
                  <a:srgbClr val="FFFFFF"/>
                </a:solidFill>
              </a:rPr>
              <a:t>Civil e IAP).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77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INSTITUIÇÕES ENVOLVIDAS</a:t>
            </a:r>
            <a:endParaRPr lang="pt-BR" dirty="0">
              <a:solidFill>
                <a:srgbClr val="FFFF00"/>
              </a:solidFill>
            </a:endParaRPr>
          </a:p>
        </p:txBody>
      </p:sp>
      <p:grpSp>
        <p:nvGrpSpPr>
          <p:cNvPr id="23" name="Grupo 22"/>
          <p:cNvGrpSpPr/>
          <p:nvPr/>
        </p:nvGrpSpPr>
        <p:grpSpPr>
          <a:xfrm>
            <a:off x="251520" y="1412776"/>
            <a:ext cx="8640960" cy="5040560"/>
            <a:chOff x="107504" y="1340768"/>
            <a:chExt cx="8640960" cy="5040560"/>
          </a:xfrm>
        </p:grpSpPr>
        <p:sp>
          <p:nvSpPr>
            <p:cNvPr id="22" name="Retângulo 21"/>
            <p:cNvSpPr/>
            <p:nvPr/>
          </p:nvSpPr>
          <p:spPr>
            <a:xfrm>
              <a:off x="107504" y="1340768"/>
              <a:ext cx="8640960" cy="5040560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1" name="Grupo 20"/>
            <p:cNvGrpSpPr/>
            <p:nvPr/>
          </p:nvGrpSpPr>
          <p:grpSpPr>
            <a:xfrm>
              <a:off x="251520" y="1484784"/>
              <a:ext cx="8380233" cy="4728289"/>
              <a:chOff x="224215" y="1484784"/>
              <a:chExt cx="8380233" cy="4728289"/>
            </a:xfrm>
          </p:grpSpPr>
          <p:pic>
            <p:nvPicPr>
              <p:cNvPr id="5" name="Picture 8" descr="D:\Users\Sanepar\Desktop\ANA CRISTINA\PREVINA\logo UCS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8449" y="5020057"/>
                <a:ext cx="1200558" cy="11898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" name="Picture 11" descr="D:\Users\Sanepar\Desktop\ANA CRISTINA\PREVINA\Mobilização Comunitária\brasaoCB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1760" y="3648200"/>
                <a:ext cx="926968" cy="1189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12" descr="D:\Users\Sanepar\Desktop\ANA CRISTINA\PREVINA\Mobilização Comunitária\Defesa_Civil_-_PR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5936" y="3645025"/>
                <a:ext cx="1024062" cy="1193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13" descr="D:\Users\Sanepar\Desktop\ANA CRISTINA\PREVINA\Mobilização Comunitária\14666991620190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64975" y="3864383"/>
                <a:ext cx="1539473" cy="8676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17" descr="D:\Users\Sanepar\Desktop\ANA CRISTINA\PREVINA\Mobilização Comunitária\logo-fepam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20859" y="5020057"/>
                <a:ext cx="1484863" cy="1193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18" descr="D:\Users\Sanepar\Desktop\ANA CRISTINA\PREVINA\Mobilização Comunitária\Brasão_PMPR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8733" y="3645024"/>
                <a:ext cx="959944" cy="1193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20" descr="D:\Users\Sanepar\Desktop\ANA CRISTINA\PREVINA\Mobilização Comunitária\logoSEMA.JP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9227" y="1484784"/>
                <a:ext cx="2024063" cy="1873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1" descr="D:\Users\Sanepar\Desktop\ANA CRISTINA\PREVINA\Mobilização Comunitária\1316091498logo_IAP2.gif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215" y="3693610"/>
                <a:ext cx="1680425" cy="1326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6" name="Picture 1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52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A executar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Planos 68 Unidades de Conservação do Paraná;</a:t>
            </a: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Compra de equipamentos/materiais de comunicação;</a:t>
            </a: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Compra de equipamentos/materiais de atendimento para as demais unidades;</a:t>
            </a: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Treinamento de novos grupos de brigada</a:t>
            </a:r>
            <a:r>
              <a:rPr lang="pt-BR" dirty="0" smtClean="0">
                <a:solidFill>
                  <a:srgbClr val="FFFFFF"/>
                </a:solidFill>
              </a:rPr>
              <a:t>;</a:t>
            </a: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Materiais de Educação Ambiental;</a:t>
            </a:r>
            <a:endParaRPr lang="pt-BR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Plano Online.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67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Espaço Reservado para Conteúdo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5551652"/>
              </p:ext>
            </p:extLst>
          </p:nvPr>
        </p:nvGraphicFramePr>
        <p:xfrm>
          <a:off x="467544" y="1196752"/>
          <a:ext cx="7704856" cy="52336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0794"/>
                <a:gridCol w="862889"/>
                <a:gridCol w="1674413"/>
                <a:gridCol w="1616200"/>
                <a:gridCol w="1780560"/>
              </a:tblGrid>
              <a:tr h="5111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Unidade de Conservação (UC)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CAT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Município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ESREG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Área UC (Ha)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/>
                </a:tc>
              </a:tr>
              <a:tr h="3067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 do Lago Azul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Campo Mourão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ERCMO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914,24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00B0F0"/>
                    </a:solidFill>
                  </a:tcPr>
                </a:tc>
              </a:tr>
              <a:tr h="3067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 do Lago Azul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err="1">
                          <a:effectLst/>
                        </a:rPr>
                        <a:t>Luiziana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ERCMO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719,53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00B0F0"/>
                    </a:solidFill>
                  </a:tcPr>
                </a:tc>
              </a:tr>
              <a:tr h="4089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 Vila Rica do Espirito Santo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Fênix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ERCMO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353,86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FC000"/>
                    </a:solidFill>
                  </a:tcPr>
                </a:tc>
              </a:tr>
              <a:tr h="3067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 das Lauráceas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PE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Adrianópolis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ERCBA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23.613,00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FFF00"/>
                    </a:solidFill>
                  </a:tcPr>
                </a:tc>
              </a:tr>
              <a:tr h="3067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 das Lauráceas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PE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Bocaiúva do Sul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ERCBA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440,92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FFF00"/>
                    </a:solidFill>
                  </a:tcPr>
                </a:tc>
              </a:tr>
              <a:tr h="3067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 das Lauráceas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Tunas do Paraná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ERCBA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3.911,80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FFF00"/>
                    </a:solidFill>
                  </a:tcPr>
                </a:tc>
              </a:tr>
              <a:tr h="3067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 de Campinhos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PE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Cerro Azul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ERCBA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235,56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067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 de Campinhos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Tunas do Paraná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ERCBA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101,40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067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 do Monge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82DA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82DA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Lapa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82DA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ERCBA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82DA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208,48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82DADE"/>
                    </a:solidFill>
                  </a:tcPr>
                </a:tc>
              </a:tr>
              <a:tr h="3067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 do Caxambu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DD3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DD3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Castro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DD3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ERPGO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DD3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990,35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DD3EF"/>
                    </a:solidFill>
                  </a:tcPr>
                </a:tc>
              </a:tr>
              <a:tr h="2044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 do Cerrado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Jaguariaíva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ERPGO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418,76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CC9900"/>
                    </a:solidFill>
                  </a:tcPr>
                </a:tc>
              </a:tr>
              <a:tr h="3067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 do </a:t>
                      </a:r>
                      <a:r>
                        <a:rPr lang="pt-BR" sz="1600" u="none" strike="noStrike" dirty="0" err="1">
                          <a:effectLst/>
                        </a:rPr>
                        <a:t>Guartelá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Tibagi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ERPGO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797,97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F3300"/>
                    </a:solidFill>
                  </a:tcPr>
                </a:tc>
              </a:tr>
              <a:tr h="3067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 de Vila Velha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5E4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5E4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Ponta Grossa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5E4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ERPGO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5E4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2.969,10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5E49F9"/>
                    </a:solidFill>
                  </a:tcPr>
                </a:tc>
              </a:tr>
              <a:tr h="3067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 da Ilha do Mel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AEB2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AEB2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Paranaguá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AEB2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ERLIT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AEB2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336,70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AEB206"/>
                    </a:solidFill>
                  </a:tcPr>
                </a:tc>
              </a:tr>
              <a:tr h="3067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 do Rio da Onça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Matinhos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ERLIT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113,50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ADADAD"/>
                    </a:solidFill>
                  </a:tcPr>
                </a:tc>
              </a:tr>
            </a:tbl>
          </a:graphicData>
        </a:graphic>
      </p:graphicFrame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395536" y="14988"/>
            <a:ext cx="7467600" cy="114300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PRÓXIMOS PLANOS - 2017</a:t>
            </a:r>
            <a:endParaRPr lang="pt-B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03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395536" y="1498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PRÓXIMOS PLANOS – 2018</a:t>
            </a:r>
            <a:br>
              <a:rPr lang="pt-BR" dirty="0" smtClean="0">
                <a:solidFill>
                  <a:srgbClr val="FFFF00"/>
                </a:solidFill>
              </a:rPr>
            </a:br>
            <a:r>
              <a:rPr lang="pt-BR" dirty="0" smtClean="0">
                <a:solidFill>
                  <a:srgbClr val="FFFF00"/>
                </a:solidFill>
              </a:rPr>
              <a:t>(Proposta)</a:t>
            </a:r>
            <a:endParaRPr lang="pt-BR" dirty="0">
              <a:solidFill>
                <a:srgbClr val="FFFF00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0066851"/>
              </p:ext>
            </p:extLst>
          </p:nvPr>
        </p:nvGraphicFramePr>
        <p:xfrm>
          <a:off x="539552" y="1490848"/>
          <a:ext cx="7632848" cy="27774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94066"/>
                <a:gridCol w="675971"/>
                <a:gridCol w="2196909"/>
                <a:gridCol w="1182951"/>
                <a:gridCol w="1182951"/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Unidade de Conservação (UC)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CAT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Município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ESREG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Área UC (Ha)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PE de </a:t>
                      </a:r>
                      <a:r>
                        <a:rPr lang="pt-BR" sz="1600" u="none" strike="noStrike" dirty="0" err="1">
                          <a:effectLst/>
                        </a:rPr>
                        <a:t>Ibicatu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PE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Centenário do Sul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ERLON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57,01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PE de Ibiporã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PE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Ibiporã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ERLON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73,05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PE da Mata dos Godoys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PE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Londrina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ERLON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675,70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PE da Mata São Francisco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PE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Cornélio Procópio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ERCOP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223,82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PE da Mata São Francisco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PE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Santa Mariana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ERCOP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608,75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PE de Palmas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82DA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PE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82DA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Palmas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82DA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ERPAB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82DA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181,13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82DADE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PE de São Camilo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DD3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PE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DD3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Palotina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DD3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ERTOL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DD3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385,34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DD3E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PE Cabeça do Cachorro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PE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São Pedro do Iguaçu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ERTOL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60,98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CC990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PE do Rio Guarani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PE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Três Barras do Paraná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ERCAS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2.235,00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323528" y="4261281"/>
            <a:ext cx="76328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b="1" dirty="0" smtClean="0">
              <a:solidFill>
                <a:srgbClr val="FFFFFF"/>
              </a:solidFill>
            </a:endParaRPr>
          </a:p>
          <a:p>
            <a:r>
              <a:rPr lang="pt-BR" sz="2400" b="1" dirty="0" smtClean="0">
                <a:solidFill>
                  <a:srgbClr val="FFFFFF"/>
                </a:solidFill>
              </a:rPr>
              <a:t>2017 + 2018 = Total de 19 </a:t>
            </a:r>
            <a:r>
              <a:rPr lang="pt-BR" sz="2400" b="1" dirty="0" err="1" smtClean="0">
                <a:solidFill>
                  <a:srgbClr val="FFFFFF"/>
                </a:solidFill>
              </a:rPr>
              <a:t>UCs</a:t>
            </a:r>
            <a:r>
              <a:rPr lang="pt-BR" sz="2400" b="1" dirty="0" smtClean="0">
                <a:solidFill>
                  <a:srgbClr val="FFFFFF"/>
                </a:solidFill>
              </a:rPr>
              <a:t>  Categoria Parque</a:t>
            </a:r>
          </a:p>
          <a:p>
            <a:endParaRPr lang="pt-BR" sz="2400" b="1" dirty="0" smtClean="0">
              <a:solidFill>
                <a:srgbClr val="FFFFFF"/>
              </a:solidFill>
            </a:endParaRPr>
          </a:p>
          <a:p>
            <a:r>
              <a:rPr lang="pt-BR" sz="2400" b="1" dirty="0" smtClean="0">
                <a:solidFill>
                  <a:srgbClr val="FFFFFF"/>
                </a:solidFill>
              </a:rPr>
              <a:t>2017 + 2018 =  36.125,17 + 4 500,78  =  </a:t>
            </a:r>
            <a:r>
              <a:rPr lang="pt-BR" sz="2800" b="1" dirty="0" smtClean="0">
                <a:solidFill>
                  <a:srgbClr val="FFFFFF"/>
                </a:solidFill>
              </a:rPr>
              <a:t>40 625,95 ha</a:t>
            </a:r>
            <a:endParaRPr lang="pt-BR" sz="2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87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DÚVIDAS?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848"/>
            <a:ext cx="7467600" cy="4065315"/>
          </a:xfrm>
        </p:spPr>
        <p:txBody>
          <a:bodyPr>
            <a:normAutofit/>
          </a:bodyPr>
          <a:lstStyle/>
          <a:p>
            <a:endParaRPr lang="pt-BR" dirty="0"/>
          </a:p>
        </p:txBody>
      </p:sp>
      <p:pic>
        <p:nvPicPr>
          <p:cNvPr id="3074" name="Picture 2" descr="https://encrypted-tbn2.gstatic.com/images?q=tbn:ANd9GcTcMSXORSkFqtf21ffMWiPknA_991KrA20zUbcQARsX9vimCz2ks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7056784" cy="3915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31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CONTATOS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848"/>
            <a:ext cx="7467600" cy="4065315"/>
          </a:xfrm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pt-BR" b="1" dirty="0" smtClean="0">
                <a:solidFill>
                  <a:srgbClr val="FFFFFF"/>
                </a:solidFill>
              </a:rPr>
              <a:t>IAP/DUC</a:t>
            </a:r>
          </a:p>
          <a:p>
            <a:pPr marL="36576" indent="0">
              <a:buClr>
                <a:srgbClr val="FFFFFF"/>
              </a:buClr>
              <a:buNone/>
            </a:pPr>
            <a:endParaRPr lang="pt-BR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b="1" dirty="0" smtClean="0">
                <a:solidFill>
                  <a:srgbClr val="FFFFFF"/>
                </a:solidFill>
              </a:rPr>
              <a:t>Defesa Civil: </a:t>
            </a:r>
          </a:p>
          <a:p>
            <a:pPr marL="36576" indent="0">
              <a:buClr>
                <a:srgbClr val="FFFFFF"/>
              </a:buClr>
              <a:buNone/>
            </a:pPr>
            <a:r>
              <a:rPr lang="pt-BR" sz="2800" dirty="0" smtClean="0">
                <a:solidFill>
                  <a:srgbClr val="FFFFFF"/>
                </a:solidFill>
              </a:rPr>
              <a:t>Ten. Marcos Vidal – 41 3210-2607</a:t>
            </a:r>
          </a:p>
          <a:p>
            <a:pPr marL="36576" indent="0">
              <a:buClr>
                <a:srgbClr val="FFFFFF"/>
              </a:buClr>
              <a:buNone/>
            </a:pPr>
            <a:r>
              <a:rPr lang="pt-BR" sz="2800" dirty="0" err="1" smtClean="0">
                <a:solidFill>
                  <a:srgbClr val="FFFFFF"/>
                </a:solidFill>
              </a:rPr>
              <a:t>Email</a:t>
            </a:r>
            <a:r>
              <a:rPr lang="pt-BR" sz="2800" dirty="0" smtClean="0">
                <a:solidFill>
                  <a:srgbClr val="FFFFFF"/>
                </a:solidFill>
              </a:rPr>
              <a:t>: marcosvidaljr@gmail.com</a:t>
            </a:r>
          </a:p>
          <a:p>
            <a:pPr marL="36576" indent="0">
              <a:buClr>
                <a:srgbClr val="FFFFFF"/>
              </a:buClr>
              <a:buNone/>
            </a:pPr>
            <a:r>
              <a:rPr lang="pt-BR" sz="2800" dirty="0" smtClean="0">
                <a:solidFill>
                  <a:srgbClr val="FFFFFF"/>
                </a:solidFill>
              </a:rPr>
              <a:t>Wilson B. H. Alves – 41 3210-2537</a:t>
            </a:r>
            <a:endParaRPr lang="pt-BR" sz="2800" dirty="0">
              <a:solidFill>
                <a:srgbClr val="FFFFFF"/>
              </a:solidFill>
            </a:endParaRPr>
          </a:p>
          <a:p>
            <a:pPr marL="36576" indent="0">
              <a:buClr>
                <a:srgbClr val="FFFFFF"/>
              </a:buClr>
              <a:buNone/>
            </a:pPr>
            <a:r>
              <a:rPr lang="pt-BR" sz="2800" dirty="0" err="1" smtClean="0">
                <a:solidFill>
                  <a:srgbClr val="FFFFFF"/>
                </a:solidFill>
              </a:rPr>
              <a:t>Email</a:t>
            </a:r>
            <a:r>
              <a:rPr lang="pt-BR" sz="2800" dirty="0" smtClean="0">
                <a:solidFill>
                  <a:srgbClr val="FFFFFF"/>
                </a:solidFill>
              </a:rPr>
              <a:t>: wilsonbhalves@defesacivil.pr.gov.br</a:t>
            </a:r>
          </a:p>
          <a:p>
            <a:pPr>
              <a:buClr>
                <a:srgbClr val="FFFFFF"/>
              </a:buClr>
            </a:pPr>
            <a:endParaRPr lang="pt-BR" dirty="0">
              <a:solidFill>
                <a:srgbClr val="FFFFFF"/>
              </a:solidFill>
            </a:endParaRPr>
          </a:p>
          <a:p>
            <a:pPr marL="36576" indent="0">
              <a:buClr>
                <a:srgbClr val="FFFFFF"/>
              </a:buClr>
              <a:buNone/>
            </a:pPr>
            <a:endParaRPr lang="pt-BR" dirty="0" smtClean="0">
              <a:solidFill>
                <a:srgbClr val="FFFFFF"/>
              </a:solidFill>
            </a:endParaRPr>
          </a:p>
          <a:p>
            <a:pPr marL="36576" indent="0">
              <a:buClr>
                <a:srgbClr val="FFFFFF"/>
              </a:buClr>
              <a:buNone/>
            </a:pPr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62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1963 – PARANÁ EM FLAGELO</a:t>
            </a:r>
            <a:endParaRPr lang="pt-BR" dirty="0">
              <a:solidFill>
                <a:srgbClr val="FFFF00"/>
              </a:solidFill>
            </a:endParaRPr>
          </a:p>
        </p:txBody>
      </p:sp>
      <p:pic>
        <p:nvPicPr>
          <p:cNvPr id="7" name="Picture 8" descr="G:\2016\Progr Est Comb Incendios\Parana em Flagelo\Site Defesa Civil\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121" y="1628800"/>
            <a:ext cx="3265479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611560" y="4293096"/>
            <a:ext cx="7467600" cy="1800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Agosto de 1963</a:t>
            </a: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Pós geada negra</a:t>
            </a:r>
            <a:endParaRPr lang="pt-BR" dirty="0" smtClean="0">
              <a:solidFill>
                <a:srgbClr val="FFFFFF"/>
              </a:solidFill>
              <a:sym typeface="Wingdings" pitchFamily="2" charset="2"/>
            </a:endParaRPr>
          </a:p>
          <a:p>
            <a:pPr lvl="1"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sym typeface="Wingdings" pitchFamily="2" charset="2"/>
              </a:rPr>
              <a:t>Geada + estiagem + queimadas para limpeza</a:t>
            </a:r>
          </a:p>
          <a:p>
            <a:pPr>
              <a:buClr>
                <a:srgbClr val="FFFFFF"/>
              </a:buClr>
            </a:pPr>
            <a:endParaRPr lang="pt-BR" dirty="0">
              <a:solidFill>
                <a:srgbClr val="FFFFFF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6901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Consequências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pt-BR" sz="3200" dirty="0" smtClean="0">
                <a:solidFill>
                  <a:srgbClr val="FFFFFF"/>
                </a:solidFill>
                <a:sym typeface="Wingdings" pitchFamily="2" charset="2"/>
              </a:rPr>
              <a:t>110 </a:t>
            </a:r>
            <a:r>
              <a:rPr lang="pt-BR" sz="3200" dirty="0">
                <a:solidFill>
                  <a:srgbClr val="FFFFFF"/>
                </a:solidFill>
                <a:sym typeface="Wingdings" pitchFamily="2" charset="2"/>
              </a:rPr>
              <a:t>mortes</a:t>
            </a:r>
          </a:p>
          <a:p>
            <a:pPr>
              <a:buClr>
                <a:srgbClr val="FFFFFF"/>
              </a:buClr>
            </a:pPr>
            <a:r>
              <a:rPr lang="pt-BR" sz="3200" dirty="0">
                <a:solidFill>
                  <a:srgbClr val="FFFFFF"/>
                </a:solidFill>
                <a:sym typeface="Wingdings" pitchFamily="2" charset="2"/>
              </a:rPr>
              <a:t>5,7 mil famílias atingidas</a:t>
            </a:r>
          </a:p>
          <a:p>
            <a:pPr>
              <a:buClr>
                <a:srgbClr val="FFFFFF"/>
              </a:buClr>
            </a:pPr>
            <a:r>
              <a:rPr lang="pt-BR" sz="3200" dirty="0">
                <a:solidFill>
                  <a:srgbClr val="FFFFFF"/>
                </a:solidFill>
                <a:sym typeface="Wingdings" pitchFamily="2" charset="2"/>
              </a:rPr>
              <a:t>8 mil imóveis</a:t>
            </a:r>
          </a:p>
          <a:p>
            <a:pPr>
              <a:buClr>
                <a:srgbClr val="FFFFFF"/>
              </a:buClr>
            </a:pPr>
            <a:r>
              <a:rPr lang="pt-BR" sz="3200" dirty="0">
                <a:solidFill>
                  <a:srgbClr val="FFFFFF"/>
                </a:solidFill>
                <a:sym typeface="Wingdings" pitchFamily="2" charset="2"/>
              </a:rPr>
              <a:t>128 cidades atingidas</a:t>
            </a:r>
            <a:endParaRPr lang="pt-BR" sz="3200" dirty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endParaRPr lang="pt-BR" sz="2800" dirty="0">
              <a:solidFill>
                <a:srgbClr val="FFFFFF"/>
              </a:solidFill>
            </a:endParaRPr>
          </a:p>
        </p:txBody>
      </p:sp>
      <p:pic>
        <p:nvPicPr>
          <p:cNvPr id="6" name="Picture 7" descr="G:\2016\Progr Est Comb Incendios\Parana em Flagelo\paranaemchamas .com.br\Ponte sobre o rio pirap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960" y="692696"/>
            <a:ext cx="4043040" cy="4161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94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Consequências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</a:rPr>
              <a:t>20 mil hectares de plantações</a:t>
            </a:r>
          </a:p>
          <a:p>
            <a:pPr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</a:rPr>
              <a:t>500 mil hectares de florestas nativas</a:t>
            </a:r>
          </a:p>
          <a:p>
            <a:pPr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</a:rPr>
              <a:t>1,5 milhões de hectares de campos e matas secundárias</a:t>
            </a:r>
            <a:endParaRPr lang="pt-BR" sz="2800" dirty="0">
              <a:solidFill>
                <a:srgbClr val="FFFFFF"/>
              </a:solidFill>
            </a:endParaRPr>
          </a:p>
        </p:txBody>
      </p:sp>
      <p:pic>
        <p:nvPicPr>
          <p:cNvPr id="6" name="Picture 1032" descr="G:\2016\Progr Est Comb Incendios\Parana em Flagelo\info_incendio_pr_1008trez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6"/>
          <a:stretch>
            <a:fillRect/>
          </a:stretch>
        </p:blipFill>
        <p:spPr bwMode="auto">
          <a:xfrm>
            <a:off x="4271196" y="1484784"/>
            <a:ext cx="4477268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65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ESTATÍSTICAS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7" r="17441" b="5634"/>
          <a:stretch>
            <a:fillRect/>
          </a:stretch>
        </p:blipFill>
        <p:spPr bwMode="auto">
          <a:xfrm>
            <a:off x="179512" y="1412776"/>
            <a:ext cx="8818568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24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ESTATÍSTICAS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9" r="17316" b="5432"/>
          <a:stretch>
            <a:fillRect/>
          </a:stretch>
        </p:blipFill>
        <p:spPr bwMode="auto">
          <a:xfrm>
            <a:off x="179511" y="1412776"/>
            <a:ext cx="8842237" cy="5091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55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DECRETO - PREVINA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7467600" cy="4641379"/>
          </a:xfrm>
        </p:spPr>
        <p:txBody>
          <a:bodyPr>
            <a:noAutofit/>
          </a:bodyPr>
          <a:lstStyle/>
          <a:p>
            <a:pPr>
              <a:buClr>
                <a:srgbClr val="FFFFFF"/>
              </a:buClr>
            </a:pPr>
            <a:r>
              <a:rPr lang="pt-BR" sz="2400" dirty="0" smtClean="0">
                <a:solidFill>
                  <a:srgbClr val="FFFFFF"/>
                </a:solidFill>
              </a:rPr>
              <a:t>Criação e normatização do Programa</a:t>
            </a:r>
          </a:p>
          <a:p>
            <a:pPr>
              <a:buClr>
                <a:srgbClr val="FFFFFF"/>
              </a:buClr>
            </a:pPr>
            <a:endParaRPr lang="pt-BR" sz="2400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sz="2400" dirty="0" smtClean="0">
                <a:solidFill>
                  <a:srgbClr val="FFFFFF"/>
                </a:solidFill>
              </a:rPr>
              <a:t>Secretarias envolvidas: SEMA, SESP, Casa Militar</a:t>
            </a:r>
          </a:p>
          <a:p>
            <a:pPr>
              <a:buClr>
                <a:srgbClr val="FFFFFF"/>
              </a:buClr>
            </a:pPr>
            <a:endParaRPr lang="pt-BR" sz="2400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sz="2400" dirty="0" smtClean="0">
                <a:solidFill>
                  <a:srgbClr val="FFFFFF"/>
                </a:solidFill>
              </a:rPr>
              <a:t>O Programa – PREVINA  tem como finalidade promover medidas de prevenção e resposta nas Unidades de Conservação Estaduais, no que se refere aos incidentes envolvendo Incêndios Florestais e Busca e Salvamento.</a:t>
            </a:r>
          </a:p>
          <a:p>
            <a:pPr>
              <a:buClr>
                <a:srgbClr val="FFFFFF"/>
              </a:buClr>
            </a:pPr>
            <a:endParaRPr lang="pt-BR" sz="2400" dirty="0">
              <a:solidFill>
                <a:srgbClr val="FFFFFF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36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PREVINA – PREVENÇÃO DE INCÊNDIOS NA NATUREZA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7467600" cy="4353347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Prevenir o acontecimento de incêndios florestais;</a:t>
            </a:r>
          </a:p>
          <a:p>
            <a:pPr>
              <a:buClr>
                <a:srgbClr val="FFFFFF"/>
              </a:buClr>
            </a:pPr>
            <a:endParaRPr lang="pt-BR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Padronizar as </a:t>
            </a:r>
            <a:r>
              <a:rPr lang="pt-BR" dirty="0">
                <a:solidFill>
                  <a:srgbClr val="FFFFFF"/>
                </a:solidFill>
              </a:rPr>
              <a:t>estratégias de prevenção e combate a </a:t>
            </a:r>
            <a:r>
              <a:rPr lang="pt-BR" dirty="0" smtClean="0">
                <a:solidFill>
                  <a:srgbClr val="FFFFFF"/>
                </a:solidFill>
              </a:rPr>
              <a:t>incêndios </a:t>
            </a:r>
            <a:r>
              <a:rPr lang="pt-BR" dirty="0">
                <a:solidFill>
                  <a:srgbClr val="FFFFFF"/>
                </a:solidFill>
              </a:rPr>
              <a:t>nas Unidades de </a:t>
            </a:r>
            <a:r>
              <a:rPr lang="pt-BR" dirty="0" smtClean="0">
                <a:solidFill>
                  <a:srgbClr val="FFFFFF"/>
                </a:solidFill>
              </a:rPr>
              <a:t>Conservação (</a:t>
            </a:r>
            <a:r>
              <a:rPr lang="pt-BR" dirty="0" err="1" smtClean="0">
                <a:solidFill>
                  <a:srgbClr val="FFFFFF"/>
                </a:solidFill>
              </a:rPr>
              <a:t>Ucs</a:t>
            </a:r>
            <a:r>
              <a:rPr lang="pt-BR" dirty="0" smtClean="0">
                <a:solidFill>
                  <a:srgbClr val="FFFFFF"/>
                </a:solidFill>
              </a:rPr>
              <a:t>);</a:t>
            </a:r>
            <a:endParaRPr lang="pt-BR" dirty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endParaRPr lang="pt-BR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Aumentar a agilidade na resposta a incêndios florestais nas </a:t>
            </a:r>
            <a:r>
              <a:rPr lang="pt-BR" dirty="0" err="1" smtClean="0">
                <a:solidFill>
                  <a:srgbClr val="FFFFFF"/>
                </a:solidFill>
              </a:rPr>
              <a:t>Ucs</a:t>
            </a:r>
            <a:r>
              <a:rPr lang="pt-BR" dirty="0">
                <a:solidFill>
                  <a:srgbClr val="FFFFFF"/>
                </a:solidFill>
              </a:rPr>
              <a:t>;</a:t>
            </a:r>
            <a:endParaRPr lang="pt-BR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endParaRPr lang="pt-BR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Aumentar a capacidade de resposta;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82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écnica">
  <a:themeElements>
    <a:clrScheme name="Personalizada 3">
      <a:dk1>
        <a:srgbClr val="000000"/>
      </a:dk1>
      <a:lt1>
        <a:srgbClr val="000000"/>
      </a:lt1>
      <a:dk2>
        <a:srgbClr val="00843C"/>
      </a:dk2>
      <a:lt2>
        <a:srgbClr val="D4D2D0"/>
      </a:lt2>
      <a:accent1>
        <a:srgbClr val="3F3F3F"/>
      </a:accent1>
      <a:accent2>
        <a:srgbClr val="3F3F3F"/>
      </a:accent2>
      <a:accent3>
        <a:srgbClr val="36FF91"/>
      </a:accent3>
      <a:accent4>
        <a:srgbClr val="00843C"/>
      </a:accent4>
      <a:accent5>
        <a:srgbClr val="00843C"/>
      </a:accent5>
      <a:accent6>
        <a:srgbClr val="79FFB6"/>
      </a:accent6>
      <a:hlink>
        <a:srgbClr val="00C8C3"/>
      </a:hlink>
      <a:folHlink>
        <a:srgbClr val="A116E0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écnic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879</TotalTime>
  <Words>765</Words>
  <Application>Microsoft Office PowerPoint</Application>
  <PresentationFormat>Apresentação na tela (4:3)</PresentationFormat>
  <Paragraphs>231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Técnica</vt:lpstr>
      <vt:lpstr>Apresentação do PowerPoint</vt:lpstr>
      <vt:lpstr>INSTITUIÇÕES ENVOLVIDAS</vt:lpstr>
      <vt:lpstr>1963 – PARANÁ EM FLAGELO</vt:lpstr>
      <vt:lpstr>Consequências</vt:lpstr>
      <vt:lpstr>Consequências</vt:lpstr>
      <vt:lpstr>ESTATÍSTICAS</vt:lpstr>
      <vt:lpstr>ESTATÍSTICAS</vt:lpstr>
      <vt:lpstr>DECRETO - PREVINA</vt:lpstr>
      <vt:lpstr>PREVINA – PREVENÇÃO DE INCÊNDIOS NA NATUREZA</vt:lpstr>
      <vt:lpstr>PREVINA – PREVENÇÃO DE INCÊNDIOS NA NATUREZA</vt:lpstr>
      <vt:lpstr>Executados</vt:lpstr>
      <vt:lpstr>INCÊNDIOS NO PARANÁ</vt:lpstr>
      <vt:lpstr>Apresentação do PowerPoint</vt:lpstr>
      <vt:lpstr>INCÊNDIOS NO PARANÁ</vt:lpstr>
      <vt:lpstr>INCÊNDIOS NO PARANÁ</vt:lpstr>
      <vt:lpstr>PLANOS PILOTOS</vt:lpstr>
      <vt:lpstr>PLANOS PILOTOS</vt:lpstr>
      <vt:lpstr>PLANOS PILOTOS</vt:lpstr>
      <vt:lpstr>PLANOS PILOTOS</vt:lpstr>
      <vt:lpstr>A executar</vt:lpstr>
      <vt:lpstr>PRÓXIMOS PLANOS - 2017</vt:lpstr>
      <vt:lpstr>PRÓXIMOS PLANOS – 2018 (Proposta)</vt:lpstr>
      <vt:lpstr>DÚVIDAS?</vt:lpstr>
      <vt:lpstr>CONTATOS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CM208</dc:creator>
  <cp:lastModifiedBy>Wilson Baptista Honorio Alves</cp:lastModifiedBy>
  <cp:revision>47</cp:revision>
  <dcterms:created xsi:type="dcterms:W3CDTF">2016-08-05T18:31:48Z</dcterms:created>
  <dcterms:modified xsi:type="dcterms:W3CDTF">2016-12-09T19:13:42Z</dcterms:modified>
</cp:coreProperties>
</file>