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81" r:id="rId5"/>
    <p:sldId id="282" r:id="rId6"/>
    <p:sldId id="286" r:id="rId7"/>
    <p:sldId id="287" r:id="rId8"/>
    <p:sldId id="289" r:id="rId9"/>
    <p:sldId id="273" r:id="rId10"/>
    <p:sldId id="268" r:id="rId11"/>
    <p:sldId id="270" r:id="rId12"/>
    <p:sldId id="284" r:id="rId13"/>
    <p:sldId id="290" r:id="rId14"/>
    <p:sldId id="266" r:id="rId15"/>
    <p:sldId id="265" r:id="rId16"/>
    <p:sldId id="262" r:id="rId17"/>
    <p:sldId id="269" r:id="rId18"/>
    <p:sldId id="272" r:id="rId19"/>
    <p:sldId id="279" r:id="rId20"/>
    <p:sldId id="285" r:id="rId21"/>
    <p:sldId id="291" r:id="rId22"/>
    <p:sldId id="277" r:id="rId23"/>
    <p:sldId id="288" r:id="rId24"/>
    <p:sldId id="275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00"/>
    <a:srgbClr val="CC9900"/>
    <a:srgbClr val="FDD3EF"/>
    <a:srgbClr val="82DADE"/>
    <a:srgbClr val="ADADAD"/>
    <a:srgbClr val="AEB206"/>
    <a:srgbClr val="5E4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01/11/2018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01/11/2018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01/11/2018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01/11/2018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01/11/2018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834C-AB8C-4D78-B2B0-5BE2235102C7}" type="datetimeFigureOut">
              <a:rPr lang="pt-BR" smtClean="0"/>
              <a:t>01/11/2018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9E834C-AB8C-4D78-B2B0-5BE2235102C7}" type="datetimeFigureOut">
              <a:rPr lang="pt-BR" smtClean="0"/>
              <a:t>01/11/2018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shade val="40000"/>
                <a:satMod val="150000"/>
              </a:schemeClr>
            </a:gs>
            <a:gs pos="3000">
              <a:schemeClr val="bg2">
                <a:shade val="60000"/>
                <a:satMod val="150000"/>
              </a:schemeClr>
            </a:gs>
            <a:gs pos="6000">
              <a:schemeClr val="bg2">
                <a:tint val="83000"/>
                <a:satMod val="200000"/>
              </a:schemeClr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9E834C-AB8C-4D78-B2B0-5BE2235102C7}" type="datetimeFigureOut">
              <a:rPr lang="pt-BR" smtClean="0"/>
              <a:t>01/11/2018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0673916-7B58-4084-B19C-62F0C9DDFE78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2195736" y="419259"/>
            <a:ext cx="4824536" cy="5849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7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PREVINA – PREVENÇÃO DE INCÊNDIOS NA NATUREZA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3168352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Padronizar </a:t>
            </a:r>
            <a:r>
              <a:rPr lang="pt-BR" dirty="0" smtClean="0">
                <a:solidFill>
                  <a:srgbClr val="FFFFFF"/>
                </a:solidFill>
              </a:rPr>
              <a:t>as </a:t>
            </a:r>
            <a:r>
              <a:rPr lang="pt-BR" dirty="0">
                <a:solidFill>
                  <a:srgbClr val="FFFFFF"/>
                </a:solidFill>
              </a:rPr>
              <a:t>estratégias </a:t>
            </a:r>
            <a:r>
              <a:rPr lang="pt-BR" dirty="0" smtClean="0">
                <a:solidFill>
                  <a:srgbClr val="FFFFFF"/>
                </a:solidFill>
              </a:rPr>
              <a:t>nas </a:t>
            </a:r>
            <a:r>
              <a:rPr lang="pt-BR" dirty="0">
                <a:solidFill>
                  <a:srgbClr val="FFFFFF"/>
                </a:solidFill>
              </a:rPr>
              <a:t>Unidades de </a:t>
            </a:r>
            <a:r>
              <a:rPr lang="pt-BR" dirty="0" smtClean="0">
                <a:solidFill>
                  <a:srgbClr val="FFFFFF"/>
                </a:solidFill>
              </a:rPr>
              <a:t>Conservação,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Aumentar </a:t>
            </a:r>
            <a:r>
              <a:rPr lang="pt-BR" dirty="0" smtClean="0">
                <a:solidFill>
                  <a:srgbClr val="FFFFFF"/>
                </a:solidFill>
              </a:rPr>
              <a:t>a agilidade na resposta </a:t>
            </a:r>
            <a:r>
              <a:rPr lang="pt-BR" dirty="0">
                <a:solidFill>
                  <a:srgbClr val="FFFFFF"/>
                </a:solidFill>
              </a:rPr>
              <a:t>nas Unidades de </a:t>
            </a:r>
            <a:r>
              <a:rPr lang="pt-BR" dirty="0" smtClean="0">
                <a:solidFill>
                  <a:srgbClr val="FFFFFF"/>
                </a:solidFill>
              </a:rPr>
              <a:t>Conservação,</a:t>
            </a:r>
            <a:endParaRPr lang="pt-BR" dirty="0" smtClean="0">
              <a:solidFill>
                <a:srgbClr val="FFFFFF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PREVINA – PREVENÇÃO DE INCÊNDIOS NA NATUREZA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4991" y="2348881"/>
            <a:ext cx="7467600" cy="3384376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dirty="0">
                <a:solidFill>
                  <a:srgbClr val="FFFFFF"/>
                </a:solidFill>
              </a:rPr>
              <a:t>Melhorar a troca de </a:t>
            </a:r>
            <a:r>
              <a:rPr lang="pt-BR" dirty="0" smtClean="0">
                <a:solidFill>
                  <a:srgbClr val="FFFFFF"/>
                </a:solidFill>
              </a:rPr>
              <a:t>informações,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Equipar </a:t>
            </a:r>
            <a:r>
              <a:rPr lang="pt-BR" dirty="0" smtClean="0">
                <a:solidFill>
                  <a:srgbClr val="FFFFFF"/>
                </a:solidFill>
              </a:rPr>
              <a:t>as Unidades de </a:t>
            </a:r>
            <a:r>
              <a:rPr lang="pt-BR" dirty="0" smtClean="0">
                <a:solidFill>
                  <a:srgbClr val="FFFFFF"/>
                </a:solidFill>
              </a:rPr>
              <a:t>Conservação,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Capacitar agentes </a:t>
            </a:r>
            <a:r>
              <a:rPr lang="pt-BR" dirty="0" smtClean="0">
                <a:solidFill>
                  <a:srgbClr val="FFFFFF"/>
                </a:solidFill>
              </a:rPr>
              <a:t>públicos e sociedade civil </a:t>
            </a:r>
            <a:r>
              <a:rPr lang="pt-BR" dirty="0" smtClean="0">
                <a:solidFill>
                  <a:srgbClr val="FFFFFF"/>
                </a:solidFill>
              </a:rPr>
              <a:t>organizada.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4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Executados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7467600" cy="2764904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smtClean="0">
                <a:solidFill>
                  <a:srgbClr val="FFFFFF"/>
                </a:solidFill>
              </a:rPr>
              <a:t>Elaboração e publicação do Decreto do Programa</a:t>
            </a:r>
            <a:r>
              <a:rPr lang="pt-BR" dirty="0">
                <a:solidFill>
                  <a:srgbClr val="FFFFFF"/>
                </a:solidFill>
              </a:rPr>
              <a:t>,</a:t>
            </a: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Estrutura de </a:t>
            </a:r>
            <a:r>
              <a:rPr lang="pt-BR" dirty="0" smtClean="0">
                <a:solidFill>
                  <a:srgbClr val="FFFFFF"/>
                </a:solidFill>
              </a:rPr>
              <a:t>acionamento</a:t>
            </a:r>
            <a:r>
              <a:rPr lang="pt-BR" dirty="0">
                <a:solidFill>
                  <a:srgbClr val="FFFFFF"/>
                </a:solidFill>
              </a:rPr>
              <a:t>,</a:t>
            </a: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Planos </a:t>
            </a:r>
            <a:r>
              <a:rPr lang="pt-BR" dirty="0" smtClean="0">
                <a:solidFill>
                  <a:srgbClr val="FFFFFF"/>
                </a:solidFill>
              </a:rPr>
              <a:t>piloto,</a:t>
            </a: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7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Executados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204864"/>
            <a:ext cx="7467600" cy="2620888"/>
          </a:xfrm>
        </p:spPr>
        <p:txBody>
          <a:bodyPr>
            <a:normAutofit lnSpcReduction="10000"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Treinamento </a:t>
            </a:r>
            <a:r>
              <a:rPr lang="pt-BR" dirty="0" smtClean="0">
                <a:solidFill>
                  <a:srgbClr val="FFFFFF"/>
                </a:solidFill>
              </a:rPr>
              <a:t>para </a:t>
            </a:r>
            <a:r>
              <a:rPr lang="pt-BR" dirty="0" smtClean="0">
                <a:solidFill>
                  <a:srgbClr val="FFFFFF"/>
                </a:solidFill>
              </a:rPr>
              <a:t>brigadas voluntárias,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Confecção Logomarca </a:t>
            </a:r>
            <a:r>
              <a:rPr lang="pt-BR" dirty="0" smtClean="0">
                <a:solidFill>
                  <a:srgbClr val="FFFFFF"/>
                </a:solidFill>
              </a:rPr>
              <a:t>programa</a:t>
            </a:r>
            <a:r>
              <a:rPr lang="pt-BR" dirty="0">
                <a:solidFill>
                  <a:srgbClr val="FFFFFF"/>
                </a:solidFill>
              </a:rPr>
              <a:t>,</a:t>
            </a: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ROIF.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421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FLORESTA ESTADUAL METROPOLITANA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12/07/16</a:t>
            </a:r>
          </a:p>
        </p:txBody>
      </p:sp>
      <p:pic>
        <p:nvPicPr>
          <p:cNvPr id="6" name="Picture 5" descr="D:\Users\Sanepar\Desktop\IMG_6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656" y="2597824"/>
            <a:ext cx="6173688" cy="4071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7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MORRO ARAÇATUBA – APA DE GUARATUBA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17/07/16</a:t>
            </a:r>
          </a:p>
        </p:txBody>
      </p:sp>
      <p:pic>
        <p:nvPicPr>
          <p:cNvPr id="6" name="Picture 7" descr="D:\Users\Sanepar\Desktop\ANA CRISTINA\PREVINA\araçatu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93" y="2996953"/>
            <a:ext cx="4365069" cy="3042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Users\Sanepar\Desktop\ANA CRISTINA\PREVINA\araçatub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8" y="3356992"/>
            <a:ext cx="4022982" cy="241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2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INCÊNDIOS NO PARANÁ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MORRO PELADO – PE PICO MARUMBI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24/07/16</a:t>
            </a: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6 hectares de florestas queimadas</a:t>
            </a:r>
          </a:p>
        </p:txBody>
      </p:sp>
      <p:pic>
        <p:nvPicPr>
          <p:cNvPr id="4" name="Picture 5" descr="D:\Users\Sanepar\Desktop\ANA CRISTINA\PREVINA\CIFmorropelado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40" y="3335809"/>
            <a:ext cx="4243732" cy="318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Users\Sanepar\Desktop\ANA CRISTINA\PREVINA\CIFmorropelado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0" y="3335809"/>
            <a:ext cx="4242192" cy="3189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2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9"/>
            <a:ext cx="7467600" cy="2376264"/>
          </a:xfrm>
        </p:spPr>
        <p:txBody>
          <a:bodyPr/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PICO MARUMBI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PICO PARANÁ / PE ROBERTO R. LANGE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PE SERRA DA BAITACA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FLORESTA ESTADUAL METROPOLITANA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39552" y="4941168"/>
            <a:ext cx="76328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FF"/>
                </a:solidFill>
              </a:rPr>
              <a:t>Área  aproximada de  </a:t>
            </a:r>
            <a:r>
              <a:rPr lang="pt-BR" sz="2800" b="1" dirty="0" smtClean="0">
                <a:solidFill>
                  <a:srgbClr val="FFFFFF"/>
                </a:solidFill>
              </a:rPr>
              <a:t>13. 846,07 </a:t>
            </a:r>
            <a:r>
              <a:rPr lang="pt-BR" sz="2800" dirty="0" smtClean="0">
                <a:solidFill>
                  <a:srgbClr val="FFFFFF"/>
                </a:solidFill>
              </a:rPr>
              <a:t>hectares, equivalente a </a:t>
            </a:r>
            <a:r>
              <a:rPr lang="pt-BR" sz="2800" b="1" dirty="0" smtClean="0">
                <a:solidFill>
                  <a:srgbClr val="FFFFFF"/>
                </a:solidFill>
              </a:rPr>
              <a:t>14. 443 </a:t>
            </a:r>
            <a:r>
              <a:rPr lang="pt-BR" sz="2800" dirty="0" smtClean="0">
                <a:solidFill>
                  <a:srgbClr val="FFFFFF"/>
                </a:solidFill>
              </a:rPr>
              <a:t>campos de futebol.</a:t>
            </a:r>
            <a:endParaRPr lang="pt-BR" sz="2800" dirty="0">
              <a:solidFill>
                <a:srgbClr val="FFFFFF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88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Elaboração de </a:t>
            </a:r>
            <a:r>
              <a:rPr lang="pt-BR" dirty="0" smtClean="0">
                <a:solidFill>
                  <a:srgbClr val="FFFFFF"/>
                </a:solidFill>
              </a:rPr>
              <a:t>Planos </a:t>
            </a:r>
            <a:r>
              <a:rPr lang="pt-BR" dirty="0" smtClean="0">
                <a:solidFill>
                  <a:srgbClr val="FFFFFF"/>
                </a:solidFill>
              </a:rPr>
              <a:t>de </a:t>
            </a:r>
            <a:r>
              <a:rPr lang="pt-BR" dirty="0" smtClean="0">
                <a:solidFill>
                  <a:srgbClr val="FFFFFF"/>
                </a:solidFill>
              </a:rPr>
              <a:t>Contingência,</a:t>
            </a: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Criação de estrutura de atendimento, 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Capacitação das equipes </a:t>
            </a:r>
            <a:r>
              <a:rPr lang="pt-BR" dirty="0" smtClean="0">
                <a:solidFill>
                  <a:srgbClr val="FFFFFF"/>
                </a:solidFill>
              </a:rPr>
              <a:t>de </a:t>
            </a:r>
            <a:r>
              <a:rPr lang="pt-BR" dirty="0" smtClean="0">
                <a:solidFill>
                  <a:srgbClr val="FFFFFF"/>
                </a:solidFill>
              </a:rPr>
              <a:t>Brigadas Voluntárias.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PILOTOS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696" y="1700808"/>
            <a:ext cx="7467600" cy="4104455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endParaRPr lang="pt-BR" sz="20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Levantamento de campo, (IAP, Corpo de Bombeiros e Defesa Civil);</a:t>
            </a:r>
          </a:p>
          <a:p>
            <a:pPr>
              <a:buClr>
                <a:srgbClr val="FFFFFF"/>
              </a:buClr>
            </a:pPr>
            <a:endParaRPr lang="pt-BR" sz="2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Estruturação do documento base (Defesa Civil);</a:t>
            </a:r>
          </a:p>
          <a:p>
            <a:pPr>
              <a:buClr>
                <a:srgbClr val="FFFFFF"/>
              </a:buClr>
            </a:pPr>
            <a:endParaRPr lang="pt-BR" sz="28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Compilação dos dados e confecção dos Planos Físicos</a:t>
            </a:r>
            <a:r>
              <a:rPr lang="pt-BR" sz="2800" dirty="0">
                <a:solidFill>
                  <a:srgbClr val="FFFFFF"/>
                </a:solidFill>
              </a:rPr>
              <a:t> (Defesa Civil</a:t>
            </a:r>
            <a:r>
              <a:rPr lang="pt-BR" sz="2800" dirty="0" smtClean="0">
                <a:solidFill>
                  <a:srgbClr val="FFFFFF"/>
                </a:solidFill>
              </a:rPr>
              <a:t>);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3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INSTITUIÇÕES ENVOLVIDAS</a:t>
            </a:r>
            <a:endParaRPr lang="pt-BR" dirty="0">
              <a:solidFill>
                <a:srgbClr val="FFFF00"/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251520" y="1412776"/>
            <a:ext cx="8640960" cy="5040560"/>
            <a:chOff x="107504" y="1340768"/>
            <a:chExt cx="8640960" cy="5040560"/>
          </a:xfrm>
        </p:grpSpPr>
        <p:sp>
          <p:nvSpPr>
            <p:cNvPr id="22" name="Retângulo 21"/>
            <p:cNvSpPr/>
            <p:nvPr/>
          </p:nvSpPr>
          <p:spPr>
            <a:xfrm>
              <a:off x="107504" y="1340768"/>
              <a:ext cx="8640960" cy="504056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251520" y="1484784"/>
              <a:ext cx="8178520" cy="3535273"/>
              <a:chOff x="224215" y="1484784"/>
              <a:chExt cx="8178520" cy="3535273"/>
            </a:xfrm>
          </p:grpSpPr>
          <p:pic>
            <p:nvPicPr>
              <p:cNvPr id="5" name="Picture 8" descr="D:\Users\Sanepar\Desktop\ANA CRISTINA\PREVINA\logo UCS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2177" y="3761913"/>
                <a:ext cx="1200558" cy="1189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Picture 11" descr="D:\Users\Sanepar\Desktop\ANA CRISTINA\PREVINA\Mobilização Comunitária\brasaoCB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3648200"/>
                <a:ext cx="926968" cy="1189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12" descr="D:\Users\Sanepar\Desktop\ANA CRISTINA\PREVINA\Mobilização Comunitária\Defesa_Civil_-_P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3645025"/>
                <a:ext cx="1024062" cy="11930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8" descr="D:\Users\Sanepar\Desktop\ANA CRISTINA\PREVINA\Mobilização Comunitária\Brasão_PMPR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8733" y="3645024"/>
                <a:ext cx="959944" cy="1193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0" descr="D:\Users\Sanepar\Desktop\ANA CRISTINA\PREVINA\Mobilização Comunitária\logoSEMA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227" y="1484784"/>
                <a:ext cx="2024063" cy="1873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1" descr="D:\Users\Sanepar\Desktop\ANA CRISTINA\PREVINA\Mobilização Comunitária\1316091498logo_IAP2.g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215" y="3693610"/>
                <a:ext cx="1680425" cy="132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6" name="Picture 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5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A executar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565" y="1700808"/>
            <a:ext cx="7467600" cy="341297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Planos </a:t>
            </a:r>
            <a:r>
              <a:rPr lang="pt-BR" dirty="0" smtClean="0">
                <a:solidFill>
                  <a:srgbClr val="FFFFFF"/>
                </a:solidFill>
              </a:rPr>
              <a:t>de todas</a:t>
            </a: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 smtClean="0">
                <a:solidFill>
                  <a:srgbClr val="FFFFFF"/>
                </a:solidFill>
              </a:rPr>
              <a:t>Unidades de Conservação </a:t>
            </a:r>
            <a:r>
              <a:rPr lang="pt-BR" dirty="0" smtClean="0">
                <a:solidFill>
                  <a:srgbClr val="FFFFFF"/>
                </a:solidFill>
              </a:rPr>
              <a:t>Estaduais do Paraná,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Aquisição </a:t>
            </a:r>
            <a:r>
              <a:rPr lang="pt-BR" dirty="0" smtClean="0">
                <a:solidFill>
                  <a:srgbClr val="FFFFFF"/>
                </a:solidFill>
              </a:rPr>
              <a:t>de </a:t>
            </a:r>
            <a:r>
              <a:rPr lang="pt-BR" dirty="0" smtClean="0">
                <a:solidFill>
                  <a:srgbClr val="FFFFFF"/>
                </a:solidFill>
              </a:rPr>
              <a:t>equipamentos de  proteção individual e combate a incêndios florestais,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Aquisição </a:t>
            </a:r>
            <a:r>
              <a:rPr lang="pt-BR" dirty="0" smtClean="0">
                <a:solidFill>
                  <a:srgbClr val="FFFFFF"/>
                </a:solidFill>
              </a:rPr>
              <a:t>de </a:t>
            </a:r>
            <a:r>
              <a:rPr lang="pt-BR" dirty="0" smtClean="0">
                <a:solidFill>
                  <a:srgbClr val="FFFFFF"/>
                </a:solidFill>
              </a:rPr>
              <a:t> equipamentos de comunicação,</a:t>
            </a: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A executar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7467600" cy="3340967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Treinamento </a:t>
            </a:r>
            <a:r>
              <a:rPr lang="pt-BR" dirty="0" smtClean="0">
                <a:solidFill>
                  <a:srgbClr val="FFFFFF"/>
                </a:solidFill>
              </a:rPr>
              <a:t>de novos grupos de </a:t>
            </a:r>
            <a:r>
              <a:rPr lang="pt-BR" dirty="0" smtClean="0">
                <a:solidFill>
                  <a:srgbClr val="FFFFFF"/>
                </a:solidFill>
              </a:rPr>
              <a:t>brigada,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Confeccionar materiais </a:t>
            </a:r>
            <a:r>
              <a:rPr lang="pt-BR" dirty="0" smtClean="0">
                <a:solidFill>
                  <a:srgbClr val="FFFFFF"/>
                </a:solidFill>
              </a:rPr>
              <a:t>de </a:t>
            </a:r>
            <a:r>
              <a:rPr lang="pt-BR" dirty="0" smtClean="0">
                <a:solidFill>
                  <a:srgbClr val="FFFFFF"/>
                </a:solidFill>
              </a:rPr>
              <a:t>educação </a:t>
            </a:r>
            <a:r>
              <a:rPr lang="pt-BR" dirty="0">
                <a:solidFill>
                  <a:srgbClr val="FFFFFF"/>
                </a:solidFill>
              </a:rPr>
              <a:t>a</a:t>
            </a:r>
            <a:r>
              <a:rPr lang="pt-BR" dirty="0" smtClean="0">
                <a:solidFill>
                  <a:srgbClr val="FFFFFF"/>
                </a:solidFill>
              </a:rPr>
              <a:t>mbiental,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Plano </a:t>
            </a:r>
            <a:r>
              <a:rPr lang="pt-BR" dirty="0" smtClean="0">
                <a:solidFill>
                  <a:srgbClr val="FFFFFF"/>
                </a:solidFill>
              </a:rPr>
              <a:t>Online.</a:t>
            </a:r>
          </a:p>
          <a:p>
            <a:pPr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66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395536" y="14988"/>
            <a:ext cx="7467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realizados em 2017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0808"/>
            <a:ext cx="6963544" cy="3345785"/>
          </a:xfrm>
          <a:prstGeom prst="rect">
            <a:avLst/>
          </a:prstGeom>
        </p:spPr>
      </p:pic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0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Planos a serem realizados 2019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2221" y="1539289"/>
            <a:ext cx="7102147" cy="4030853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6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CONTATOS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4065315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b="1" dirty="0" smtClean="0">
                <a:solidFill>
                  <a:srgbClr val="FFFFFF"/>
                </a:solidFill>
              </a:rPr>
              <a:t>Defesa Civil: 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800" dirty="0" smtClean="0">
                <a:solidFill>
                  <a:srgbClr val="FFFFFF"/>
                </a:solidFill>
              </a:rPr>
              <a:t>Ten. Marcos Vidal – 41 3281-2509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800" dirty="0" err="1" smtClean="0">
                <a:solidFill>
                  <a:srgbClr val="FFFFFF"/>
                </a:solidFill>
              </a:rPr>
              <a:t>Email</a:t>
            </a:r>
            <a:r>
              <a:rPr lang="pt-BR" sz="2800" dirty="0" smtClean="0">
                <a:solidFill>
                  <a:srgbClr val="FFFFFF"/>
                </a:solidFill>
              </a:rPr>
              <a:t>: marcosvidaljr@gmail.com</a:t>
            </a:r>
          </a:p>
          <a:p>
            <a:pPr marL="36576" indent="0">
              <a:buClr>
                <a:srgbClr val="FFFFFF"/>
              </a:buClr>
              <a:buNone/>
            </a:pPr>
            <a:r>
              <a:rPr lang="pt-BR" sz="2800" dirty="0" smtClean="0">
                <a:solidFill>
                  <a:srgbClr val="FFFFFF"/>
                </a:solidFill>
              </a:rPr>
              <a:t>Wilson B. H. Alves – 41 3281-2530</a:t>
            </a:r>
            <a:endParaRPr lang="pt-BR" sz="2800" dirty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r>
              <a:rPr lang="pt-BR" sz="2800" dirty="0" err="1" smtClean="0">
                <a:solidFill>
                  <a:srgbClr val="FFFFFF"/>
                </a:solidFill>
              </a:rPr>
              <a:t>Email</a:t>
            </a:r>
            <a:r>
              <a:rPr lang="pt-BR" sz="2800" dirty="0" smtClean="0">
                <a:solidFill>
                  <a:srgbClr val="FFFFFF"/>
                </a:solidFill>
              </a:rPr>
              <a:t>: wilsonbhalves@defesacivil.pr.gov.br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endParaRPr lang="pt-BR" dirty="0" smtClean="0">
              <a:solidFill>
                <a:srgbClr val="FFFFFF"/>
              </a:solidFill>
            </a:endParaRPr>
          </a:p>
          <a:p>
            <a:pPr marL="36576" indent="0">
              <a:buClr>
                <a:srgbClr val="FFFFFF"/>
              </a:buClr>
              <a:buNone/>
            </a:pP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6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1963 – PARANÁ EM FLAGELO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7" name="Picture 8" descr="G:\2016\Progr Est Comb Incendios\Parana em Flagelo\Site Defesa Civil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21" y="1628800"/>
            <a:ext cx="326547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11560" y="4293096"/>
            <a:ext cx="7467600" cy="1800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Agosto de 1963</a:t>
            </a:r>
          </a:p>
          <a:p>
            <a:pPr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Pós geada negra</a:t>
            </a:r>
            <a:endParaRPr lang="pt-BR" dirty="0" smtClean="0">
              <a:solidFill>
                <a:srgbClr val="FFFFFF"/>
              </a:solidFill>
              <a:sym typeface="Wingdings" pitchFamily="2" charset="2"/>
            </a:endParaRPr>
          </a:p>
          <a:p>
            <a:pPr lvl="1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sym typeface="Wingdings" pitchFamily="2" charset="2"/>
              </a:rPr>
              <a:t>Geada + estiagem + queimadas para limpeza</a:t>
            </a:r>
          </a:p>
          <a:p>
            <a:pPr>
              <a:buClr>
                <a:srgbClr val="FFFFFF"/>
              </a:buClr>
            </a:pPr>
            <a:endParaRPr lang="pt-BR" dirty="0">
              <a:solidFill>
                <a:srgbClr val="FFFFFF"/>
              </a:solidFill>
              <a:sym typeface="Wingdings" pitchFamily="2" charset="2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0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Consequências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3200" dirty="0" smtClean="0">
                <a:solidFill>
                  <a:srgbClr val="FFFFFF"/>
                </a:solidFill>
                <a:sym typeface="Wingdings" pitchFamily="2" charset="2"/>
              </a:rPr>
              <a:t>110 </a:t>
            </a: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mortes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5,7 mil famílias atingidas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8 mil imóveis</a:t>
            </a:r>
          </a:p>
          <a:p>
            <a:pPr>
              <a:buClr>
                <a:srgbClr val="FFFFFF"/>
              </a:buClr>
            </a:pPr>
            <a:r>
              <a:rPr lang="pt-BR" sz="3200" dirty="0">
                <a:solidFill>
                  <a:srgbClr val="FFFFFF"/>
                </a:solidFill>
                <a:sym typeface="Wingdings" pitchFamily="2" charset="2"/>
              </a:rPr>
              <a:t>128 cidades atingidas</a:t>
            </a:r>
            <a:endParaRPr lang="pt-BR" sz="3200" dirty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6" name="Picture 7" descr="G:\2016\Progr Est Comb Incendios\Parana em Flagelo\paranaemchamas .com.br\Ponte sobre o rio pirap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960" y="1484784"/>
            <a:ext cx="4043040" cy="4161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9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Consequências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20 mil hectares de plantações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500 mil hectares de florestas nativas</a:t>
            </a:r>
          </a:p>
          <a:p>
            <a:pPr>
              <a:buClr>
                <a:srgbClr val="FFFFFF"/>
              </a:buClr>
            </a:pPr>
            <a:r>
              <a:rPr lang="pt-BR" sz="2800" dirty="0" smtClean="0">
                <a:solidFill>
                  <a:srgbClr val="FFFFFF"/>
                </a:solidFill>
              </a:rPr>
              <a:t>1,5 milhões de hectares de campos e matas secundárias</a:t>
            </a:r>
            <a:endParaRPr lang="pt-BR" sz="2800" dirty="0">
              <a:solidFill>
                <a:srgbClr val="FFFFFF"/>
              </a:solidFill>
            </a:endParaRPr>
          </a:p>
        </p:txBody>
      </p:sp>
      <p:pic>
        <p:nvPicPr>
          <p:cNvPr id="6" name="Picture 1032" descr="G:\2016\Progr Est Comb Incendios\Parana em Flagelo\info_incendio_pr_1008tre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6"/>
          <a:stretch>
            <a:fillRect/>
          </a:stretch>
        </p:blipFill>
        <p:spPr bwMode="auto">
          <a:xfrm>
            <a:off x="4271196" y="1484784"/>
            <a:ext cx="447726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O Inicio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7467600" cy="3168352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Curso </a:t>
            </a:r>
            <a:r>
              <a:rPr lang="pt-BR" dirty="0">
                <a:solidFill>
                  <a:srgbClr val="FFFFFF"/>
                </a:solidFill>
              </a:rPr>
              <a:t>de Combate Incêndios Florestais </a:t>
            </a:r>
            <a:r>
              <a:rPr lang="pt-BR" dirty="0" smtClean="0">
                <a:solidFill>
                  <a:srgbClr val="FFFFFF"/>
                </a:solidFill>
              </a:rPr>
              <a:t>2015</a:t>
            </a:r>
          </a:p>
          <a:p>
            <a:pPr algn="just"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IAP </a:t>
            </a:r>
            <a:r>
              <a:rPr lang="pt-BR" dirty="0">
                <a:solidFill>
                  <a:srgbClr val="FFFFFF"/>
                </a:solidFill>
              </a:rPr>
              <a:t>e Corpo de </a:t>
            </a:r>
            <a:r>
              <a:rPr lang="pt-BR" dirty="0" smtClean="0">
                <a:solidFill>
                  <a:srgbClr val="FFFFFF"/>
                </a:solidFill>
              </a:rPr>
              <a:t>Bombeiros</a:t>
            </a:r>
          </a:p>
          <a:p>
            <a:pPr algn="just"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Planos </a:t>
            </a:r>
            <a:r>
              <a:rPr lang="pt-BR" dirty="0">
                <a:solidFill>
                  <a:srgbClr val="FFFFFF"/>
                </a:solidFill>
              </a:rPr>
              <a:t>de Proteção de </a:t>
            </a:r>
            <a:r>
              <a:rPr lang="pt-BR" dirty="0" smtClean="0">
                <a:solidFill>
                  <a:srgbClr val="FFFFFF"/>
                </a:solidFill>
              </a:rPr>
              <a:t>Incêndios para as </a:t>
            </a:r>
            <a:r>
              <a:rPr lang="pt-BR" dirty="0">
                <a:solidFill>
                  <a:srgbClr val="FFFFFF"/>
                </a:solidFill>
              </a:rPr>
              <a:t>Unidades de Conservação Estaduais.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5565" y="2204864"/>
            <a:ext cx="7467600" cy="3268960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Defesa </a:t>
            </a:r>
            <a:r>
              <a:rPr lang="pt-BR" dirty="0">
                <a:solidFill>
                  <a:srgbClr val="FFFFFF"/>
                </a:solidFill>
              </a:rPr>
              <a:t>Civil </a:t>
            </a:r>
            <a:r>
              <a:rPr lang="pt-BR" dirty="0" smtClean="0">
                <a:solidFill>
                  <a:srgbClr val="FFFFFF"/>
                </a:solidFill>
              </a:rPr>
              <a:t>Estadual</a:t>
            </a:r>
          </a:p>
          <a:p>
            <a:pPr algn="just"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 </a:t>
            </a:r>
            <a:r>
              <a:rPr lang="pt-BR" dirty="0">
                <a:solidFill>
                  <a:srgbClr val="FFFFFF"/>
                </a:solidFill>
              </a:rPr>
              <a:t>Corpo de </a:t>
            </a:r>
            <a:r>
              <a:rPr lang="pt-BR" dirty="0" smtClean="0">
                <a:solidFill>
                  <a:srgbClr val="FFFFFF"/>
                </a:solidFill>
              </a:rPr>
              <a:t>Bombeiros</a:t>
            </a:r>
          </a:p>
          <a:p>
            <a:pPr algn="just"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Instituto </a:t>
            </a:r>
            <a:r>
              <a:rPr lang="pt-BR" dirty="0">
                <a:solidFill>
                  <a:srgbClr val="FFFFFF"/>
                </a:solidFill>
              </a:rPr>
              <a:t>Ambiental do </a:t>
            </a:r>
            <a:r>
              <a:rPr lang="pt-BR" dirty="0" smtClean="0">
                <a:solidFill>
                  <a:srgbClr val="FFFFFF"/>
                </a:solidFill>
              </a:rPr>
              <a:t>Paraná </a:t>
            </a:r>
          </a:p>
          <a:p>
            <a:pPr algn="just">
              <a:buClr>
                <a:srgbClr val="FFFFFF"/>
              </a:buClr>
            </a:pPr>
            <a:endParaRPr lang="pt-BR" dirty="0" smtClean="0">
              <a:solidFill>
                <a:srgbClr val="FFFFFF"/>
              </a:solidFill>
            </a:endParaRPr>
          </a:p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Batalhão </a:t>
            </a:r>
            <a:r>
              <a:rPr lang="pt-BR" dirty="0">
                <a:solidFill>
                  <a:srgbClr val="FFFFFF"/>
                </a:solidFill>
              </a:rPr>
              <a:t>da Policia </a:t>
            </a:r>
            <a:r>
              <a:rPr lang="pt-BR" dirty="0" smtClean="0">
                <a:solidFill>
                  <a:srgbClr val="FFFFFF"/>
                </a:solidFill>
              </a:rPr>
              <a:t>Ambiental </a:t>
            </a:r>
            <a:endParaRPr lang="pt-BR" dirty="0" smtClean="0">
              <a:solidFill>
                <a:srgbClr val="FFFFFF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Composição Grupo de Trabalho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6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09600" y="2204864"/>
            <a:ext cx="7467600" cy="273630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SANEPAR </a:t>
            </a:r>
          </a:p>
          <a:p>
            <a:pPr algn="just"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  <a:p>
            <a:pPr algn="just">
              <a:buClr>
                <a:srgbClr val="FFFFFF"/>
              </a:buClr>
            </a:pPr>
            <a:r>
              <a:rPr lang="pt-BR" dirty="0">
                <a:solidFill>
                  <a:srgbClr val="FFFFFF"/>
                </a:solidFill>
              </a:rPr>
              <a:t>Federação Paranaense de </a:t>
            </a:r>
            <a:r>
              <a:rPr lang="pt-BR" dirty="0" smtClean="0">
                <a:solidFill>
                  <a:srgbClr val="FFFFFF"/>
                </a:solidFill>
              </a:rPr>
              <a:t>Montanhismo</a:t>
            </a:r>
          </a:p>
          <a:p>
            <a:pPr algn="just">
              <a:buClr>
                <a:srgbClr val="FFFFFF"/>
              </a:buClr>
            </a:pPr>
            <a:endParaRPr lang="pt-BR" dirty="0">
              <a:solidFill>
                <a:srgbClr val="FFFFFF"/>
              </a:solidFill>
            </a:endParaRPr>
          </a:p>
          <a:p>
            <a:pPr algn="just">
              <a:buClr>
                <a:srgbClr val="FFFFFF"/>
              </a:buClr>
            </a:pPr>
            <a:r>
              <a:rPr lang="pt-BR" dirty="0">
                <a:solidFill>
                  <a:srgbClr val="FFFFFF"/>
                </a:solidFill>
              </a:rPr>
              <a:t>Associações de </a:t>
            </a:r>
            <a:r>
              <a:rPr lang="pt-BR" dirty="0" smtClean="0">
                <a:solidFill>
                  <a:srgbClr val="FFFFFF"/>
                </a:solidFill>
              </a:rPr>
              <a:t>Moradores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FFFF00"/>
                </a:solidFill>
              </a:rPr>
              <a:t>Composição Grupo de Trabalho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400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DECRETO nº 10859/18  </a:t>
            </a:r>
            <a:r>
              <a:rPr lang="pt-BR" sz="4000" dirty="0" smtClean="0">
                <a:solidFill>
                  <a:srgbClr val="FFFF00"/>
                </a:solidFill>
              </a:rPr>
              <a:t>PREVINA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04864"/>
            <a:ext cx="7467600" cy="2808311"/>
          </a:xfrm>
        </p:spPr>
        <p:txBody>
          <a:bodyPr>
            <a:noAutofit/>
          </a:bodyPr>
          <a:lstStyle/>
          <a:p>
            <a:pPr>
              <a:buClr>
                <a:srgbClr val="FFFFFF"/>
              </a:buClr>
            </a:pPr>
            <a:endParaRPr lang="pt-BR" sz="2400" dirty="0" smtClean="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r>
              <a:rPr lang="pt-BR" sz="2400" dirty="0" smtClean="0">
                <a:solidFill>
                  <a:srgbClr val="FFFFFF"/>
                </a:solidFill>
              </a:rPr>
              <a:t>O Programa – PREVINA  tem como finalidade promover medidas de prevenção e resposta nas Unidades de Conservação Estaduais, no que se refere aos incidentes envolvendo Incêndios Florestais e Busca e Salvamento.</a:t>
            </a:r>
          </a:p>
          <a:p>
            <a:pPr>
              <a:buClr>
                <a:srgbClr val="FFFFFF"/>
              </a:buClr>
            </a:pPr>
            <a:endParaRPr lang="pt-BR" sz="2400" dirty="0">
              <a:solidFill>
                <a:srgbClr val="FFFFFF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1" t="19737" r="67913" b="16448"/>
          <a:stretch/>
        </p:blipFill>
        <p:spPr bwMode="auto">
          <a:xfrm>
            <a:off x="8026317" y="203942"/>
            <a:ext cx="866163" cy="1050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3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Personalizada 3">
      <a:dk1>
        <a:srgbClr val="000000"/>
      </a:dk1>
      <a:lt1>
        <a:srgbClr val="000000"/>
      </a:lt1>
      <a:dk2>
        <a:srgbClr val="00843C"/>
      </a:dk2>
      <a:lt2>
        <a:srgbClr val="D4D2D0"/>
      </a:lt2>
      <a:accent1>
        <a:srgbClr val="3F3F3F"/>
      </a:accent1>
      <a:accent2>
        <a:srgbClr val="3F3F3F"/>
      </a:accent2>
      <a:accent3>
        <a:srgbClr val="36FF91"/>
      </a:accent3>
      <a:accent4>
        <a:srgbClr val="00843C"/>
      </a:accent4>
      <a:accent5>
        <a:srgbClr val="00843C"/>
      </a:accent5>
      <a:accent6>
        <a:srgbClr val="79FFB6"/>
      </a:accent6>
      <a:hlink>
        <a:srgbClr val="00C8C3"/>
      </a:hlink>
      <a:folHlink>
        <a:srgbClr val="A116E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1647</TotalTime>
  <Words>438</Words>
  <Application>Microsoft Office PowerPoint</Application>
  <PresentationFormat>Apresentação na tela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Wingdings</vt:lpstr>
      <vt:lpstr>Wingdings 2</vt:lpstr>
      <vt:lpstr>Técnica</vt:lpstr>
      <vt:lpstr>Apresentação do PowerPoint</vt:lpstr>
      <vt:lpstr>INSTITUIÇÕES ENVOLVIDAS</vt:lpstr>
      <vt:lpstr>1963 – PARANÁ EM FLAGELO</vt:lpstr>
      <vt:lpstr>Consequências</vt:lpstr>
      <vt:lpstr>Consequências</vt:lpstr>
      <vt:lpstr>O Inicio </vt:lpstr>
      <vt:lpstr>Composição Grupo de Trabalho</vt:lpstr>
      <vt:lpstr>Apresentação do PowerPoint</vt:lpstr>
      <vt:lpstr>DECRETO nº 10859/18  PREVINA</vt:lpstr>
      <vt:lpstr>PREVINA – PREVENÇÃO DE INCÊNDIOS NA NATUREZA</vt:lpstr>
      <vt:lpstr>PREVINA – PREVENÇÃO DE INCÊNDIOS NA NATUREZA</vt:lpstr>
      <vt:lpstr>Executados</vt:lpstr>
      <vt:lpstr>Executados</vt:lpstr>
      <vt:lpstr>INCÊNDIOS NO PARANÁ</vt:lpstr>
      <vt:lpstr>INCÊNDIOS NO PARANÁ</vt:lpstr>
      <vt:lpstr>INCÊNDIOS NO PARANÁ</vt:lpstr>
      <vt:lpstr>PLANOS PILOTOS</vt:lpstr>
      <vt:lpstr>PLANOS PILOTOS</vt:lpstr>
      <vt:lpstr>PLANOS PILOTOS</vt:lpstr>
      <vt:lpstr>A executar</vt:lpstr>
      <vt:lpstr>A executar</vt:lpstr>
      <vt:lpstr>Planos realizados em 2017</vt:lpstr>
      <vt:lpstr>Planos a serem realizados 2019</vt:lpstr>
      <vt:lpstr>CONTATOS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CM208</dc:creator>
  <cp:lastModifiedBy>Wilson Baptista Honorio Alves</cp:lastModifiedBy>
  <cp:revision>70</cp:revision>
  <dcterms:created xsi:type="dcterms:W3CDTF">2016-08-05T18:31:48Z</dcterms:created>
  <dcterms:modified xsi:type="dcterms:W3CDTF">2018-11-01T17:22:21Z</dcterms:modified>
</cp:coreProperties>
</file>