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86" r:id="rId7"/>
    <p:sldId id="287" r:id="rId8"/>
    <p:sldId id="273" r:id="rId9"/>
    <p:sldId id="268" r:id="rId10"/>
    <p:sldId id="270" r:id="rId11"/>
    <p:sldId id="284" r:id="rId12"/>
    <p:sldId id="266" r:id="rId13"/>
    <p:sldId id="265" r:id="rId14"/>
    <p:sldId id="262" r:id="rId15"/>
    <p:sldId id="269" r:id="rId16"/>
    <p:sldId id="272" r:id="rId17"/>
    <p:sldId id="279" r:id="rId18"/>
    <p:sldId id="285" r:id="rId19"/>
    <p:sldId id="277" r:id="rId20"/>
    <p:sldId id="288" r:id="rId21"/>
    <p:sldId id="27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C9900"/>
    <a:srgbClr val="FDD3EF"/>
    <a:srgbClr val="82DADE"/>
    <a:srgbClr val="ADADAD"/>
    <a:srgbClr val="AEB206"/>
    <a:srgbClr val="5E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">
              <a:schemeClr val="bg2">
                <a:shade val="60000"/>
                <a:satMod val="150000"/>
              </a:schemeClr>
            </a:gs>
            <a:gs pos="6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9E834C-AB8C-4D78-B2B0-5BE2235102C7}" type="datetimeFigureOut">
              <a:rPr lang="pt-BR" smtClean="0"/>
              <a:t>31/10/2018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195736" y="419259"/>
            <a:ext cx="4824536" cy="58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Melhorar a troca de informações entre a comunidade e órgãos </a:t>
            </a:r>
            <a:r>
              <a:rPr lang="pt-BR" dirty="0" smtClean="0">
                <a:solidFill>
                  <a:srgbClr val="FFFFFF"/>
                </a:solidFill>
              </a:rPr>
              <a:t>responsáveis;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Equipar as Unidades de Conservação do Estado;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Estabelecer procedimentos de comunicação e resposta;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Capacitar e recapacitar agentes públicos e sociedade civil organizada para realização de combate a incêndios florestais.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Executados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Decreto e estabelecimento de estrutura do </a:t>
            </a:r>
            <a:r>
              <a:rPr lang="pt-BR" dirty="0" smtClean="0">
                <a:solidFill>
                  <a:srgbClr val="FFFFFF"/>
                </a:solidFill>
              </a:rPr>
              <a:t>Programa;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Estrutura de acionamento;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Planos piloto (modelo);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Treinamento para brigada voluntária  (estruturando modelo padrão);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Confecção Logomarca programa;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ROIF.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597824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ARAÇATUBA – APA DE GUARATUBA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17/07/16</a:t>
            </a: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PELADO – PE PICO MARUMBI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24/07/16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6 hectares de florestas queimadas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9"/>
            <a:ext cx="7467600" cy="2376264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MARUMBI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PARANÁ / PE ROBERTO R. LANGE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SERRA DA BAITACA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494116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FF"/>
                </a:solidFill>
              </a:rPr>
              <a:t>Área  aproximada de  </a:t>
            </a:r>
            <a:r>
              <a:rPr lang="pt-BR" sz="2800" b="1" dirty="0" smtClean="0">
                <a:solidFill>
                  <a:srgbClr val="FFFFFF"/>
                </a:solidFill>
              </a:rPr>
              <a:t>13. 846,07 </a:t>
            </a:r>
            <a:r>
              <a:rPr lang="pt-BR" sz="2800" dirty="0" smtClean="0">
                <a:solidFill>
                  <a:srgbClr val="FFFFFF"/>
                </a:solidFill>
              </a:rPr>
              <a:t>hectares, equivalente a </a:t>
            </a:r>
            <a:r>
              <a:rPr lang="pt-BR" sz="2800" b="1" dirty="0" smtClean="0">
                <a:solidFill>
                  <a:srgbClr val="FFFFFF"/>
                </a:solidFill>
              </a:rPr>
              <a:t>14. 443 </a:t>
            </a:r>
            <a:r>
              <a:rPr lang="pt-BR" sz="2800" dirty="0" smtClean="0">
                <a:solidFill>
                  <a:srgbClr val="FFFFFF"/>
                </a:solidFill>
              </a:rPr>
              <a:t>campos de futebol.</a:t>
            </a:r>
            <a:endParaRPr lang="pt-BR" sz="2800" dirty="0">
              <a:solidFill>
                <a:srgbClr val="FFFF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Elaboração de Planos de Prevenção e Planos de Contingência;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Criação de estrutura de atendimento, com comunicação e equipamentos;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Capacitação das equipes de atendimento, Brigadas Voluntárias.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696" y="1700808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Levantamento de campo, (IAP, Corpo de Bombeiros e 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do documento base (Defesa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Compilação dos dados e confecção dos Planos Físicos</a:t>
            </a:r>
            <a:r>
              <a:rPr lang="pt-BR" sz="2800" dirty="0">
                <a:solidFill>
                  <a:srgbClr val="FFFFFF"/>
                </a:solidFill>
              </a:rPr>
              <a:t> (Defesa Civil</a:t>
            </a:r>
            <a:r>
              <a:rPr lang="pt-BR" sz="2800" dirty="0" smtClean="0">
                <a:solidFill>
                  <a:srgbClr val="FFFFFF"/>
                </a:solidFill>
              </a:rPr>
              <a:t>);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 executar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406104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Planos 68 Unidades de Conservação do Paraná;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Compra de equipamentos/materiais de comunicação;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Compra de equipamentos/materiais de atendimento para as demais unidades;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Treinamento de novos grupos de brigada;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Materiais de Educação Ambiental;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 Online;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</a:rPr>
              <a:t>Realização de processo licitatório para aquisição de equipamentos de combate a incêndios florestais, equipamentos de proteção individual e equipamentos de busca e resgate (Defesa Civil e IAP).</a:t>
            </a:r>
          </a:p>
          <a:p>
            <a:pPr>
              <a:buClr>
                <a:srgbClr val="FFFFFF"/>
              </a:buClr>
            </a:pP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–2017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6963544" cy="3345785"/>
          </a:xfrm>
          <a:prstGeom prst="rect">
            <a:avLst/>
          </a:prstGeom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INSTITUIÇÕES ENVOLVIDAS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8640960" cy="5040560"/>
            <a:chOff x="107504" y="1340768"/>
            <a:chExt cx="8640960" cy="5040560"/>
          </a:xfrm>
        </p:grpSpPr>
        <p:sp>
          <p:nvSpPr>
            <p:cNvPr id="22" name="Retângulo 21"/>
            <p:cNvSpPr/>
            <p:nvPr/>
          </p:nvSpPr>
          <p:spPr>
            <a:xfrm>
              <a:off x="107504" y="1340768"/>
              <a:ext cx="8640960" cy="50405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51520" y="1484784"/>
              <a:ext cx="8178520" cy="3535273"/>
              <a:chOff x="224215" y="1484784"/>
              <a:chExt cx="8178520" cy="3535273"/>
            </a:xfrm>
          </p:grpSpPr>
          <p:pic>
            <p:nvPicPr>
              <p:cNvPr id="5" name="Picture 8" descr="D:\Users\Sanepar\Desktop\ANA CRISTINA\PREVINA\logo UC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2177" y="3761913"/>
                <a:ext cx="1200558" cy="11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1" descr="D:\Users\Sanepar\Desktop\ANA CRISTINA\PREVINA\Mobilização Comunitária\brasaoC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3648200"/>
                <a:ext cx="926968" cy="118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Users\Sanepar\Desktop\ANA CRISTINA\PREVINA\Mobilização Comunitária\Defesa_Civil_-_P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645025"/>
                <a:ext cx="1024062" cy="119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8" descr="D:\Users\Sanepar\Desktop\ANA CRISTINA\PREVINA\Mobilização Comunitária\Brasão_PMPR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33" y="3645024"/>
                <a:ext cx="959944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D:\Users\Sanepar\Desktop\ANA CRISTINA\PREVINA\Mobilização Comunitária\logoSEMA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227" y="1484784"/>
                <a:ext cx="2024063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 descr="D:\Users\Sanepar\Desktop\ANA CRISTINA\PREVINA\Mobilização Comunitária\1316091498logo_IAP2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5" y="3693610"/>
                <a:ext cx="1680425" cy="132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PLANOS –</a:t>
            </a:r>
            <a:r>
              <a:rPr lang="pt-BR" dirty="0" smtClean="0">
                <a:solidFill>
                  <a:srgbClr val="FFFF00"/>
                </a:solidFill>
              </a:rPr>
              <a:t>2019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21" y="1539289"/>
            <a:ext cx="7102147" cy="4030853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CONTATOS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b="1" dirty="0" smtClean="0">
                <a:solidFill>
                  <a:srgbClr val="FFFFFF"/>
                </a:solidFill>
              </a:rPr>
              <a:t>Defesa Civil: 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Ten. Marcos Vidal – 41 3281-2509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marcosvidaljr@gmail.com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Wilson B. H. Alves – 41 3281-2530</a:t>
            </a:r>
            <a:endParaRPr lang="pt-BR" sz="2800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wilsonbhalves@defesacivil.pr.gov.br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1963 – PARANÁ EM FLAGELO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7" name="Picture 8" descr="G:\2016\Progr Est Comb Incendios\Parana em Flagelo\Site Defesa Civil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21" y="1628800"/>
            <a:ext cx="326547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11560" y="4293096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Agosto de 1963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Pós geada negra</a:t>
            </a:r>
            <a:endParaRPr lang="pt-BR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Geada + estiagem + queimadas para limpeza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  <a:sym typeface="Wingdings" pitchFamily="2" charset="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  <a:sym typeface="Wingdings" pitchFamily="2" charset="2"/>
              </a:rPr>
              <a:t>110 </a:t>
            </a: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mortes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5,7 mil famílias atingidas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8 mil imóveis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128 cidades atingidas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7" descr="G:\2016\Progr Est Comb Incendios\Parana em Flagelo\paranaemchamas .com.br\Ponte sobre o rio pirap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60" y="1484784"/>
            <a:ext cx="4043040" cy="41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20 mil hectares de plantações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500 mil hectares de florestas nativas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1,5 milhões de hectares de campos e matas secundárias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1032" descr="G:\2016\Progr Est Comb Incendios\Parana em Flagelo\info_incendio_pr_1008tr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>
            <a:fillRect/>
          </a:stretch>
        </p:blipFill>
        <p:spPr bwMode="auto">
          <a:xfrm>
            <a:off x="4271196" y="1484784"/>
            <a:ext cx="447726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O Inicio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pt-BR" dirty="0">
                <a:solidFill>
                  <a:srgbClr val="FFFFFF"/>
                </a:solidFill>
              </a:rPr>
              <a:t>Dentro deste contexto, durante a realização do Curso de Combate Incêndios Florestais do Corpo de Bombeiros Militar do Paraná, no ano de 2015, iniciaram-se tratativas entre o IAP e Corpo de Bombeiros para a produção de Planos de Proteção de Incêndio focando-se nas Unidades de Conservação Estaduais.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Defesa </a:t>
            </a:r>
            <a:r>
              <a:rPr lang="pt-BR" dirty="0">
                <a:solidFill>
                  <a:srgbClr val="FFFFFF"/>
                </a:solidFill>
              </a:rPr>
              <a:t>Civil </a:t>
            </a:r>
            <a:r>
              <a:rPr lang="pt-BR" dirty="0" smtClean="0">
                <a:solidFill>
                  <a:srgbClr val="FFFFFF"/>
                </a:solidFill>
              </a:rPr>
              <a:t>Estadual</a:t>
            </a: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Corpo de Bombeiros, </a:t>
            </a: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Instituto </a:t>
            </a:r>
            <a:r>
              <a:rPr lang="pt-BR" dirty="0">
                <a:solidFill>
                  <a:srgbClr val="FFFFFF"/>
                </a:solidFill>
              </a:rPr>
              <a:t>Ambiental do Paraná, </a:t>
            </a: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Batalhão </a:t>
            </a:r>
            <a:r>
              <a:rPr lang="pt-BR" dirty="0">
                <a:solidFill>
                  <a:srgbClr val="FFFFFF"/>
                </a:solidFill>
              </a:rPr>
              <a:t>da Policia Ambiental, </a:t>
            </a: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SANEPAR</a:t>
            </a:r>
            <a:r>
              <a:rPr lang="pt-BR" dirty="0">
                <a:solidFill>
                  <a:srgbClr val="FFFFFF"/>
                </a:solidFill>
              </a:rPr>
              <a:t>, </a:t>
            </a: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Federação </a:t>
            </a:r>
            <a:r>
              <a:rPr lang="pt-BR" dirty="0">
                <a:solidFill>
                  <a:srgbClr val="FFFFFF"/>
                </a:solidFill>
              </a:rPr>
              <a:t>Paranaense de Montanhismo através de sua Brigada Voluntária de Combate a Incêndios Florestais, </a:t>
            </a: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Associações </a:t>
            </a:r>
            <a:r>
              <a:rPr lang="pt-BR" dirty="0">
                <a:solidFill>
                  <a:srgbClr val="FFFFFF"/>
                </a:solidFill>
              </a:rPr>
              <a:t>de Moradores </a:t>
            </a:r>
            <a:r>
              <a:rPr lang="pt-BR" dirty="0" err="1">
                <a:solidFill>
                  <a:srgbClr val="FFFFFF"/>
                </a:solidFill>
              </a:rPr>
              <a:t>lindeiros</a:t>
            </a:r>
            <a:r>
              <a:rPr lang="pt-BR" dirty="0">
                <a:solidFill>
                  <a:srgbClr val="FFFFFF"/>
                </a:solidFill>
              </a:rPr>
              <a:t> às Unidades de Conservação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Composição Grupo de Trabalho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6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DECRETO nº 10859/18  </a:t>
            </a:r>
            <a:r>
              <a:rPr lang="pt-BR" sz="4000" dirty="0" smtClean="0">
                <a:solidFill>
                  <a:srgbClr val="FFFF00"/>
                </a:solidFill>
              </a:rPr>
              <a:t>PREVINA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7467600" cy="4641379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Criação e normatização do Programa</a:t>
            </a:r>
          </a:p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Secretarias envolvidas: SEMA, SESP, Casa Militar</a:t>
            </a:r>
          </a:p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O Programa – PREVINA  tem como finalidade promover medidas de prevenção e resposta nas Unidades de Conservação Estaduais, no que se refere aos incidentes envolvendo Incêndios Florestais e Busca e Salvamento.</a:t>
            </a: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4353347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Prevenir o acontecimento de incêndios florestais;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Padronizar as </a:t>
            </a:r>
            <a:r>
              <a:rPr lang="pt-BR" dirty="0">
                <a:solidFill>
                  <a:srgbClr val="FFFFFF"/>
                </a:solidFill>
              </a:rPr>
              <a:t>estratégias de prevenção e combate a </a:t>
            </a:r>
            <a:r>
              <a:rPr lang="pt-BR" dirty="0" smtClean="0">
                <a:solidFill>
                  <a:srgbClr val="FFFFFF"/>
                </a:solidFill>
              </a:rPr>
              <a:t>incêndios </a:t>
            </a:r>
            <a:r>
              <a:rPr lang="pt-BR" dirty="0">
                <a:solidFill>
                  <a:srgbClr val="FFFFFF"/>
                </a:solidFill>
              </a:rPr>
              <a:t>nas Unidades de </a:t>
            </a:r>
            <a:r>
              <a:rPr lang="pt-BR" dirty="0" smtClean="0">
                <a:solidFill>
                  <a:srgbClr val="FFFFFF"/>
                </a:solidFill>
              </a:rPr>
              <a:t>Conservação (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 smtClean="0">
                <a:solidFill>
                  <a:srgbClr val="FFFFFF"/>
                </a:solidFill>
              </a:rPr>
              <a:t>);</a:t>
            </a: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agilidade na resposta a incêndios florestais nas </a:t>
            </a:r>
            <a:r>
              <a:rPr lang="pt-BR" dirty="0" err="1" smtClean="0">
                <a:solidFill>
                  <a:srgbClr val="FFFFFF"/>
                </a:solidFill>
              </a:rPr>
              <a:t>Ucs</a:t>
            </a:r>
            <a:r>
              <a:rPr lang="pt-BR" dirty="0">
                <a:solidFill>
                  <a:srgbClr val="FFFFFF"/>
                </a:solidFill>
              </a:rPr>
              <a:t>;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a capacidade de resposta;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a 3">
      <a:dk1>
        <a:srgbClr val="000000"/>
      </a:dk1>
      <a:lt1>
        <a:srgbClr val="000000"/>
      </a:lt1>
      <a:dk2>
        <a:srgbClr val="00843C"/>
      </a:dk2>
      <a:lt2>
        <a:srgbClr val="D4D2D0"/>
      </a:lt2>
      <a:accent1>
        <a:srgbClr val="3F3F3F"/>
      </a:accent1>
      <a:accent2>
        <a:srgbClr val="3F3F3F"/>
      </a:accent2>
      <a:accent3>
        <a:srgbClr val="36FF91"/>
      </a:accent3>
      <a:accent4>
        <a:srgbClr val="00843C"/>
      </a:accent4>
      <a:accent5>
        <a:srgbClr val="00843C"/>
      </a:accent5>
      <a:accent6>
        <a:srgbClr val="79FFB6"/>
      </a:accent6>
      <a:hlink>
        <a:srgbClr val="00C8C3"/>
      </a:hlink>
      <a:folHlink>
        <a:srgbClr val="A116E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1343</TotalTime>
  <Words>578</Words>
  <Application>Microsoft Office PowerPoint</Application>
  <PresentationFormat>Apresentação na tela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Wingdings</vt:lpstr>
      <vt:lpstr>Wingdings 2</vt:lpstr>
      <vt:lpstr>Técnica</vt:lpstr>
      <vt:lpstr>Apresentação do PowerPoint</vt:lpstr>
      <vt:lpstr>INSTITUIÇÕES ENVOLVIDAS</vt:lpstr>
      <vt:lpstr>1963 – PARANÁ EM FLAGELO</vt:lpstr>
      <vt:lpstr>Consequências</vt:lpstr>
      <vt:lpstr>Consequências</vt:lpstr>
      <vt:lpstr>O Inicio </vt:lpstr>
      <vt:lpstr>Composição Grupo de Trabalho</vt:lpstr>
      <vt:lpstr>DECRETO nº 10859/18  PREVINA</vt:lpstr>
      <vt:lpstr>PREVINA – PREVENÇÃO DE INCÊNDIOS NA NATUREZA</vt:lpstr>
      <vt:lpstr>PREVINA – PREVENÇÃO DE INCÊNDIOS NA NATUREZA</vt:lpstr>
      <vt:lpstr>Executados</vt:lpstr>
      <vt:lpstr>INCÊNDIOS NO PARANÁ</vt:lpstr>
      <vt:lpstr>INCÊNDIOS NO PARANÁ</vt:lpstr>
      <vt:lpstr>INCÊNDIOS NO PARANÁ</vt:lpstr>
      <vt:lpstr>PLANOS PILOTOS</vt:lpstr>
      <vt:lpstr>PLANOS PILOTOS</vt:lpstr>
      <vt:lpstr>PLANOS PILOTOS</vt:lpstr>
      <vt:lpstr>A executar</vt:lpstr>
      <vt:lpstr>PLANOS –2017</vt:lpstr>
      <vt:lpstr>PLANOS –2019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61</cp:revision>
  <dcterms:created xsi:type="dcterms:W3CDTF">2016-08-05T18:31:48Z</dcterms:created>
  <dcterms:modified xsi:type="dcterms:W3CDTF">2018-10-31T14:16:19Z</dcterms:modified>
</cp:coreProperties>
</file>