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81" r:id="rId4"/>
    <p:sldId id="282" r:id="rId5"/>
    <p:sldId id="263" r:id="rId6"/>
    <p:sldId id="267" r:id="rId7"/>
    <p:sldId id="284" r:id="rId8"/>
    <p:sldId id="273" r:id="rId9"/>
    <p:sldId id="287" r:id="rId10"/>
    <p:sldId id="268" r:id="rId11"/>
    <p:sldId id="270" r:id="rId12"/>
    <p:sldId id="269" r:id="rId13"/>
    <p:sldId id="290" r:id="rId14"/>
    <p:sldId id="293" r:id="rId15"/>
    <p:sldId id="286" r:id="rId16"/>
    <p:sldId id="272" r:id="rId17"/>
    <p:sldId id="279" r:id="rId18"/>
    <p:sldId id="271" r:id="rId19"/>
    <p:sldId id="266" r:id="rId20"/>
    <p:sldId id="265" r:id="rId21"/>
    <p:sldId id="262" r:id="rId22"/>
    <p:sldId id="291" r:id="rId23"/>
    <p:sldId id="294" r:id="rId24"/>
    <p:sldId id="288" r:id="rId25"/>
    <p:sldId id="257" r:id="rId26"/>
    <p:sldId id="289" r:id="rId27"/>
    <p:sldId id="292" r:id="rId28"/>
    <p:sldId id="27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CC9900"/>
    <a:srgbClr val="FDD3EF"/>
    <a:srgbClr val="82DADE"/>
    <a:srgbClr val="ADADAD"/>
    <a:srgbClr val="AEB206"/>
    <a:srgbClr val="5E4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9E834C-AB8C-4D78-B2B0-5BE2235102C7}" type="datetimeFigureOut">
              <a:rPr lang="pt-BR" smtClean="0"/>
              <a:t>26/05/2017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2555776" y="332656"/>
            <a:ext cx="4320480" cy="4799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67644" y="5516533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Tenente Marcos VIDAL S. Jr.</a:t>
            </a:r>
          </a:p>
          <a:p>
            <a:pPr algn="r"/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Coordenadoria Estadual de </a:t>
            </a:r>
            <a:r>
              <a:rPr lang="pt-BR" sz="2000" b="1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Proteção e </a:t>
            </a:r>
            <a:r>
              <a:rPr lang="pt-BR" sz="2000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Defesa Civil</a:t>
            </a:r>
            <a:endParaRPr lang="pt-BR" sz="2000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0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OBJETIVOS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Prevenir o acontecimento de incêndios florestais;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Padronizar as </a:t>
            </a:r>
            <a:r>
              <a:rPr lang="pt-BR" sz="2800" dirty="0">
                <a:solidFill>
                  <a:srgbClr val="FFFFFF"/>
                </a:solidFill>
              </a:rPr>
              <a:t>estratégias de prevenção e combate a </a:t>
            </a:r>
            <a:r>
              <a:rPr lang="pt-BR" sz="2800" dirty="0" smtClean="0">
                <a:solidFill>
                  <a:srgbClr val="FFFFFF"/>
                </a:solidFill>
              </a:rPr>
              <a:t>incêndios </a:t>
            </a:r>
            <a:r>
              <a:rPr lang="pt-BR" sz="2800" dirty="0">
                <a:solidFill>
                  <a:srgbClr val="FFFFFF"/>
                </a:solidFill>
              </a:rPr>
              <a:t>nas Unidades de </a:t>
            </a:r>
            <a:r>
              <a:rPr lang="pt-BR" sz="2800" dirty="0" smtClean="0">
                <a:solidFill>
                  <a:srgbClr val="FFFFFF"/>
                </a:solidFill>
              </a:rPr>
              <a:t>Conservação (</a:t>
            </a:r>
            <a:r>
              <a:rPr lang="pt-BR" sz="2800" dirty="0" err="1" smtClean="0">
                <a:solidFill>
                  <a:srgbClr val="FFFFFF"/>
                </a:solidFill>
              </a:rPr>
              <a:t>Ucs</a:t>
            </a:r>
            <a:r>
              <a:rPr lang="pt-BR" sz="2800" dirty="0" smtClean="0">
                <a:solidFill>
                  <a:srgbClr val="FFFFFF"/>
                </a:solidFill>
              </a:rPr>
              <a:t>);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Aumentar a agilidade na resposta a incêndios florestais nas </a:t>
            </a:r>
            <a:r>
              <a:rPr lang="pt-BR" sz="2800" dirty="0" err="1" smtClean="0">
                <a:solidFill>
                  <a:srgbClr val="FFFFFF"/>
                </a:solidFill>
              </a:rPr>
              <a:t>Ucs</a:t>
            </a:r>
            <a:r>
              <a:rPr lang="pt-BR" sz="2800" dirty="0">
                <a:solidFill>
                  <a:srgbClr val="FFFFFF"/>
                </a:solidFill>
              </a:rPr>
              <a:t>;</a:t>
            </a: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Aumentar a capacidade de resposta;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OBJETIVOS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800" dirty="0">
                <a:solidFill>
                  <a:srgbClr val="FFFFFF"/>
                </a:solidFill>
              </a:rPr>
              <a:t>Melhorar a troca de informações entre a comunidade e órgãos </a:t>
            </a:r>
            <a:r>
              <a:rPr lang="pt-BR" sz="2800" dirty="0" smtClean="0">
                <a:solidFill>
                  <a:srgbClr val="FFFFFF"/>
                </a:solidFill>
              </a:rPr>
              <a:t>responsáveis;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Equipar as Unidades de Conservação do Estado;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Estabelecer procedimentos de comunicação e resposta;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Capacitar e recapacitar agentes públicos e sociedade civil organizada para realização de combate a incêndios florestais.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PREVENÇÃO DE INCÊNDIOS:</a:t>
            </a:r>
            <a:br>
              <a:rPr lang="pt-BR" sz="4000" dirty="0" smtClean="0">
                <a:solidFill>
                  <a:srgbClr val="FFFF00"/>
                </a:solidFill>
              </a:rPr>
            </a:br>
            <a:r>
              <a:rPr lang="pt-BR" sz="4000" dirty="0" smtClean="0">
                <a:solidFill>
                  <a:srgbClr val="FFFF00"/>
                </a:solidFill>
              </a:rPr>
              <a:t>BENEFÍCIOS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3600399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Manutenção da fauna e flora local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Conservação do patrimônio ambiental 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Preservação de nascentes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Manutenção da qualidade do ar e da água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Possibilidade de utilização do patrimônio ambiental</a:t>
            </a:r>
          </a:p>
          <a:p>
            <a:pPr>
              <a:buClr>
                <a:srgbClr val="FFFFFF"/>
              </a:buClr>
            </a:pP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AÇÕES DO PREVINA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150751" cy="4320479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Definição de estrutura </a:t>
            </a:r>
            <a:r>
              <a:rPr lang="pt-BR" sz="2800" dirty="0">
                <a:solidFill>
                  <a:srgbClr val="FFFFFF"/>
                </a:solidFill>
              </a:rPr>
              <a:t>de </a:t>
            </a:r>
            <a:r>
              <a:rPr lang="pt-BR" sz="2800" dirty="0" smtClean="0">
                <a:solidFill>
                  <a:srgbClr val="FFFFFF"/>
                </a:solidFill>
              </a:rPr>
              <a:t>acionamento e integração entre órgãos;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Treinamento de brigadas voluntárias</a:t>
            </a:r>
            <a:r>
              <a:rPr lang="pt-BR" sz="2800" dirty="0">
                <a:solidFill>
                  <a:srgbClr val="FFFFFF"/>
                </a:solidFill>
              </a:rPr>
              <a:t>;</a:t>
            </a: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ROIF – Relatório de Ocorrência de Incêndio Florestal;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Planos de Contingência das </a:t>
            </a:r>
            <a:r>
              <a:rPr lang="pt-BR" sz="2800" dirty="0">
                <a:solidFill>
                  <a:srgbClr val="FFFFFF"/>
                </a:solidFill>
              </a:rPr>
              <a:t>68 Unidades de Conservação do Paraná</a:t>
            </a:r>
            <a:r>
              <a:rPr lang="pt-BR" sz="2800" dirty="0" smtClean="0">
                <a:solidFill>
                  <a:srgbClr val="FFFFFF"/>
                </a:solidFill>
              </a:rPr>
              <a:t>;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8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AÇÕES DO PREVINA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150751" cy="4320479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Estruturação de capacidade de resposta para as </a:t>
            </a:r>
            <a:r>
              <a:rPr lang="pt-BR" sz="2800" dirty="0" err="1" smtClean="0">
                <a:solidFill>
                  <a:srgbClr val="FFFFFF"/>
                </a:solidFill>
              </a:rPr>
              <a:t>Ucs</a:t>
            </a:r>
            <a:r>
              <a:rPr lang="pt-BR" sz="2800" dirty="0" smtClean="0">
                <a:solidFill>
                  <a:srgbClr val="FFFFFF"/>
                </a:solidFill>
              </a:rPr>
              <a:t>;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Produção de Materiais </a:t>
            </a:r>
            <a:r>
              <a:rPr lang="pt-BR" sz="2800" dirty="0">
                <a:solidFill>
                  <a:srgbClr val="FFFFFF"/>
                </a:solidFill>
              </a:rPr>
              <a:t>de Educação </a:t>
            </a:r>
            <a:r>
              <a:rPr lang="pt-BR" sz="2800" dirty="0" smtClean="0">
                <a:solidFill>
                  <a:srgbClr val="FFFFFF"/>
                </a:solidFill>
              </a:rPr>
              <a:t>Ambiental voltados à prevenção de Incêndios Florestais ou Ambientais;</a:t>
            </a:r>
            <a:endParaRPr lang="pt-BR" sz="28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Estruturação de Ferramenta Online de Confecção de Plano de Contingência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3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Planos piloto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9"/>
            <a:ext cx="7467600" cy="2376264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PE PICO MARUMBI</a:t>
            </a: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PE PICO PARANÁ / PE ROBERTO R. LANGE</a:t>
            </a: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PE SERRA DA BAITACA</a:t>
            </a: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FLORESTA ESTADUAL METROPOLITANA</a:t>
            </a: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66330" y="4077072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FF"/>
                </a:solidFill>
              </a:rPr>
              <a:t>Área  aproximada de  </a:t>
            </a:r>
            <a:r>
              <a:rPr lang="pt-BR" sz="2800" b="1" dirty="0" smtClean="0">
                <a:solidFill>
                  <a:srgbClr val="FFFFFF"/>
                </a:solidFill>
              </a:rPr>
              <a:t>13. 846,07 </a:t>
            </a:r>
            <a:r>
              <a:rPr lang="pt-BR" sz="2800" dirty="0" smtClean="0">
                <a:solidFill>
                  <a:srgbClr val="FFFFFF"/>
                </a:solidFill>
              </a:rPr>
              <a:t>hectares, equivalente a </a:t>
            </a:r>
            <a:r>
              <a:rPr lang="pt-BR" sz="2800" b="1" dirty="0" smtClean="0">
                <a:solidFill>
                  <a:srgbClr val="FFFFFF"/>
                </a:solidFill>
              </a:rPr>
              <a:t>14. 443 </a:t>
            </a:r>
            <a:r>
              <a:rPr lang="pt-BR" sz="2800" dirty="0" smtClean="0">
                <a:solidFill>
                  <a:srgbClr val="FFFFFF"/>
                </a:solidFill>
              </a:rPr>
              <a:t>campos de futebol.</a:t>
            </a:r>
            <a:endParaRPr lang="pt-BR" sz="2800" dirty="0">
              <a:solidFill>
                <a:srgbClr val="FFFFFF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19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PLANOS PILOTOS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Elaboração de Planos de Prevenção e Planos de Contingência;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Criação de estrutura de atendimento, com comunicação e equipamentos;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Capacitação das equipes de atendimento, Brigadas Voluntárias.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696" y="1700808"/>
            <a:ext cx="7467600" cy="4104455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endParaRPr lang="pt-BR" sz="20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Levantamento de campo;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Estruturação do documento base;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Compilação dos dados e confecção dos Planos Físicos;</a:t>
            </a:r>
          </a:p>
          <a:p>
            <a:pPr>
              <a:buClr>
                <a:srgbClr val="FFFFFF"/>
              </a:buClr>
            </a:pPr>
            <a:r>
              <a:rPr lang="pt-BR" sz="2800" dirty="0">
                <a:solidFill>
                  <a:srgbClr val="FFFFFF"/>
                </a:solidFill>
              </a:rPr>
              <a:t>Confecção de base </a:t>
            </a:r>
            <a:r>
              <a:rPr lang="pt-BR" sz="2800" dirty="0" err="1">
                <a:solidFill>
                  <a:srgbClr val="FFFFFF"/>
                </a:solidFill>
              </a:rPr>
              <a:t>georreferenciada</a:t>
            </a:r>
            <a:r>
              <a:rPr lang="pt-BR" sz="2800" dirty="0">
                <a:solidFill>
                  <a:srgbClr val="FFFFFF"/>
                </a:solidFill>
              </a:rPr>
              <a:t> com os pontos levantados nos Planos Físicos;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9"/>
          <a:stretch>
            <a:fillRect/>
          </a:stretch>
        </p:blipFill>
        <p:spPr bwMode="auto">
          <a:xfrm rot="16200000">
            <a:off x="1691682" y="-819472"/>
            <a:ext cx="5688632" cy="842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INCÊNDIOS NO PARANÁ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FLORESTA ESTADUAL METROPOLITANA</a:t>
            </a:r>
          </a:p>
          <a:p>
            <a:pPr lvl="1">
              <a:buClr>
                <a:srgbClr val="FFFFFF"/>
              </a:buClr>
            </a:pPr>
            <a:r>
              <a:rPr lang="pt-BR" sz="1800" dirty="0" smtClean="0">
                <a:solidFill>
                  <a:srgbClr val="FFFFFF"/>
                </a:solidFill>
              </a:rPr>
              <a:t>12/07/16</a:t>
            </a:r>
          </a:p>
        </p:txBody>
      </p:sp>
      <p:pic>
        <p:nvPicPr>
          <p:cNvPr id="6" name="Picture 5" descr="D:\Users\Sanepar\Desktop\IMG_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56" y="2597824"/>
            <a:ext cx="6173688" cy="407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HISTÓRICO:</a:t>
            </a:r>
            <a:br>
              <a:rPr lang="pt-BR" sz="4000" dirty="0" smtClean="0">
                <a:solidFill>
                  <a:srgbClr val="FFFF00"/>
                </a:solidFill>
              </a:rPr>
            </a:br>
            <a:r>
              <a:rPr lang="pt-BR" sz="4000" dirty="0" smtClean="0">
                <a:solidFill>
                  <a:srgbClr val="FFFF00"/>
                </a:solidFill>
              </a:rPr>
              <a:t>1963 – PARANÁ EM FLAGELO</a:t>
            </a:r>
            <a:endParaRPr lang="pt-BR" sz="4000" dirty="0">
              <a:solidFill>
                <a:srgbClr val="FFFF00"/>
              </a:solidFill>
            </a:endParaRPr>
          </a:p>
        </p:txBody>
      </p:sp>
      <p:pic>
        <p:nvPicPr>
          <p:cNvPr id="7" name="Picture 8" descr="G:\2016\Progr Est Comb Incendios\Parana em Flagelo\Site Defesa Civil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26547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7544" y="1916832"/>
            <a:ext cx="4536504" cy="33123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</a:rPr>
              <a:t>Agosto de 1963</a:t>
            </a:r>
          </a:p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</a:rPr>
              <a:t>Pós geada negra</a:t>
            </a:r>
            <a:endParaRPr lang="pt-BR" sz="3200" dirty="0" smtClean="0">
              <a:solidFill>
                <a:srgbClr val="FFFFFF"/>
              </a:solidFill>
              <a:sym typeface="Wingdings" pitchFamily="2" charset="2"/>
            </a:endParaRPr>
          </a:p>
          <a:p>
            <a:pPr lvl="1"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  <a:sym typeface="Wingdings" pitchFamily="2" charset="2"/>
              </a:rPr>
              <a:t>Geada + estiagem + queimadas para limpeza</a:t>
            </a:r>
          </a:p>
          <a:p>
            <a:pPr>
              <a:buClr>
                <a:srgbClr val="FFFFFF"/>
              </a:buClr>
            </a:pPr>
            <a:endParaRPr lang="pt-BR" sz="3200" dirty="0">
              <a:solidFill>
                <a:srgbClr val="FFFFFF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90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INCÊNDIOS NO PARANÁ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MORRO ARAÇATUBA – APA DE GUARATUBA</a:t>
            </a:r>
          </a:p>
          <a:p>
            <a:pPr lvl="1">
              <a:buClr>
                <a:srgbClr val="FFFFFF"/>
              </a:buClr>
            </a:pPr>
            <a:r>
              <a:rPr lang="pt-BR" sz="1800" dirty="0" smtClean="0">
                <a:solidFill>
                  <a:srgbClr val="FFFFFF"/>
                </a:solidFill>
              </a:rPr>
              <a:t>17/07/16</a:t>
            </a:r>
          </a:p>
        </p:txBody>
      </p:sp>
      <p:pic>
        <p:nvPicPr>
          <p:cNvPr id="6" name="Picture 7" descr="D:\Users\Sanepar\Desktop\ANA CRISTINA\PREVINA\araçat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93" y="2996953"/>
            <a:ext cx="4365069" cy="304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Users\Sanepar\Desktop\ANA CRISTINA\PREVINA\araçatub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" y="3356992"/>
            <a:ext cx="4022982" cy="24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INCÊNDIOS NO PARANÁ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MORRO PELADO – PE PICO MARUMBI</a:t>
            </a:r>
          </a:p>
          <a:p>
            <a:pPr lvl="1">
              <a:buClr>
                <a:srgbClr val="FFFFFF"/>
              </a:buClr>
            </a:pPr>
            <a:r>
              <a:rPr lang="pt-BR" sz="1800" dirty="0" smtClean="0">
                <a:solidFill>
                  <a:srgbClr val="FFFFFF"/>
                </a:solidFill>
              </a:rPr>
              <a:t>24/07/16</a:t>
            </a:r>
          </a:p>
          <a:p>
            <a:pPr lvl="1">
              <a:buClr>
                <a:srgbClr val="FFFFFF"/>
              </a:buClr>
            </a:pPr>
            <a:r>
              <a:rPr lang="pt-BR" sz="1800" dirty="0" smtClean="0">
                <a:solidFill>
                  <a:srgbClr val="FFFFFF"/>
                </a:solidFill>
              </a:rPr>
              <a:t>6 hectares de florestas queimadas</a:t>
            </a:r>
          </a:p>
        </p:txBody>
      </p:sp>
      <p:pic>
        <p:nvPicPr>
          <p:cNvPr id="4" name="Picture 5" descr="D:\Users\Sanepar\Desktop\ANA CRISTINA\PREVINA\CIFmorropelad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40" y="3335809"/>
            <a:ext cx="424373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Users\Sanepar\Desktop\ANA CRISTINA\PREVINA\CIFmorropelad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" y="3335809"/>
            <a:ext cx="424219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7" t="8620" b="6250"/>
          <a:stretch/>
        </p:blipFill>
        <p:spPr bwMode="auto">
          <a:xfrm>
            <a:off x="107504" y="764704"/>
            <a:ext cx="8897137" cy="543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55082" cy="538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8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Como prevenir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pt-BR" sz="2800" dirty="0"/>
              <a:t>Não solte balões</a:t>
            </a:r>
          </a:p>
          <a:p>
            <a:pPr>
              <a:buClr>
                <a:srgbClr val="FFFFFF"/>
              </a:buClr>
            </a:pPr>
            <a:r>
              <a:rPr lang="pt-BR" sz="2800" dirty="0"/>
              <a:t>Não atire </a:t>
            </a:r>
            <a:r>
              <a:rPr lang="pt-BR" sz="2800" dirty="0" err="1"/>
              <a:t>bitucas</a:t>
            </a:r>
            <a:r>
              <a:rPr lang="pt-BR" sz="2800" dirty="0"/>
              <a:t> na vegetação</a:t>
            </a:r>
          </a:p>
          <a:p>
            <a:pPr>
              <a:buClr>
                <a:srgbClr val="FFFFFF"/>
              </a:buClr>
            </a:pPr>
            <a:r>
              <a:rPr lang="pt-BR" sz="2800" dirty="0"/>
              <a:t>Não solte fogos de artifício próximo à vegetação</a:t>
            </a:r>
          </a:p>
          <a:p>
            <a:pPr>
              <a:buClr>
                <a:srgbClr val="FFFFFF"/>
              </a:buClr>
            </a:pPr>
            <a:r>
              <a:rPr lang="pt-BR" sz="2800" dirty="0"/>
              <a:t>Não utilize fogo para limpeza de terreno</a:t>
            </a:r>
          </a:p>
          <a:p>
            <a:pPr>
              <a:buClr>
                <a:srgbClr val="FFFFFF"/>
              </a:buClr>
            </a:pPr>
            <a:r>
              <a:rPr lang="pt-BR" sz="2800" dirty="0"/>
              <a:t>Não queime lixo</a:t>
            </a:r>
          </a:p>
          <a:p>
            <a:pPr>
              <a:buClr>
                <a:srgbClr val="FFFFFF"/>
              </a:buClr>
            </a:pPr>
            <a:r>
              <a:rPr lang="pt-BR" sz="2800" dirty="0"/>
              <a:t>Não faça fogueiras dentro ou próximo às florestas e vegetação, principalmente em áreas de conservação</a:t>
            </a:r>
          </a:p>
          <a:p>
            <a:pPr>
              <a:buClr>
                <a:srgbClr val="FFFFFF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65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INSTITUIÇÕES ENVOLVIDAS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51520" y="1412776"/>
            <a:ext cx="8640960" cy="5040560"/>
            <a:chOff x="107504" y="1340768"/>
            <a:chExt cx="8640960" cy="5040560"/>
          </a:xfrm>
        </p:grpSpPr>
        <p:sp>
          <p:nvSpPr>
            <p:cNvPr id="22" name="Retângulo 21"/>
            <p:cNvSpPr/>
            <p:nvPr/>
          </p:nvSpPr>
          <p:spPr>
            <a:xfrm>
              <a:off x="107504" y="1340768"/>
              <a:ext cx="8640960" cy="504056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251520" y="1484784"/>
              <a:ext cx="8380233" cy="4728289"/>
              <a:chOff x="224215" y="1484784"/>
              <a:chExt cx="8380233" cy="4728289"/>
            </a:xfrm>
          </p:grpSpPr>
          <p:pic>
            <p:nvPicPr>
              <p:cNvPr id="5" name="Picture 8" descr="D:\Users\Sanepar\Desktop\ANA CRISTINA\PREVINA\logo UC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8449" y="5020057"/>
                <a:ext cx="1200558" cy="1189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1" descr="D:\Users\Sanepar\Desktop\ANA CRISTINA\PREVINA\Mobilização Comunitária\brasaoC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3648200"/>
                <a:ext cx="926968" cy="118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2" descr="D:\Users\Sanepar\Desktop\ANA CRISTINA\PREVINA\Mobilização Comunitária\Defesa_Civil_-_P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3645025"/>
                <a:ext cx="1024062" cy="1193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13" descr="D:\Users\Sanepar\Desktop\ANA CRISTINA\PREVINA\Mobilização Comunitária\14666991620190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4975" y="3864383"/>
                <a:ext cx="1539473" cy="86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7" descr="D:\Users\Sanepar\Desktop\ANA CRISTINA\PREVINA\Mobilização Comunitária\logo-fepam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859" y="5020057"/>
                <a:ext cx="1484863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8" descr="D:\Users\Sanepar\Desktop\ANA CRISTINA\PREVINA\Mobilização Comunitária\Brasão_PMPR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733" y="3645024"/>
                <a:ext cx="959944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D:\Users\Sanepar\Desktop\ANA CRISTINA\PREVINA\Mobilização Comunitária\logoSEMA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227" y="1484784"/>
                <a:ext cx="2024063" cy="187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 descr="D:\Users\Sanepar\Desktop\ANA CRISTINA\PREVINA\Mobilização Comunitária\1316091498logo_IAP2.gif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15" y="3693610"/>
                <a:ext cx="1680425" cy="132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268761"/>
            <a:ext cx="7772400" cy="4065240"/>
          </a:xfrm>
        </p:spPr>
        <p:txBody>
          <a:bodyPr/>
          <a:lstStyle/>
          <a:p>
            <a:pPr marL="68580" indent="0" algn="ctr">
              <a:buNone/>
            </a:pPr>
            <a:r>
              <a:rPr lang="pt-BR" sz="3600" b="1" dirty="0"/>
              <a:t>O meio ambiente é de </a:t>
            </a:r>
            <a:r>
              <a:rPr lang="pt-BR" sz="3600" b="1" dirty="0" smtClean="0"/>
              <a:t>todos.</a:t>
            </a:r>
          </a:p>
          <a:p>
            <a:pPr marL="68580" indent="0" algn="ctr">
              <a:buNone/>
            </a:pPr>
            <a:r>
              <a:rPr lang="pt-BR" sz="3600" b="1" dirty="0" smtClean="0"/>
              <a:t>Faça </a:t>
            </a:r>
            <a:r>
              <a:rPr lang="pt-BR" sz="3600" b="1" dirty="0"/>
              <a:t>sua </a:t>
            </a:r>
            <a:r>
              <a:rPr lang="pt-BR" sz="3600" b="1" dirty="0" smtClean="0"/>
              <a:t>parte!</a:t>
            </a:r>
            <a:endParaRPr lang="pt-BR" sz="3600" dirty="0"/>
          </a:p>
          <a:p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3203847" y="2636912"/>
            <a:ext cx="2635285" cy="2927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 descr="Resultado de imagem para dúvi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667" l="1667" r="93000">
                        <a14:foregroundMark x1="37000" y1="71667" x2="37000" y2="71667"/>
                        <a14:backgroundMark x1="62333" y1="83000" x2="62333" y2="83000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57" y="1340768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CONTATOS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 marL="68580" indent="0">
              <a:buClr>
                <a:srgbClr val="FFFFFF"/>
              </a:buClr>
              <a:buNone/>
            </a:pPr>
            <a:r>
              <a:rPr lang="pt-BR" sz="2400" b="1" dirty="0" smtClean="0">
                <a:solidFill>
                  <a:srgbClr val="FFFFFF"/>
                </a:solidFill>
              </a:rPr>
              <a:t>Defesa Civil Estadual: </a:t>
            </a:r>
          </a:p>
          <a:p>
            <a:pPr>
              <a:buClr>
                <a:srgbClr val="FFFFFF"/>
              </a:buClr>
            </a:pPr>
            <a:endParaRPr lang="pt-BR" sz="2400" b="1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Ten. Marcos Vidal – 41 3281-2509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E-mail: marcosvidal@defesacivil.pr.gov.br</a:t>
            </a:r>
          </a:p>
          <a:p>
            <a:pPr marL="36576" indent="0">
              <a:buClr>
                <a:srgbClr val="FFFFFF"/>
              </a:buClr>
              <a:buNone/>
            </a:pPr>
            <a:endParaRPr lang="pt-BR" sz="2400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Wilson B. H. Alves – 41 3281-2530</a:t>
            </a:r>
            <a:endParaRPr lang="pt-BR" sz="2400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r>
              <a:rPr lang="pt-BR" sz="2400" dirty="0" smtClean="0">
                <a:solidFill>
                  <a:srgbClr val="FFFFFF"/>
                </a:solidFill>
              </a:rPr>
              <a:t>E-mail: wilsonbhalves@defesacivil.pr.gov.br</a:t>
            </a:r>
          </a:p>
          <a:p>
            <a:pPr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sz="2400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Consequências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93444" y="2060848"/>
            <a:ext cx="4415160" cy="37338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  <a:sym typeface="Wingdings" pitchFamily="2" charset="2"/>
              </a:rPr>
              <a:t>110 </a:t>
            </a: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mortes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5,7 mil famílias atingidas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8 mil imóveis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128 cidades atingidas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7" descr="G:\2016\Progr Est Comb Incendios\Parana em Flagelo\paranaemchamas .com.br\Ponte sobre o rio pirap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7738"/>
            <a:ext cx="4043040" cy="416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Consequências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20 mil hectares de plantações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500 mil hectares de florestas nativas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1,5 milhões de hectares de campos e matas secundárias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1032" descr="G:\2016\Progr Est Comb Incendios\Parana em Flagelo\info_incendio_pr_1008tr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>
            <a:fillRect/>
          </a:stretch>
        </p:blipFill>
        <p:spPr bwMode="auto">
          <a:xfrm>
            <a:off x="4427984" y="1509382"/>
            <a:ext cx="447726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ESTATÍSTICAS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r="17441" b="5634"/>
          <a:stretch>
            <a:fillRect/>
          </a:stretch>
        </p:blipFill>
        <p:spPr bwMode="auto">
          <a:xfrm>
            <a:off x="179512" y="1412776"/>
            <a:ext cx="8818568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ESTATÍSTICAS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r="17316" b="5432"/>
          <a:stretch>
            <a:fillRect/>
          </a:stretch>
        </p:blipFill>
        <p:spPr bwMode="auto">
          <a:xfrm>
            <a:off x="179511" y="1412776"/>
            <a:ext cx="8842237" cy="5091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Incêndios florestais: </a:t>
            </a:r>
            <a:br>
              <a:rPr lang="pt-BR" sz="4000" dirty="0" smtClean="0">
                <a:solidFill>
                  <a:srgbClr val="FFFF00"/>
                </a:solidFill>
              </a:rPr>
            </a:br>
            <a:r>
              <a:rPr lang="pt-BR" sz="4000" dirty="0" smtClean="0">
                <a:solidFill>
                  <a:srgbClr val="FFFF00"/>
                </a:solidFill>
              </a:rPr>
              <a:t>consequências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000" dirty="0" smtClean="0">
                <a:solidFill>
                  <a:srgbClr val="FFFFFF"/>
                </a:solidFill>
              </a:rPr>
              <a:t>Perda </a:t>
            </a:r>
            <a:r>
              <a:rPr lang="pt-BR" sz="3000" dirty="0">
                <a:solidFill>
                  <a:srgbClr val="FFFFFF"/>
                </a:solidFill>
              </a:rPr>
              <a:t>de vegetação </a:t>
            </a:r>
          </a:p>
          <a:p>
            <a:pPr>
              <a:buClr>
                <a:srgbClr val="FFFFFF"/>
              </a:buClr>
            </a:pPr>
            <a:r>
              <a:rPr lang="pt-BR" sz="3000" dirty="0" smtClean="0">
                <a:solidFill>
                  <a:srgbClr val="FFFFFF"/>
                </a:solidFill>
              </a:rPr>
              <a:t>Morte </a:t>
            </a:r>
            <a:r>
              <a:rPr lang="pt-BR" sz="3000" dirty="0">
                <a:solidFill>
                  <a:srgbClr val="FFFFFF"/>
                </a:solidFill>
              </a:rPr>
              <a:t>de animais silvestres</a:t>
            </a:r>
          </a:p>
          <a:p>
            <a:pPr>
              <a:buClr>
                <a:srgbClr val="FFFFFF"/>
              </a:buClr>
            </a:pPr>
            <a:r>
              <a:rPr lang="pt-BR" sz="3000" dirty="0" smtClean="0">
                <a:solidFill>
                  <a:srgbClr val="FFFFFF"/>
                </a:solidFill>
              </a:rPr>
              <a:t>Ferimentos </a:t>
            </a:r>
            <a:r>
              <a:rPr lang="pt-BR" sz="3000" dirty="0">
                <a:solidFill>
                  <a:srgbClr val="FFFFFF"/>
                </a:solidFill>
              </a:rPr>
              <a:t>ou morte de pessoas</a:t>
            </a:r>
          </a:p>
          <a:p>
            <a:pPr>
              <a:buClr>
                <a:srgbClr val="FFFFFF"/>
              </a:buClr>
            </a:pPr>
            <a:r>
              <a:rPr lang="pt-BR" sz="3000" dirty="0" smtClean="0">
                <a:solidFill>
                  <a:srgbClr val="FFFFFF"/>
                </a:solidFill>
              </a:rPr>
              <a:t>Poluição </a:t>
            </a:r>
            <a:r>
              <a:rPr lang="pt-BR" sz="3000" dirty="0">
                <a:solidFill>
                  <a:srgbClr val="FFFFFF"/>
                </a:solidFill>
              </a:rPr>
              <a:t>do ar, nascentes e rios</a:t>
            </a:r>
          </a:p>
          <a:p>
            <a:pPr>
              <a:buClr>
                <a:srgbClr val="FFFFFF"/>
              </a:buClr>
            </a:pPr>
            <a:r>
              <a:rPr lang="pt-BR" sz="3000" dirty="0" smtClean="0">
                <a:solidFill>
                  <a:srgbClr val="FFFFFF"/>
                </a:solidFill>
              </a:rPr>
              <a:t>Destruição </a:t>
            </a:r>
            <a:r>
              <a:rPr lang="pt-BR" sz="3000" dirty="0">
                <a:solidFill>
                  <a:srgbClr val="FFFFFF"/>
                </a:solidFill>
              </a:rPr>
              <a:t>de plantações e/ou </a:t>
            </a:r>
            <a:r>
              <a:rPr lang="pt-BR" sz="3000" dirty="0" smtClean="0">
                <a:solidFill>
                  <a:srgbClr val="FFFFFF"/>
                </a:solidFill>
              </a:rPr>
              <a:t>construções</a:t>
            </a:r>
          </a:p>
          <a:p>
            <a:pPr>
              <a:buClr>
                <a:srgbClr val="FFFFFF"/>
              </a:buClr>
            </a:pPr>
            <a:endParaRPr lang="pt-BR" sz="30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O PROGRAMA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641379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</a:rPr>
              <a:t>O Programa – PREVINA  tem como finalidade promover medidas de prevenção e resposta nas Unidades de Conservação Estaduais, no que se refere aos incidentes envolvendo Incêndios Florestais e Busca e Salvamento.</a:t>
            </a:r>
          </a:p>
          <a:p>
            <a:pPr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FF00"/>
                </a:solidFill>
              </a:rPr>
              <a:t>O PROGRAMA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641379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</a:rPr>
              <a:t>Secretarias envolvidas: SEMA, SESP, Casa Militar</a:t>
            </a:r>
          </a:p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</a:rPr>
              <a:t>Envolvimento de organizações não governamentais como FEPAM e clubes de montanhismo</a:t>
            </a:r>
          </a:p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</a:rPr>
              <a:t>Outras instituições como SANEPAR e SEED</a:t>
            </a:r>
          </a:p>
          <a:p>
            <a:pPr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5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p urbano">
  <a:themeElements>
    <a:clrScheme name="pop urbano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 urbano</Template>
  <TotalTime>1658</TotalTime>
  <Words>565</Words>
  <Application>Microsoft Office PowerPoint</Application>
  <PresentationFormat>Apresentação na tela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pop urbano</vt:lpstr>
      <vt:lpstr>Apresentação do PowerPoint</vt:lpstr>
      <vt:lpstr>HISTÓRICO: 1963 – PARANÁ EM FLAGELO</vt:lpstr>
      <vt:lpstr>Consequências</vt:lpstr>
      <vt:lpstr>Consequências</vt:lpstr>
      <vt:lpstr>ESTATÍSTICAS</vt:lpstr>
      <vt:lpstr>ESTATÍSTICAS</vt:lpstr>
      <vt:lpstr>Incêndios florestais:  consequências</vt:lpstr>
      <vt:lpstr>O PROGRAMA</vt:lpstr>
      <vt:lpstr>O PROGRAMA</vt:lpstr>
      <vt:lpstr>OBJETIVOS</vt:lpstr>
      <vt:lpstr>OBJETIVOS</vt:lpstr>
      <vt:lpstr>PREVENÇÃO DE INCÊNDIOS: BENEFÍCIOS</vt:lpstr>
      <vt:lpstr>AÇÕES DO PREVINA</vt:lpstr>
      <vt:lpstr>AÇÕES DO PREVINA</vt:lpstr>
      <vt:lpstr>Planos piloto</vt:lpstr>
      <vt:lpstr>PLANOS PILOTOS</vt:lpstr>
      <vt:lpstr>PLANOS PILOTOS</vt:lpstr>
      <vt:lpstr>Apresentação do PowerPoint</vt:lpstr>
      <vt:lpstr>INCÊNDIOS NO PARANÁ</vt:lpstr>
      <vt:lpstr>INCÊNDIOS NO PARANÁ</vt:lpstr>
      <vt:lpstr>INCÊNDIOS NO PARANÁ</vt:lpstr>
      <vt:lpstr>Apresentação do PowerPoint</vt:lpstr>
      <vt:lpstr>Apresentação do PowerPoint</vt:lpstr>
      <vt:lpstr>Como prevenir</vt:lpstr>
      <vt:lpstr>INSTITUIÇÕES ENVOLVIDAS</vt:lpstr>
      <vt:lpstr>Apresentação do PowerPoint</vt:lpstr>
      <vt:lpstr>Apresentação do PowerPoint</vt:lpstr>
      <vt:lpstr>CONTATOS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CM208</dc:creator>
  <cp:lastModifiedBy>Wilson Baptista Honorio Alves</cp:lastModifiedBy>
  <cp:revision>60</cp:revision>
  <dcterms:created xsi:type="dcterms:W3CDTF">2016-08-05T18:31:48Z</dcterms:created>
  <dcterms:modified xsi:type="dcterms:W3CDTF">2017-05-26T17:20:50Z</dcterms:modified>
</cp:coreProperties>
</file>