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73" r:id="rId5"/>
    <p:sldId id="318" r:id="rId6"/>
    <p:sldId id="319" r:id="rId7"/>
    <p:sldId id="292" r:id="rId8"/>
    <p:sldId id="293" r:id="rId9"/>
    <p:sldId id="294" r:id="rId10"/>
    <p:sldId id="287" r:id="rId11"/>
    <p:sldId id="289" r:id="rId12"/>
    <p:sldId id="296" r:id="rId13"/>
    <p:sldId id="297" r:id="rId14"/>
    <p:sldId id="298" r:id="rId15"/>
    <p:sldId id="311" r:id="rId16"/>
    <p:sldId id="299" r:id="rId17"/>
    <p:sldId id="317" r:id="rId18"/>
    <p:sldId id="310" r:id="rId19"/>
    <p:sldId id="300" r:id="rId20"/>
    <p:sldId id="301" r:id="rId21"/>
    <p:sldId id="302" r:id="rId22"/>
    <p:sldId id="316" r:id="rId23"/>
    <p:sldId id="307" r:id="rId24"/>
    <p:sldId id="314" r:id="rId25"/>
    <p:sldId id="313" r:id="rId26"/>
    <p:sldId id="275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2DADE"/>
    <a:srgbClr val="FF3300"/>
    <a:srgbClr val="CC9900"/>
    <a:srgbClr val="FDD3EF"/>
    <a:srgbClr val="ADADAD"/>
    <a:srgbClr val="AEB206"/>
    <a:srgbClr val="5E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40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2">
                <a:shade val="40000"/>
                <a:satMod val="150000"/>
              </a:schemeClr>
            </a:gs>
            <a:gs pos="53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9E834C-AB8C-4D78-B2B0-5BE2235102C7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195736" y="419259"/>
            <a:ext cx="4824536" cy="58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3400" y="203942"/>
            <a:ext cx="7025208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</a:rPr>
              <a:t>Coordenação Estadual do PREVINA</a:t>
            </a:r>
            <a:endParaRPr lang="pt-BR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3" y="1417638"/>
            <a:ext cx="4824536" cy="787226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Casa Militar Defesa </a:t>
            </a:r>
            <a:r>
              <a:rPr lang="pt-BR" dirty="0">
                <a:solidFill>
                  <a:srgbClr val="FFFFFF"/>
                </a:solidFill>
              </a:rPr>
              <a:t>Civil </a:t>
            </a:r>
            <a:r>
              <a:rPr lang="pt-BR" dirty="0" smtClean="0">
                <a:solidFill>
                  <a:srgbClr val="FFFFFF"/>
                </a:solidFill>
              </a:rPr>
              <a:t>Estadual</a:t>
            </a: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6"/>
          <a:stretch/>
        </p:blipFill>
        <p:spPr bwMode="auto">
          <a:xfrm>
            <a:off x="5208452" y="2060849"/>
            <a:ext cx="36840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9513" y="2204864"/>
            <a:ext cx="4572000" cy="33486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lvl="0" indent="-384048" algn="just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000" dirty="0">
                <a:solidFill>
                  <a:srgbClr val="FFFFFF"/>
                </a:solidFill>
              </a:rPr>
              <a:t>SESP</a:t>
            </a:r>
          </a:p>
          <a:p>
            <a:pPr marL="722376" lvl="1" indent="-27432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 2"/>
              <a:buChar char=""/>
            </a:pPr>
            <a:r>
              <a:rPr lang="pt-BR" sz="2600" dirty="0">
                <a:solidFill>
                  <a:srgbClr val="FFFFFF"/>
                </a:solidFill>
              </a:rPr>
              <a:t>Corpo de Bombeiros</a:t>
            </a:r>
          </a:p>
          <a:p>
            <a:pPr marL="722376" lvl="1" indent="-27432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 2"/>
              <a:buChar char=""/>
            </a:pPr>
            <a:r>
              <a:rPr lang="pt-BR" sz="2600" dirty="0">
                <a:solidFill>
                  <a:srgbClr val="FFFFFF"/>
                </a:solidFill>
              </a:rPr>
              <a:t>Batalhão da Polícia Ambiental </a:t>
            </a:r>
          </a:p>
          <a:p>
            <a:pPr marL="722376" lvl="1" indent="-274320" algn="just">
              <a:spcBef>
                <a:spcPct val="20000"/>
              </a:spcBef>
              <a:buClr>
                <a:srgbClr val="FFFFFF"/>
              </a:buClr>
              <a:buSzPct val="90000"/>
              <a:buFont typeface="Wingdings 2"/>
              <a:buChar char=""/>
            </a:pPr>
            <a:r>
              <a:rPr lang="pt-BR" sz="2600" dirty="0">
                <a:solidFill>
                  <a:srgbClr val="FFFFFF"/>
                </a:solidFill>
              </a:rPr>
              <a:t>Batalhão Policial Militar de Operações Aéreas</a:t>
            </a:r>
          </a:p>
          <a:p>
            <a:pPr marL="420624" lvl="0" indent="-384048" algn="just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3" y="51571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lvl="0" indent="-384048" algn="just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000" dirty="0">
                <a:solidFill>
                  <a:srgbClr val="FFFFFF"/>
                </a:solidFill>
              </a:rPr>
              <a:t>Instituto Ambiental do Paraná </a:t>
            </a:r>
          </a:p>
        </p:txBody>
      </p:sp>
    </p:spTree>
    <p:extLst>
      <p:ext uri="{BB962C8B-B14F-4D97-AF65-F5344CB8AC3E}">
        <p14:creationId xmlns:p14="http://schemas.microsoft.com/office/powerpoint/2010/main" val="21736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35589" y="2348880"/>
            <a:ext cx="4464496" cy="25202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SANEPAR </a:t>
            </a:r>
          </a:p>
          <a:p>
            <a:pPr marL="36576" indent="0" algn="just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Federação Paranaense de Montanhismo</a:t>
            </a: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Associações de Moradores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6"/>
          <a:stretch/>
        </p:blipFill>
        <p:spPr bwMode="auto">
          <a:xfrm>
            <a:off x="323528" y="2240868"/>
            <a:ext cx="36840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73400" y="203942"/>
            <a:ext cx="7025208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</a:rPr>
              <a:t>Grupos de Trabalho</a:t>
            </a:r>
            <a:endParaRPr lang="pt-BR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Precisamos definir metas</a:t>
            </a:r>
            <a:endParaRPr lang="pt-B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2961"/>
            <a:ext cx="528058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O que já foi feito?</a:t>
            </a:r>
            <a:endParaRPr lang="pt-B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0200"/>
            <a:ext cx="4896544" cy="445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Finalizados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284" y="1772816"/>
            <a:ext cx="7931224" cy="729977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800" dirty="0" smtClean="0">
                <a:solidFill>
                  <a:srgbClr val="FFFFFF"/>
                </a:solidFill>
              </a:rPr>
              <a:t>Planos de Contingência para 10 </a:t>
            </a:r>
            <a:r>
              <a:rPr lang="pt-BR" sz="3800" dirty="0" err="1" smtClean="0">
                <a:solidFill>
                  <a:srgbClr val="FFFFFF"/>
                </a:solidFill>
              </a:rPr>
              <a:t>Ucs</a:t>
            </a:r>
            <a:r>
              <a:rPr lang="pt-BR" sz="3800" dirty="0" smtClean="0">
                <a:solidFill>
                  <a:srgbClr val="FFFFFF"/>
                </a:solidFill>
              </a:rPr>
              <a:t>.</a:t>
            </a:r>
          </a:p>
          <a:p>
            <a:pPr>
              <a:buClr>
                <a:srgbClr val="FFFFFF"/>
              </a:buClr>
            </a:pPr>
            <a:endParaRPr lang="pt-BR" sz="3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3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3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39930"/>
              </p:ext>
            </p:extLst>
          </p:nvPr>
        </p:nvGraphicFramePr>
        <p:xfrm>
          <a:off x="1403648" y="2666266"/>
          <a:ext cx="6192688" cy="3147565"/>
        </p:xfrm>
        <a:graphic>
          <a:graphicData uri="http://schemas.openxmlformats.org/drawingml/2006/table">
            <a:tbl>
              <a:tblPr/>
              <a:tblGrid>
                <a:gridCol w="2829928">
                  <a:extLst>
                    <a:ext uri="{9D8B030D-6E8A-4147-A177-3AD203B41FA5}">
                      <a16:colId xmlns:a16="http://schemas.microsoft.com/office/drawing/2014/main" val="3986795133"/>
                    </a:ext>
                  </a:extLst>
                </a:gridCol>
                <a:gridCol w="2510229">
                  <a:extLst>
                    <a:ext uri="{9D8B030D-6E8A-4147-A177-3AD203B41FA5}">
                      <a16:colId xmlns:a16="http://schemas.microsoft.com/office/drawing/2014/main" val="2697515192"/>
                    </a:ext>
                  </a:extLst>
                </a:gridCol>
                <a:gridCol w="852531">
                  <a:extLst>
                    <a:ext uri="{9D8B030D-6E8A-4147-A177-3AD203B41FA5}">
                      <a16:colId xmlns:a16="http://schemas.microsoft.com/office/drawing/2014/main" val="1366897323"/>
                    </a:ext>
                  </a:extLst>
                </a:gridCol>
              </a:tblGrid>
              <a:tr h="3344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Serra da Baitaca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Quatro Barras/Piraquara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3053,21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435655"/>
                  </a:ext>
                </a:extLst>
              </a:tr>
              <a:tr h="45050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Pico Paraná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Campina Grande do Sul/Antonina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4.333,83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34791"/>
                  </a:ext>
                </a:extLst>
              </a:tr>
              <a:tr h="3442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Marumbi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Piraquara/ Morretes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3.188,00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138881"/>
                  </a:ext>
                </a:extLst>
              </a:tr>
              <a:tr h="2852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Roberto Ribas Lange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Morretes/ Antonina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2.698,72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418866"/>
                  </a:ext>
                </a:extLst>
              </a:tr>
              <a:tr h="2459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Rio da Onça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Matinhos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92722"/>
                  </a:ext>
                </a:extLst>
              </a:tr>
              <a:tr h="3264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Ilha do Mel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Paranaguá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73622"/>
                  </a:ext>
                </a:extLst>
              </a:tr>
              <a:tr h="2459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Vila Velha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Ponta Grossa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55039"/>
                  </a:ext>
                </a:extLst>
              </a:tr>
              <a:tr h="3442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Lago Azul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Campo Mourão/ Luiziana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1633,77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739868"/>
                  </a:ext>
                </a:extLst>
              </a:tr>
              <a:tr h="3246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 Vila Rica do Espirito Santo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Fênix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353,86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63810"/>
                  </a:ext>
                </a:extLst>
              </a:tr>
              <a:tr h="2459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Floresta Estadual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Metropolitana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Piraquara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1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5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Finalizados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7639"/>
            <a:ext cx="8820472" cy="78722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4000" dirty="0" smtClean="0">
                <a:solidFill>
                  <a:srgbClr val="FFFFFF"/>
                </a:solidFill>
              </a:rPr>
              <a:t>Treinamento </a:t>
            </a:r>
            <a:r>
              <a:rPr lang="pt-BR" sz="4000" dirty="0">
                <a:solidFill>
                  <a:srgbClr val="FFFFFF"/>
                </a:solidFill>
              </a:rPr>
              <a:t>para brigadas </a:t>
            </a:r>
            <a:r>
              <a:rPr lang="pt-BR" sz="4000" dirty="0" smtClean="0">
                <a:solidFill>
                  <a:srgbClr val="FFFFFF"/>
                </a:solidFill>
              </a:rPr>
              <a:t>voluntárias</a:t>
            </a:r>
          </a:p>
          <a:p>
            <a:pPr>
              <a:buClr>
                <a:srgbClr val="FFFFFF"/>
              </a:buClr>
            </a:pPr>
            <a:endParaRPr lang="pt-BR" sz="3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3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204864"/>
            <a:ext cx="5544616" cy="422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7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4536504" cy="4176464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400" dirty="0" smtClean="0">
                <a:solidFill>
                  <a:srgbClr val="FFFFFF"/>
                </a:solidFill>
              </a:rPr>
              <a:t>Criação de arte do programa: </a:t>
            </a:r>
          </a:p>
          <a:p>
            <a:pPr lvl="1">
              <a:buClr>
                <a:srgbClr val="FFFFFF"/>
              </a:buClr>
            </a:pPr>
            <a:r>
              <a:rPr lang="pt-BR" sz="3400" dirty="0" smtClean="0">
                <a:solidFill>
                  <a:srgbClr val="FFFFFF"/>
                </a:solidFill>
              </a:rPr>
              <a:t>Logo</a:t>
            </a:r>
          </a:p>
          <a:p>
            <a:pPr lvl="1">
              <a:buClr>
                <a:srgbClr val="FFFFFF"/>
              </a:buClr>
            </a:pPr>
            <a:r>
              <a:rPr lang="pt-BR" sz="3400" dirty="0" smtClean="0">
                <a:solidFill>
                  <a:srgbClr val="FFFFFF"/>
                </a:solidFill>
              </a:rPr>
              <a:t>Placas</a:t>
            </a:r>
          </a:p>
          <a:p>
            <a:pPr lvl="1">
              <a:buClr>
                <a:srgbClr val="FFFFFF"/>
              </a:buClr>
            </a:pPr>
            <a:r>
              <a:rPr lang="pt-BR" sz="3400" dirty="0" smtClean="0">
                <a:solidFill>
                  <a:srgbClr val="FFFFFF"/>
                </a:solidFill>
              </a:rPr>
              <a:t>Cartazes</a:t>
            </a:r>
          </a:p>
          <a:p>
            <a:pPr lvl="1">
              <a:buClr>
                <a:srgbClr val="FFFFFF"/>
              </a:buClr>
            </a:pPr>
            <a:r>
              <a:rPr lang="pt-BR" sz="3400" dirty="0" smtClean="0">
                <a:solidFill>
                  <a:srgbClr val="FFFFFF"/>
                </a:solidFill>
              </a:rPr>
              <a:t>Materiais de divulgação</a:t>
            </a:r>
          </a:p>
          <a:p>
            <a:pPr>
              <a:buClr>
                <a:srgbClr val="FFFFFF"/>
              </a:buClr>
            </a:pPr>
            <a:endParaRPr lang="pt-BR" sz="3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5148064" y="1988840"/>
            <a:ext cx="3096344" cy="375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Finalizados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2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32656"/>
            <a:ext cx="1440160" cy="1283262"/>
          </a:xfrm>
        </p:spPr>
        <p:txBody>
          <a:bodyPr>
            <a:normAutofit fontScale="92500"/>
          </a:bodyPr>
          <a:lstStyle/>
          <a:p>
            <a:pPr>
              <a:buClr>
                <a:srgbClr val="FFFFFF"/>
              </a:buClr>
            </a:pPr>
            <a:endParaRPr lang="pt-BR" sz="3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3400" dirty="0" smtClean="0">
                <a:solidFill>
                  <a:srgbClr val="FFFFFF"/>
                </a:solidFill>
              </a:rPr>
              <a:t>ROIF.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Finalizados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15918"/>
            <a:ext cx="3885600" cy="50400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685" y="1615918"/>
            <a:ext cx="3926795" cy="506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Finalizados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7931224" cy="738354"/>
          </a:xfrm>
        </p:spPr>
        <p:txBody>
          <a:bodyPr>
            <a:normAutofit/>
          </a:bodyPr>
          <a:lstStyle/>
          <a:p>
            <a:pPr algn="ctr">
              <a:buClr>
                <a:srgbClr val="FFFFFF"/>
              </a:buClr>
            </a:pPr>
            <a:r>
              <a:rPr lang="pt-BR" sz="3800" dirty="0" smtClean="0">
                <a:solidFill>
                  <a:srgbClr val="FFFFFF"/>
                </a:solidFill>
              </a:rPr>
              <a:t>Estrutura de acionamento</a:t>
            </a:r>
          </a:p>
          <a:p>
            <a:pPr>
              <a:buClr>
                <a:srgbClr val="FFFFFF"/>
              </a:buClr>
            </a:pPr>
            <a:endParaRPr lang="pt-BR" sz="3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/>
          <a:stretch>
            <a:fillRect/>
          </a:stretch>
        </p:blipFill>
        <p:spPr bwMode="auto">
          <a:xfrm rot="16200000">
            <a:off x="2383368" y="1522121"/>
            <a:ext cx="4291066" cy="555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864" y="1700809"/>
            <a:ext cx="8363272" cy="745020"/>
          </a:xfrm>
        </p:spPr>
        <p:txBody>
          <a:bodyPr/>
          <a:lstStyle/>
          <a:p>
            <a:pPr marL="36576" indent="0">
              <a:buClr>
                <a:srgbClr val="FFFFFF"/>
              </a:buClr>
              <a:buNone/>
            </a:pPr>
            <a:r>
              <a:rPr lang="pt-BR" dirty="0" smtClean="0">
                <a:solidFill>
                  <a:srgbClr val="FFFFFF"/>
                </a:solidFill>
              </a:rPr>
              <a:t>FLORESTA ESTADUAL METROPOLITANA - 12/07/16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5828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Situações reais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</a:rPr>
              <a:t>O Início </a:t>
            </a:r>
            <a:endParaRPr lang="pt-BR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1440160"/>
          </a:xfrm>
        </p:spPr>
        <p:txBody>
          <a:bodyPr>
            <a:normAutofit/>
          </a:bodyPr>
          <a:lstStyle/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Curso </a:t>
            </a:r>
            <a:r>
              <a:rPr lang="pt-BR" dirty="0">
                <a:solidFill>
                  <a:srgbClr val="FFFFFF"/>
                </a:solidFill>
              </a:rPr>
              <a:t>de Combate Incêndios Florestais </a:t>
            </a:r>
            <a:r>
              <a:rPr lang="pt-BR" dirty="0" smtClean="0">
                <a:solidFill>
                  <a:srgbClr val="FFFFFF"/>
                </a:solidFill>
              </a:rPr>
              <a:t>2015</a:t>
            </a:r>
          </a:p>
          <a:p>
            <a:pPr lvl="1" algn="just"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Planos de Proteção de Incêndios para as Unidades de Conservação Estaduais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18592" y="3717032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just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000" dirty="0">
                <a:solidFill>
                  <a:srgbClr val="FFFFFF"/>
                </a:solidFill>
              </a:rPr>
              <a:t>Prosseguimento entre IAP, Corpo de Bombeiros e Defesa Civil</a:t>
            </a:r>
          </a:p>
        </p:txBody>
      </p:sp>
    </p:spTree>
    <p:extLst>
      <p:ext uri="{BB962C8B-B14F-4D97-AF65-F5344CB8AC3E}">
        <p14:creationId xmlns:p14="http://schemas.microsoft.com/office/powerpoint/2010/main" val="22195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978" y="1600201"/>
            <a:ext cx="8741384" cy="1108720"/>
          </a:xfrm>
        </p:spPr>
        <p:txBody>
          <a:bodyPr/>
          <a:lstStyle/>
          <a:p>
            <a:pPr marL="36576" indent="0">
              <a:buClr>
                <a:srgbClr val="FFFFFF"/>
              </a:buClr>
              <a:buNone/>
            </a:pPr>
            <a:r>
              <a:rPr lang="pt-BR" dirty="0" smtClean="0">
                <a:solidFill>
                  <a:srgbClr val="FFFFFF"/>
                </a:solidFill>
              </a:rPr>
              <a:t>MORRO ARAÇATUBA – APA DE GUARATUBA - 17/07/16</a:t>
            </a: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Situações reais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964704"/>
          </a:xfrm>
        </p:spPr>
        <p:txBody>
          <a:bodyPr>
            <a:normAutofit lnSpcReduction="10000"/>
          </a:bodyPr>
          <a:lstStyle/>
          <a:p>
            <a:pPr marL="36576" indent="0">
              <a:buClr>
                <a:srgbClr val="FFFFFF"/>
              </a:buClr>
              <a:buNone/>
            </a:pPr>
            <a:r>
              <a:rPr lang="pt-BR" dirty="0" smtClean="0">
                <a:solidFill>
                  <a:srgbClr val="FFFFFF"/>
                </a:solidFill>
              </a:rPr>
              <a:t>MORRO PELADO – PE PICO MARUMBI - 24/07/16</a:t>
            </a:r>
          </a:p>
          <a:p>
            <a:pPr marL="448056" lvl="1" indent="0">
              <a:buClr>
                <a:srgbClr val="FFFFFF"/>
              </a:buClr>
              <a:buNone/>
            </a:pPr>
            <a:r>
              <a:rPr lang="pt-BR" dirty="0" smtClean="0">
                <a:solidFill>
                  <a:srgbClr val="FFFFFF"/>
                </a:solidFill>
              </a:rPr>
              <a:t>6 hectares de florestas queimadas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Situações reais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Metas – Propostas</a:t>
            </a:r>
            <a:b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pt-BR" sz="3600" dirty="0" smtClean="0">
                <a:solidFill>
                  <a:schemeClr val="tx2">
                    <a:lumMod val="90000"/>
                  </a:schemeClr>
                </a:solidFill>
              </a:rPr>
              <a:t>PTA – Plano de Trabalho Anual</a:t>
            </a:r>
            <a:endParaRPr lang="pt-BR" sz="3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194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132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2">
                    <a:lumMod val="90000"/>
                  </a:schemeClr>
                </a:solidFill>
              </a:rPr>
              <a:t>Propostas de Ação para 2019</a:t>
            </a:r>
            <a:endParaRPr lang="pt-BR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7569117" cy="4320480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</a:rPr>
              <a:t>Proposta </a:t>
            </a:r>
            <a:r>
              <a:rPr lang="pt-BR" sz="3200" dirty="0">
                <a:solidFill>
                  <a:srgbClr val="FFFFFF"/>
                </a:solidFill>
              </a:rPr>
              <a:t>a</a:t>
            </a:r>
            <a:r>
              <a:rPr lang="pt-BR" sz="3200" dirty="0" smtClean="0">
                <a:solidFill>
                  <a:srgbClr val="FFFFFF"/>
                </a:solidFill>
              </a:rPr>
              <a:t>genda inicial 2019</a:t>
            </a:r>
          </a:p>
          <a:p>
            <a:pPr lvl="1"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1ª reunião 30 de janeiro.</a:t>
            </a:r>
          </a:p>
          <a:p>
            <a:pPr lvl="1"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2ª reunião 27 de março.</a:t>
            </a:r>
          </a:p>
          <a:p>
            <a:pPr marL="448056" lvl="1" indent="0">
              <a:buClr>
                <a:srgbClr val="FFFFFF"/>
              </a:buClr>
              <a:buNone/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</a:rPr>
              <a:t>Desenvolver </a:t>
            </a:r>
            <a:r>
              <a:rPr lang="pt-BR" sz="3200" dirty="0" smtClean="0">
                <a:solidFill>
                  <a:srgbClr val="FFFFFF"/>
                </a:solidFill>
              </a:rPr>
              <a:t>a proposta Plano de Contingência Online – Incêndios </a:t>
            </a:r>
            <a:r>
              <a:rPr lang="pt-BR" sz="3200" dirty="0" smtClean="0">
                <a:solidFill>
                  <a:srgbClr val="FFFFFF"/>
                </a:solidFill>
              </a:rPr>
              <a:t>Florestais</a:t>
            </a:r>
          </a:p>
          <a:p>
            <a:pPr marL="36576" indent="0">
              <a:buClr>
                <a:srgbClr val="FFFFFF"/>
              </a:buClr>
              <a:buNone/>
            </a:pPr>
            <a:endParaRPr lang="pt-BR" sz="3600" dirty="0" smtClean="0">
              <a:solidFill>
                <a:srgbClr val="FFFFFF"/>
              </a:solidFill>
            </a:endParaRPr>
          </a:p>
          <a:p>
            <a:pPr marL="420624" lvl="1" indent="-384048"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200" dirty="0">
                <a:solidFill>
                  <a:srgbClr val="FFFFFF"/>
                </a:solidFill>
              </a:rPr>
              <a:t>Treinamento de novos grupos de brigada</a:t>
            </a:r>
          </a:p>
          <a:p>
            <a:pPr>
              <a:buClr>
                <a:srgbClr val="FFFFFF"/>
              </a:buClr>
            </a:pPr>
            <a:endParaRPr lang="pt-BR" sz="36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2">
                    <a:lumMod val="90000"/>
                  </a:schemeClr>
                </a:solidFill>
              </a:rPr>
              <a:t>Propostas de Ação para 2019</a:t>
            </a:r>
            <a:endParaRPr lang="pt-BR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556792"/>
            <a:ext cx="8003233" cy="868834"/>
          </a:xfrm>
        </p:spPr>
        <p:txBody>
          <a:bodyPr>
            <a:normAutofit/>
          </a:bodyPr>
          <a:lstStyle/>
          <a:p>
            <a:pPr algn="ctr">
              <a:buClr>
                <a:srgbClr val="FFFFFF"/>
              </a:buClr>
            </a:pPr>
            <a:r>
              <a:rPr lang="pt-BR" sz="3600" dirty="0" smtClean="0">
                <a:solidFill>
                  <a:srgbClr val="FFFFFF"/>
                </a:solidFill>
              </a:rPr>
              <a:t>Planos de Contingência (6)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82DAD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87624" y="2425626"/>
            <a:ext cx="7049964" cy="400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2">
                    <a:lumMod val="90000"/>
                  </a:schemeClr>
                </a:solidFill>
              </a:rPr>
              <a:t>Propostas de Ação para 2019</a:t>
            </a:r>
            <a:endParaRPr lang="pt-BR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772816"/>
            <a:ext cx="7569117" cy="432048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73262" y="1381511"/>
            <a:ext cx="8175202" cy="453650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Aquisição de equipamentos de  proteção individual e combate a incêndios florestais para 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 smtClean="0">
                <a:solidFill>
                  <a:srgbClr val="FFFFFF"/>
                </a:solidFill>
              </a:rPr>
              <a:t> – definir quais 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Preparar </a:t>
            </a:r>
            <a:r>
              <a:rPr lang="pt-BR" dirty="0" smtClean="0">
                <a:solidFill>
                  <a:srgbClr val="FFFFFF"/>
                </a:solidFill>
              </a:rPr>
              <a:t>processo visando à aquisição de  equipamentos de comunicação para 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Confeccionar materiais de educação ambiental</a:t>
            </a:r>
          </a:p>
          <a:p>
            <a:pPr lvl="1">
              <a:buClr>
                <a:srgbClr val="FFFFFF"/>
              </a:buClr>
            </a:pPr>
            <a:r>
              <a:rPr lang="pt-BR" sz="3000" dirty="0">
                <a:solidFill>
                  <a:srgbClr val="FFFFFF"/>
                </a:solidFill>
              </a:rPr>
              <a:t>Verificar aquisição dos materiais </a:t>
            </a:r>
          </a:p>
          <a:p>
            <a:pPr lvl="1">
              <a:buClr>
                <a:srgbClr val="FFFFFF"/>
              </a:buClr>
            </a:pPr>
            <a:r>
              <a:rPr lang="pt-BR" sz="3000" dirty="0">
                <a:solidFill>
                  <a:srgbClr val="FFFFFF"/>
                </a:solidFill>
              </a:rPr>
              <a:t>Fonte de recurso – IAP, Sanepar</a:t>
            </a:r>
          </a:p>
          <a:p>
            <a:pPr>
              <a:buClr>
                <a:srgbClr val="FFFFFF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3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2">
                    <a:lumMod val="90000"/>
                  </a:schemeClr>
                </a:solidFill>
              </a:rPr>
              <a:t>CONTATOS</a:t>
            </a:r>
            <a:endParaRPr lang="pt-BR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9"/>
            <a:ext cx="7467600" cy="2736304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b="1" dirty="0" smtClean="0">
                <a:solidFill>
                  <a:srgbClr val="FFFFFF"/>
                </a:solidFill>
              </a:rPr>
              <a:t>Defesa Civil: 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Ten. Marcos Vidal – 41 3281-2509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marcosvidaljr@gmail.com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Wilson B. H. Alves – 41 3281-2530</a:t>
            </a:r>
            <a:endParaRPr lang="pt-BR" sz="2800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wilsonbhalves@defesacivil.pr.gov.br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109" y="248825"/>
            <a:ext cx="7025208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rgbClr val="FFFFFF"/>
                </a:solidFill>
              </a:rPr>
              <a:t>INSTITUIÇÕES ENVOLVIDAS</a:t>
            </a: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Picture 11" descr="D:\Users\Sanepar\Desktop\ANA CRISTINA\PREVINA\Mobilização Comunitária\brasao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7638"/>
            <a:ext cx="1422257" cy="182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D:\Users\Sanepar\Desktop\ANA CRISTINA\PREVINA\Mobilização Comunitária\Defesa_Civil_-_P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34219"/>
            <a:ext cx="1567048" cy="182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D:\Users\Sanepar\Desktop\ANA CRISTINA\PREVINA\Mobilização Comunitária\Brasão_PMP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383181"/>
            <a:ext cx="1588200" cy="1973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esultado de imagem para logo i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04" y="3998939"/>
            <a:ext cx="324036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</a:rPr>
              <a:t>Decreto nº 10859/18 – Institui o PREVINA</a:t>
            </a:r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1760952"/>
            <a:ext cx="4320480" cy="2808311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O Programa de Prevenção de Incêndios na Natureza – PREVINA  </a:t>
            </a:r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 como finalidade promover </a:t>
            </a:r>
            <a:r>
              <a:rPr lang="pt-BR" sz="2400" dirty="0" smtClean="0">
                <a:solidFill>
                  <a:srgbClr val="FFFFFF"/>
                </a:solidFill>
              </a:rPr>
              <a:t>medidas de prevenção e resposta </a:t>
            </a:r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nas</a:t>
            </a:r>
            <a:r>
              <a:rPr lang="pt-BR" sz="2400" dirty="0" smtClean="0">
                <a:solidFill>
                  <a:srgbClr val="FFFFFF"/>
                </a:solidFill>
              </a:rPr>
              <a:t> Unidades de Conservação Estaduais, </a:t>
            </a:r>
            <a:r>
              <a:rPr lang="pt-B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que se refere aos incidentes envolvendo</a:t>
            </a:r>
            <a:r>
              <a:rPr lang="pt-BR" sz="2400" dirty="0" smtClean="0">
                <a:solidFill>
                  <a:srgbClr val="FFFFFF"/>
                </a:solidFill>
              </a:rPr>
              <a:t> Incêndios Florestais.</a:t>
            </a: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/>
          <a:stretch/>
        </p:blipFill>
        <p:spPr bwMode="auto">
          <a:xfrm>
            <a:off x="323528" y="2060848"/>
            <a:ext cx="3646191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>
                <a:solidFill>
                  <a:srgbClr val="FFC000"/>
                </a:solidFill>
              </a:rPr>
              <a:t>Decreto nº 10859/18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85564"/>
            <a:ext cx="7467600" cy="5223756"/>
          </a:xfrm>
        </p:spPr>
        <p:txBody>
          <a:bodyPr>
            <a:normAutofit fontScale="55000" lnSpcReduction="20000"/>
          </a:bodyPr>
          <a:lstStyle/>
          <a:p>
            <a:pPr marL="36576" indent="0" algn="just">
              <a:buNone/>
            </a:pPr>
            <a:r>
              <a:rPr lang="pt-BR" dirty="0">
                <a:solidFill>
                  <a:srgbClr val="FFFFFF"/>
                </a:solidFill>
              </a:rPr>
              <a:t> </a:t>
            </a:r>
          </a:p>
          <a:p>
            <a:pPr marL="36576" indent="0" algn="just">
              <a:buNone/>
            </a:pPr>
            <a:r>
              <a:rPr lang="pt-BR" sz="4300" dirty="0" smtClean="0">
                <a:solidFill>
                  <a:srgbClr val="FFFFFF"/>
                </a:solidFill>
              </a:rPr>
              <a:t>Art</a:t>
            </a:r>
            <a:r>
              <a:rPr lang="pt-BR" sz="4300" dirty="0">
                <a:solidFill>
                  <a:srgbClr val="FFFFFF"/>
                </a:solidFill>
              </a:rPr>
              <a:t>. 3º Os Órgãos de Governo participantes do PREVINA são: </a:t>
            </a:r>
          </a:p>
          <a:p>
            <a:pPr marL="36576" indent="0" algn="just">
              <a:buNone/>
            </a:pPr>
            <a:r>
              <a:rPr lang="pt-BR" sz="4300" dirty="0">
                <a:solidFill>
                  <a:srgbClr val="FFFFFF"/>
                </a:solidFill>
              </a:rPr>
              <a:t>	I –Instituto Ambiental do Paraná (IAP);</a:t>
            </a:r>
          </a:p>
          <a:p>
            <a:pPr marL="36576" indent="0" algn="just">
              <a:buNone/>
            </a:pPr>
            <a:r>
              <a:rPr lang="pt-BR" sz="4300" dirty="0">
                <a:solidFill>
                  <a:srgbClr val="FFFFFF"/>
                </a:solidFill>
              </a:rPr>
              <a:t>	II – Secretaria de Estado de Segurança Pública (SESP), por meio da Polícia Militar do Paraná, com representantes do Corpo de Bombeiros, do Batalhão de Polícia Militar Ambiental e do Batalhão Policial Militar de Operações Aéreas;</a:t>
            </a:r>
          </a:p>
          <a:p>
            <a:pPr marL="36576" indent="0" algn="just">
              <a:buNone/>
            </a:pPr>
            <a:r>
              <a:rPr lang="pt-BR" sz="4300" dirty="0">
                <a:solidFill>
                  <a:srgbClr val="FFFFFF"/>
                </a:solidFill>
              </a:rPr>
              <a:t>	III – Casa Militar (CM), por meio da Coordenadoria Estadual de Proteção e Defesa Civil (CEPDEC).</a:t>
            </a:r>
          </a:p>
          <a:p>
            <a:pPr marL="36576" indent="0" algn="just">
              <a:buNone/>
            </a:pPr>
            <a:r>
              <a:rPr lang="pt-BR" sz="4300" dirty="0">
                <a:solidFill>
                  <a:srgbClr val="FFFFFF"/>
                </a:solidFill>
              </a:rPr>
              <a:t> </a:t>
            </a:r>
          </a:p>
          <a:p>
            <a:pPr marL="36576" indent="0" algn="just">
              <a:buNone/>
            </a:pPr>
            <a:r>
              <a:rPr lang="pt-BR" sz="4300" dirty="0">
                <a:solidFill>
                  <a:srgbClr val="FFFFFF"/>
                </a:solidFill>
              </a:rPr>
              <a:t>Art. 4º O PREVINA contará com uma Coordenação Estadual que será composta por representantes dos Órgãos de Governo indicados no art. 3º</a:t>
            </a:r>
            <a:r>
              <a:rPr lang="pt-BR" sz="4300" dirty="0" smtClean="0">
                <a:solidFill>
                  <a:srgbClr val="FFFFFF"/>
                </a:solidFill>
              </a:rPr>
              <a:t>.</a:t>
            </a:r>
            <a:r>
              <a:rPr lang="pt-BR" sz="4300" dirty="0">
                <a:solidFill>
                  <a:srgbClr val="FFFFFF"/>
                </a:solidFill>
              </a:rPr>
              <a:t> </a:t>
            </a:r>
            <a:r>
              <a:rPr lang="pt-BR" dirty="0">
                <a:solidFill>
                  <a:srgbClr val="FFFFFF"/>
                </a:solidFill>
              </a:rPr>
              <a:t> </a:t>
            </a:r>
          </a:p>
          <a:p>
            <a:pPr marL="36576" indent="0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" indent="0" algn="just">
              <a:buNone/>
            </a:pPr>
            <a:r>
              <a:rPr lang="pt-BR" dirty="0">
                <a:solidFill>
                  <a:srgbClr val="FFFFFF"/>
                </a:solidFill>
              </a:rPr>
              <a:t>Art. 3º O PREVINA contará com uma Coordenação Estadual composta por representantes dos Órgãos de Governo indicados no art. 2º.</a:t>
            </a:r>
          </a:p>
          <a:p>
            <a:pPr marL="448056" lvl="1" indent="0" algn="just">
              <a:buNone/>
            </a:pPr>
            <a:r>
              <a:rPr lang="pt-BR" dirty="0">
                <a:solidFill>
                  <a:srgbClr val="FFFFFF"/>
                </a:solidFill>
              </a:rPr>
              <a:t>§ 2º Cabe à CASA MILITAR, por meio da CEPDEC, coordenar os trabalhos da Coordenação Estadual do PREVINA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</a:p>
          <a:p>
            <a:pPr marL="448056" lvl="1" indent="0" algn="just">
              <a:buNone/>
            </a:pPr>
            <a:endParaRPr lang="pt-BR" dirty="0">
              <a:solidFill>
                <a:srgbClr val="FFFFFF"/>
              </a:solidFill>
            </a:endParaRPr>
          </a:p>
          <a:p>
            <a:pPr marL="36576" indent="0" algn="just">
              <a:buNone/>
            </a:pPr>
            <a:r>
              <a:rPr lang="pt-BR" dirty="0">
                <a:solidFill>
                  <a:srgbClr val="FFFFFF"/>
                </a:solidFill>
              </a:rPr>
              <a:t>Art. 5º A Coordenação Estadual do PREVINA se reunirá bimestralmente em sessão ordinária, ou em sessão extraordinária quando necessário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</a:p>
          <a:p>
            <a:pPr marL="36576" indent="0" algn="just"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 algn="just">
              <a:buNone/>
            </a:pPr>
            <a:r>
              <a:rPr lang="pt-BR" dirty="0">
                <a:solidFill>
                  <a:srgbClr val="FFFFFF"/>
                </a:solidFill>
              </a:rPr>
              <a:t>Art. 6º A Coordenação Estadual será responsável por elaborar um Plano de Trabalho Anual (PTA).</a:t>
            </a:r>
          </a:p>
          <a:p>
            <a:pPr marL="36576" indent="0" algn="just">
              <a:buNone/>
            </a:pPr>
            <a:endParaRPr lang="pt-BR" dirty="0">
              <a:solidFill>
                <a:srgbClr val="FFFFFF"/>
              </a:solidFill>
            </a:endParaRPr>
          </a:p>
          <a:p>
            <a:pPr marL="36576" indent="0" algn="just"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rgbClr val="FFC000"/>
                </a:solidFill>
              </a:rPr>
              <a:t>Regulamento </a:t>
            </a:r>
            <a:r>
              <a:rPr lang="pt-BR" sz="4000" dirty="0" smtClean="0">
                <a:solidFill>
                  <a:srgbClr val="FFC000"/>
                </a:solidFill>
              </a:rPr>
              <a:t>Decreto </a:t>
            </a:r>
            <a:r>
              <a:rPr lang="pt-BR" sz="4000" dirty="0">
                <a:solidFill>
                  <a:srgbClr val="FFC000"/>
                </a:solidFill>
              </a:rPr>
              <a:t>nº 10859/18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493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</a:rPr>
              <a:t>PREVINA – Objetivos</a:t>
            </a:r>
            <a:endParaRPr lang="pt-BR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1795"/>
            <a:ext cx="7931224" cy="1008112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Padronizar as </a:t>
            </a:r>
            <a:r>
              <a:rPr lang="pt-BR" dirty="0">
                <a:solidFill>
                  <a:srgbClr val="FFFFFF"/>
                </a:solidFill>
              </a:rPr>
              <a:t>estratégias </a:t>
            </a:r>
            <a:r>
              <a:rPr lang="pt-BR" dirty="0" smtClean="0">
                <a:solidFill>
                  <a:srgbClr val="FFFFFF"/>
                </a:solidFill>
              </a:rPr>
              <a:t>nas </a:t>
            </a:r>
            <a:r>
              <a:rPr lang="pt-BR" dirty="0">
                <a:solidFill>
                  <a:srgbClr val="FFFFFF"/>
                </a:solidFill>
              </a:rPr>
              <a:t>Unidades de </a:t>
            </a:r>
            <a:r>
              <a:rPr lang="pt-BR" dirty="0" smtClean="0">
                <a:solidFill>
                  <a:srgbClr val="FFFFFF"/>
                </a:solidFill>
              </a:rPr>
              <a:t>Conservação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8089" y="3356992"/>
            <a:ext cx="7466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000" dirty="0">
                <a:solidFill>
                  <a:srgbClr val="FFFFFF"/>
                </a:solidFill>
              </a:rPr>
              <a:t>Aumentar a agilidade na resposta </a:t>
            </a:r>
            <a:r>
              <a:rPr lang="pt-BR" sz="3000" dirty="0" smtClean="0">
                <a:solidFill>
                  <a:srgbClr val="FFFFFF"/>
                </a:solidFill>
              </a:rPr>
              <a:t>nas Unidades </a:t>
            </a:r>
            <a:r>
              <a:rPr lang="pt-BR" sz="3000" dirty="0">
                <a:solidFill>
                  <a:srgbClr val="FFFFFF"/>
                </a:solidFill>
              </a:rPr>
              <a:t>de Conservação</a:t>
            </a:r>
          </a:p>
          <a:p>
            <a:pPr marL="420624" lvl="0" indent="-384048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200" y="4721661"/>
            <a:ext cx="746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000" dirty="0">
                <a:solidFill>
                  <a:srgbClr val="FFFFFF"/>
                </a:solidFill>
              </a:rPr>
              <a:t>Planos de Contingência para as </a:t>
            </a:r>
            <a:r>
              <a:rPr lang="pt-BR" sz="3000" dirty="0" err="1">
                <a:solidFill>
                  <a:srgbClr val="FFFFFF"/>
                </a:solidFill>
              </a:rPr>
              <a:t>UCs</a:t>
            </a:r>
            <a:endParaRPr lang="pt-B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4990" y="1988841"/>
            <a:ext cx="7791425" cy="792088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Melhorar a troca de </a:t>
            </a:r>
            <a:r>
              <a:rPr lang="pt-BR" dirty="0" smtClean="0">
                <a:solidFill>
                  <a:srgbClr val="FFFFFF"/>
                </a:solidFill>
              </a:rPr>
              <a:t>informações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26064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solidFill>
                  <a:schemeClr val="tx2">
                    <a:lumMod val="90000"/>
                  </a:schemeClr>
                </a:solidFill>
              </a:rPr>
              <a:t>PREVINA – Objetivos</a:t>
            </a:r>
            <a:endParaRPr lang="pt-BR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24990" y="3037129"/>
            <a:ext cx="75522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000" dirty="0">
                <a:solidFill>
                  <a:srgbClr val="FFFFFF"/>
                </a:solidFill>
              </a:rPr>
              <a:t>Equipar as Unidades de Conservação</a:t>
            </a:r>
          </a:p>
          <a:p>
            <a:pPr marL="420624" lvl="0" indent="-384048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endParaRPr lang="pt-BR" sz="3000" dirty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17976" y="4151803"/>
            <a:ext cx="7501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rgbClr val="FFFFFF"/>
              </a:buClr>
              <a:buSzPct val="80000"/>
              <a:buFont typeface="Wingdings 2"/>
              <a:buChar char=""/>
            </a:pPr>
            <a:r>
              <a:rPr lang="pt-BR" sz="3000" dirty="0">
                <a:solidFill>
                  <a:srgbClr val="FFFFFF"/>
                </a:solidFill>
              </a:rPr>
              <a:t>Capacitar agentes públicos e sociedade civil organizada</a:t>
            </a:r>
          </a:p>
        </p:txBody>
      </p:sp>
    </p:spTree>
    <p:extLst>
      <p:ext uri="{BB962C8B-B14F-4D97-AF65-F5344CB8AC3E}">
        <p14:creationId xmlns:p14="http://schemas.microsoft.com/office/powerpoint/2010/main" val="11544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2">
                    <a:lumMod val="90000"/>
                  </a:schemeClr>
                </a:solidFill>
              </a:rPr>
              <a:t>Por que estamos aqui?</a:t>
            </a:r>
            <a:endParaRPr lang="pt-B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122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0"/>
          <a:stretch/>
        </p:blipFill>
        <p:spPr bwMode="auto">
          <a:xfrm>
            <a:off x="1337645" y="1916832"/>
            <a:ext cx="6552728" cy="416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écnica">
  <a:themeElements>
    <a:clrScheme name="Personalizada 3">
      <a:dk1>
        <a:srgbClr val="000000"/>
      </a:dk1>
      <a:lt1>
        <a:srgbClr val="000000"/>
      </a:lt1>
      <a:dk2>
        <a:srgbClr val="00843C"/>
      </a:dk2>
      <a:lt2>
        <a:srgbClr val="D4D2D0"/>
      </a:lt2>
      <a:accent1>
        <a:srgbClr val="3F3F3F"/>
      </a:accent1>
      <a:accent2>
        <a:srgbClr val="3F3F3F"/>
      </a:accent2>
      <a:accent3>
        <a:srgbClr val="36FF91"/>
      </a:accent3>
      <a:accent4>
        <a:srgbClr val="00843C"/>
      </a:accent4>
      <a:accent5>
        <a:srgbClr val="00843C"/>
      </a:accent5>
      <a:accent6>
        <a:srgbClr val="79FFB6"/>
      </a:accent6>
      <a:hlink>
        <a:srgbClr val="00C8C3"/>
      </a:hlink>
      <a:folHlink>
        <a:srgbClr val="A116E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520</Words>
  <Application>Microsoft Office PowerPoint</Application>
  <PresentationFormat>Apresentação na tela (4:3)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Wingdings 2</vt:lpstr>
      <vt:lpstr>Técnica</vt:lpstr>
      <vt:lpstr>Apresentação do PowerPoint</vt:lpstr>
      <vt:lpstr>O Início </vt:lpstr>
      <vt:lpstr>INSTITUIÇÕES ENVOLVIDAS</vt:lpstr>
      <vt:lpstr>Decreto nº 10859/18 – Institui o PREVINA</vt:lpstr>
      <vt:lpstr>Decreto nº 10859/18</vt:lpstr>
      <vt:lpstr>Regulamento Decreto nº 10859/18</vt:lpstr>
      <vt:lpstr>PREVINA – Objetivos</vt:lpstr>
      <vt:lpstr>Apresentação do PowerPoint</vt:lpstr>
      <vt:lpstr>Por que estamos aqui?</vt:lpstr>
      <vt:lpstr>Coordenação Estadual do PREVINA</vt:lpstr>
      <vt:lpstr>Grupos de Trabalho</vt:lpstr>
      <vt:lpstr>Precisamos definir metas</vt:lpstr>
      <vt:lpstr>O que já foi feito?</vt:lpstr>
      <vt:lpstr>Finalizados</vt:lpstr>
      <vt:lpstr>Finalizados</vt:lpstr>
      <vt:lpstr>Finalizados</vt:lpstr>
      <vt:lpstr>Finalizados</vt:lpstr>
      <vt:lpstr>Finalizados</vt:lpstr>
      <vt:lpstr>Situações reais</vt:lpstr>
      <vt:lpstr>Situações reais</vt:lpstr>
      <vt:lpstr>Situações reais</vt:lpstr>
      <vt:lpstr>Metas – Propostas PTA – Plano de Trabalho Anual</vt:lpstr>
      <vt:lpstr>Propostas de Ação para 2019</vt:lpstr>
      <vt:lpstr>Propostas de Ação para 2019</vt:lpstr>
      <vt:lpstr>Propostas de Ação para 2019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99</cp:revision>
  <dcterms:created xsi:type="dcterms:W3CDTF">2016-08-05T18:31:48Z</dcterms:created>
  <dcterms:modified xsi:type="dcterms:W3CDTF">2018-11-08T11:58:51Z</dcterms:modified>
</cp:coreProperties>
</file>