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pOgQR2hL2xqGDHQLlUOZt8MkF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8"/>
          <p:cNvSpPr txBox="1">
            <a:spLocks noGrp="1"/>
          </p:cNvSpPr>
          <p:nvPr>
            <p:ph type="title"/>
          </p:nvPr>
        </p:nvSpPr>
        <p:spPr>
          <a:xfrm>
            <a:off x="2543809" y="754020"/>
            <a:ext cx="7104380" cy="40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5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body" idx="1"/>
          </p:nvPr>
        </p:nvSpPr>
        <p:spPr>
          <a:xfrm>
            <a:off x="138429" y="1827170"/>
            <a:ext cx="5923280" cy="290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 txBox="1">
            <a:spLocks noGrp="1"/>
          </p:cNvSpPr>
          <p:nvPr>
            <p:ph type="title"/>
          </p:nvPr>
        </p:nvSpPr>
        <p:spPr>
          <a:xfrm>
            <a:off x="2543809" y="754020"/>
            <a:ext cx="7104380" cy="40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5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body" idx="2"/>
          </p:nvPr>
        </p:nvSpPr>
        <p:spPr>
          <a:xfrm>
            <a:off x="6869430" y="2092599"/>
            <a:ext cx="3361054" cy="400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2543809" y="754020"/>
            <a:ext cx="7104380" cy="40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5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1"/>
          <p:cNvSpPr txBox="1">
            <a:spLocks noGrp="1"/>
          </p:cNvSpPr>
          <p:nvPr>
            <p:ph type="ctrTitle"/>
          </p:nvPr>
        </p:nvSpPr>
        <p:spPr>
          <a:xfrm>
            <a:off x="3251200" y="638450"/>
            <a:ext cx="568960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10"/>
            <a:ext cx="12191759" cy="68567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7"/>
          <p:cNvSpPr txBox="1">
            <a:spLocks noGrp="1"/>
          </p:cNvSpPr>
          <p:nvPr>
            <p:ph type="title"/>
          </p:nvPr>
        </p:nvSpPr>
        <p:spPr>
          <a:xfrm>
            <a:off x="2543809" y="754020"/>
            <a:ext cx="7104380" cy="40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body" idx="1"/>
          </p:nvPr>
        </p:nvSpPr>
        <p:spPr>
          <a:xfrm>
            <a:off x="138429" y="1827170"/>
            <a:ext cx="5923280" cy="290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cnf.pt/portal/agir/boapratic/dfci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nexaoplaneta.com.br/wp-content/uploads/2017/04/fogo-na-floresta-instituto-socioambiental-conexao-planeta-abre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efesacivil.pr.gov.br/modules/conteudo/conteudo.php" TargetMode="External"/><Relationship Id="rId4" Type="http://schemas.openxmlformats.org/officeDocument/2006/relationships/hyperlink" Target="https://www.comprerural.com/aceiro-metodo-evita-queimadas-no-periodo-de-estiage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biente.sp.gov.br/cortafogo/informativo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pt.com.br/cursos-irrigacao-agricultura/artigos/como-construir-pequenas-barragens-de-terr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0"/>
            <a:ext cx="12191759" cy="685673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4925400" y="566100"/>
            <a:ext cx="7266600" cy="52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Programa de Prevenção de Incêndios da Natureza - PREVINA</a:t>
            </a:r>
            <a:endParaRPr sz="2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/>
            </a:r>
            <a:br>
              <a:rPr lang="en-US" sz="2600">
                <a:solidFill>
                  <a:schemeClr val="dk1"/>
                </a:solidFill>
              </a:rPr>
            </a:br>
            <a:r>
              <a:rPr lang="en-US" sz="45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PREVENÇÃO E COMBATE A INCÊNDIOS FLORESTAIS</a:t>
            </a:r>
            <a:endParaRPr sz="45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FF9900"/>
                </a:solidFill>
              </a:rPr>
              <a:t>MÓDULO IV - PREVENÇÃO DOS INCÊNDIOS FLORESTAIS</a:t>
            </a:r>
            <a:r>
              <a:rPr lang="en-US" sz="3200">
                <a:solidFill>
                  <a:schemeClr val="dk1"/>
                </a:solidFill>
              </a:rPr>
              <a:t/>
            </a:r>
            <a:br>
              <a:rPr lang="en-US" sz="32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/>
            </a:r>
            <a:br>
              <a:rPr lang="en-US" sz="1800">
                <a:solidFill>
                  <a:schemeClr val="dk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1856739" y="638450"/>
            <a:ext cx="678942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Operação Corta Fogo – SP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15"/>
          <p:cNvGrpSpPr/>
          <p:nvPr/>
        </p:nvGrpSpPr>
        <p:grpSpPr>
          <a:xfrm>
            <a:off x="0" y="1829710"/>
            <a:ext cx="11812269" cy="4655820"/>
            <a:chOff x="0" y="1829710"/>
            <a:chExt cx="11812269" cy="4655820"/>
          </a:xfrm>
        </p:grpSpPr>
        <p:pic>
          <p:nvPicPr>
            <p:cNvPr id="116" name="Google Shape;116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829710"/>
              <a:ext cx="5892800" cy="4184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69680" y="1829710"/>
              <a:ext cx="2942589" cy="3793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94070" y="1829710"/>
              <a:ext cx="2975610" cy="4184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9569" y="6025790"/>
              <a:ext cx="2501900" cy="45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15"/>
          <p:cNvSpPr txBox="1"/>
          <p:nvPr/>
        </p:nvSpPr>
        <p:spPr>
          <a:xfrm>
            <a:off x="1639570" y="6024520"/>
            <a:ext cx="2501900" cy="461009"/>
          </a:xfrm>
          <a:prstGeom prst="rect">
            <a:avLst/>
          </a:prstGeom>
          <a:noFill/>
          <a:ln w="9525" cap="flat" cmpd="sng">
            <a:solidFill>
              <a:srgbClr val="EC7C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3975" rIns="0" bIns="0" anchor="t" anchorCtr="0">
            <a:spAutoFit/>
          </a:bodyPr>
          <a:lstStyle/>
          <a:p>
            <a:pPr marL="17399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Folder – Público Adulto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86700" y="6025790"/>
            <a:ext cx="2250440" cy="459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7885430" y="6024520"/>
            <a:ext cx="2251710" cy="461009"/>
          </a:xfrm>
          <a:prstGeom prst="rect">
            <a:avLst/>
          </a:prstGeom>
          <a:noFill/>
          <a:ln w="9525" cap="flat" cmpd="sng">
            <a:solidFill>
              <a:srgbClr val="EC7C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3975" rIns="0" bIns="0" anchor="t" anchorCtr="0">
            <a:spAutoFit/>
          </a:bodyPr>
          <a:lstStyle/>
          <a:p>
            <a:pPr marL="1435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Gibi – Público Infantil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4634229" y="6187080"/>
            <a:ext cx="220916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rebuchet MS"/>
                <a:ea typeface="Trebuchet MS"/>
                <a:cs typeface="Trebuchet MS"/>
                <a:sym typeface="Trebuchet MS"/>
              </a:rPr>
              <a:t>Fonte: São Paulo. (2016)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975148" y="638450"/>
            <a:ext cx="86235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Labareda – Mascote	IBAMA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16"/>
          <p:cNvGrpSpPr/>
          <p:nvPr/>
        </p:nvGrpSpPr>
        <p:grpSpPr>
          <a:xfrm>
            <a:off x="789940" y="1771290"/>
            <a:ext cx="10295890" cy="4744720"/>
            <a:chOff x="789940" y="1771290"/>
            <a:chExt cx="10295890" cy="4744720"/>
          </a:xfrm>
        </p:grpSpPr>
        <p:pic>
          <p:nvPicPr>
            <p:cNvPr id="130" name="Google Shape;13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28690" y="1771290"/>
              <a:ext cx="5057140" cy="474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9940" y="1772560"/>
              <a:ext cx="5326380" cy="4743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2270760" y="560980"/>
            <a:ext cx="728980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Quati João	- Mascote Paraná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8829" y="1809390"/>
            <a:ext cx="4982210" cy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092200" y="310790"/>
            <a:ext cx="9010650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429510" marR="5080" lvl="0" indent="-24168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2º - Legislação Ambiental consolidada	e  medidas punitivas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14905" y="1929495"/>
            <a:ext cx="11739900" cy="4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6364" marR="11937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Outra linha de atuação na Prevenção a incêndios florestais é uma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legislação consolidada, que  iniba o indivíduo de iniciar fogo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de maneira imprudente, vindo a desencadear um Incêndio  Florestal.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2350">
              <a:latin typeface="Calibri"/>
              <a:ea typeface="Calibri"/>
              <a:cs typeface="Calibri"/>
              <a:sym typeface="Calibri"/>
            </a:endParaRPr>
          </a:p>
          <a:p>
            <a:pPr marL="150495" marR="14859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Assim, desde a Constituição Federal em 1988 a legislação relacionada à preservação do meio  ambiente vem sendo aprimorada.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235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acordo com a Constituição Federal de 1988: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2350">
              <a:latin typeface="Calibri"/>
              <a:ea typeface="Calibri"/>
              <a:cs typeface="Calibri"/>
              <a:sym typeface="Calibri"/>
            </a:endParaRPr>
          </a:p>
          <a:p>
            <a:pPr marL="12065" marR="508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Art. 225. Todos têm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direito ao meio ambiente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ecologicamente equilibrado, bem de uso comum  do povo e essencial à sadia qualidade de vida, impondo-se ao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Poder Público e à coletividade o  dever de defendê-lo e preservá- lo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para as presentes e futuras gerações.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2555239" y="581300"/>
            <a:ext cx="657733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Código Florestal Brasileiro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140970" y="1991000"/>
            <a:ext cx="11834400" cy="4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76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Em 2012, a fim de proteger o meio ambiente, foi estabelecido o Código Florestal, </a:t>
            </a:r>
            <a:r>
              <a:rPr lang="en-US" sz="1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Lei Federal nº 12.651, de 25 de maio de 2012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, que: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76200" marR="68580" lvl="0" indent="0" algn="just" rtl="0">
              <a:lnSpc>
                <a:spcPct val="1094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“Art. 1</a:t>
            </a:r>
            <a:r>
              <a:rPr lang="en-US" sz="1650" u="sng" baseline="300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-A. (...) estabelece normas gerais sobre a proteção da vegetação, áreas de Preservação Permanente e as áreas de Reserva Legal; a  exploração florestal, o suprimento de matéria-prima florestal, o controle da origem dos produtos florestais e o </a:t>
            </a:r>
            <a:r>
              <a:rPr lang="en-US" sz="1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controle e prevenção dos  incêndios florestais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, e prevê instrumentos econômicos e financeiros para o alcance de seus objetivos.”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76200" marR="1679575" lvl="0" indent="0" algn="just" rtl="0">
              <a:lnSpc>
                <a:spcPct val="199500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De acordo com o Código Florestal a Prevenção, Combate e controle do fogo são consideradas atividades de interesse social.  “ Art. 3º (...)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76200" marR="0" lvl="0" indent="0" algn="just" rtl="0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IX </a:t>
            </a:r>
            <a:r>
              <a:rPr lang="en-US" sz="1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interesse social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76200" marR="20891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en-US" sz="1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atividades imprescindíveis à proteção da integridade da vegetação nativa, tais como prevenção, combate e controle do fogo, controle da  erosão, erradicação de invasoras e proteção de plantios com espécies nativas.”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2332989" y="447950"/>
            <a:ext cx="657415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Código Florestal Brasileiro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201950" y="1772550"/>
            <a:ext cx="11783100" cy="43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 uso do fogo é permitido em algumas atividades, dentre elas: 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Práticas de Prevenção e Combate a Incêndios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Art. 38. </a:t>
            </a: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 proibido o uso de fogo na vegetação, exceto nas seguintes situações: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50800" marR="63500" lvl="0" indent="-127000" algn="just" rtl="0">
              <a:lnSpc>
                <a:spcPct val="72200"/>
              </a:lnSpc>
              <a:spcBef>
                <a:spcPts val="800"/>
              </a:spcBef>
              <a:spcAft>
                <a:spcPts val="0"/>
              </a:spcAft>
              <a:buSzPts val="2000"/>
              <a:buFont typeface="Calibri"/>
              <a:buAutoNum type="romanU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- em locais ou regiões cujas peculiaridades justifiquem o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emprego do fogo em práticas agropastoris ou florestais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, mediante prévia  aprovação do órgão estadual ambiental competente do Sisnama, para cada imóvel rural ou de forma regionalizada, que estabelecerá os  critérios de monitoramento e controle;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50800" marR="43180" lvl="0" indent="-127000" algn="just" rtl="0">
              <a:lnSpc>
                <a:spcPct val="72500"/>
              </a:lnSpc>
              <a:spcBef>
                <a:spcPts val="795"/>
              </a:spcBef>
              <a:spcAft>
                <a:spcPts val="0"/>
              </a:spcAft>
              <a:buSzPts val="2000"/>
              <a:buFont typeface="Calibri"/>
              <a:buAutoNum type="romanU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emprego da queima controlada em Unidades de Conservação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, em conformidade com o respectivo plano de manejo e mediante prévia  aprovação do órgão gestor da Unidade de Conservação, visando ao manejo conservacionista da vegetação nativa, cujas características  ecológicas estejam associadas evolutivamente à ocorrência do fogo;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50800" marR="62230" lvl="0" indent="-127000" algn="l" rtl="0">
              <a:lnSpc>
                <a:spcPct val="72200"/>
              </a:lnSpc>
              <a:spcBef>
                <a:spcPts val="800"/>
              </a:spcBef>
              <a:spcAft>
                <a:spcPts val="0"/>
              </a:spcAft>
              <a:buSzPts val="2000"/>
              <a:buFont typeface="Calibri"/>
              <a:buAutoNum type="romanUcPeriod"/>
            </a:pPr>
            <a:r>
              <a:rPr lang="en-US" sz="2000" i="1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 b="1" i="1">
                <a:latin typeface="Calibri"/>
                <a:ea typeface="Calibri"/>
                <a:cs typeface="Calibri"/>
                <a:sym typeface="Calibri"/>
              </a:rPr>
              <a:t>atividades de pesquisa cientifica </a:t>
            </a:r>
            <a:r>
              <a:rPr lang="en-US" sz="2000" i="1">
                <a:latin typeface="Calibri"/>
                <a:ea typeface="Calibri"/>
                <a:cs typeface="Calibri"/>
                <a:sym typeface="Calibri"/>
              </a:rPr>
              <a:t>vinculada a projeto de pesquisa devidamente aprovado pelos órgãos competentes e realizada por  instituição de pesquisa reconhecida, mediante prévia aprovação do órgão ambiental competente do Sisnama.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i="1">
                <a:latin typeface="Calibri"/>
                <a:ea typeface="Calibri"/>
                <a:cs typeface="Calibri"/>
                <a:sym typeface="Calibri"/>
              </a:rPr>
              <a:t>(...)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50800" marR="64135" lvl="0" indent="0" algn="just" rtl="0">
              <a:lnSpc>
                <a:spcPct val="722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§ 2</a:t>
            </a:r>
            <a:r>
              <a:rPr lang="en-US" sz="1775" i="1" u="sng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775" i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>
                <a:latin typeface="Calibri"/>
                <a:ea typeface="Calibri"/>
                <a:cs typeface="Calibri"/>
                <a:sym typeface="Calibri"/>
              </a:rPr>
              <a:t>Excetuam-se da proibição constante no caput as </a:t>
            </a:r>
            <a:r>
              <a:rPr lang="en-US" sz="20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PRÁTICAS DE PREVENÇÃO E COMBATE AOS INCÊNDIOS </a:t>
            </a:r>
            <a:r>
              <a:rPr lang="en-US" sz="2000" i="1">
                <a:latin typeface="Calibri"/>
                <a:ea typeface="Calibri"/>
                <a:cs typeface="Calibri"/>
                <a:sym typeface="Calibri"/>
              </a:rPr>
              <a:t>e as de agricultura de  subsistência exercidas pelas populações tradicionais e indígenas.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201100" y="1994850"/>
            <a:ext cx="105399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71169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</a:rPr>
              <a:t>Causar incêndio é crime sob pena de reclusão, de acordo com o CPB: dos Crimes de Perigo Comum:  </a:t>
            </a:r>
            <a:r>
              <a:rPr lang="en-US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Art. 250: </a:t>
            </a:r>
            <a:r>
              <a:rPr lang="en-US" sz="1600">
                <a:solidFill>
                  <a:srgbClr val="000000"/>
                </a:solidFill>
              </a:rPr>
              <a:t>Causar incêndio</a:t>
            </a:r>
            <a:r>
              <a:rPr lang="en-US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expondo a perigo a vida, a integridade física ou ao patrimônio de outrem.  </a:t>
            </a:r>
            <a:r>
              <a:rPr lang="en-US" sz="1600" b="0">
                <a:solidFill>
                  <a:srgbClr val="006FBF"/>
                </a:solidFill>
                <a:latin typeface="Calibri"/>
                <a:ea typeface="Calibri"/>
                <a:cs typeface="Calibri"/>
                <a:sym typeface="Calibri"/>
              </a:rPr>
              <a:t>Pena: reclusão de três a seis anos, e multa.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01100" y="2746650"/>
            <a:ext cx="11763600" cy="3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Lei 9.605/98: Lei dos Crimes Ambientais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2700" marR="40290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“Art. 41: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Provocar incêndio em mata ou floresta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>
                <a:solidFill>
                  <a:srgbClr val="006FBF"/>
                </a:solidFill>
                <a:latin typeface="Calibri"/>
                <a:ea typeface="Calibri"/>
                <a:cs typeface="Calibri"/>
                <a:sym typeface="Calibri"/>
              </a:rPr>
              <a:t>Pena: reclusão de dois a quatro anos, e multa.  Parágrafo único. Se o crime é culposo, a pena é de detenção de seis meses a um ano, e multa.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2700" marR="10160" lvl="0" indent="0" algn="l" rtl="0">
              <a:lnSpc>
                <a:spcPct val="12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Art. 42: Fabricar, vender, transportar ou soltar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balões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que possam provocar incêndios nas florestas e demais formas de vegetação, em áreas  urbanas ou qualquer tipo de assentamento humano: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15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6FBF"/>
                </a:solidFill>
                <a:latin typeface="Calibri"/>
                <a:ea typeface="Calibri"/>
                <a:cs typeface="Calibri"/>
                <a:sym typeface="Calibri"/>
              </a:rPr>
              <a:t>Pena: detenção, de um a três anos, ou multa, ou ambas as penas cumulativamente.”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Decreto 6.514/08 (Decreto 6.686/08): Regulamenta as infrações e sanções ambientais administrativas ao meio ambiente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Art. 58. Fazer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uso de fogo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em áreas agropastoris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sem autorização do órgão competente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ou em desacordo com a obtida: </a:t>
            </a:r>
            <a:r>
              <a:rPr lang="en-US" sz="1600">
                <a:solidFill>
                  <a:srgbClr val="006FBF"/>
                </a:solidFill>
                <a:latin typeface="Calibri"/>
                <a:ea typeface="Calibri"/>
                <a:cs typeface="Calibri"/>
                <a:sym typeface="Calibri"/>
              </a:rPr>
              <a:t>Multa de R$ 1.000,00  (mil reais), por hectare ou fração.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2700" marR="9525" lvl="0" indent="0" algn="l" rtl="0">
              <a:lnSpc>
                <a:spcPct val="119375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Art. 59. Fabricar, vender, transportar ou soltar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balões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que possam provocar incêndios nas florestas e demais formas de vegetação, em áreas  urbanas ou qualquer tipo de assentamento humano</a:t>
            </a:r>
            <a:r>
              <a:rPr lang="en-US" sz="1600">
                <a:solidFill>
                  <a:srgbClr val="006FBF"/>
                </a:solidFill>
                <a:latin typeface="Calibri"/>
                <a:ea typeface="Calibri"/>
                <a:cs typeface="Calibri"/>
                <a:sym typeface="Calibri"/>
              </a:rPr>
              <a:t>: Multa de R$ 1.000,00 (mil reais) a R$ 10.000,00 (dez mil reais), por unidade.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394600" y="285750"/>
            <a:ext cx="101529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FF00"/>
                </a:solidFill>
              </a:rPr>
              <a:t>Penalidades	relacionadas aos  Incêndios	Florestais</a:t>
            </a:r>
            <a:endParaRPr sz="1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2"/>
          <p:cNvGrpSpPr/>
          <p:nvPr/>
        </p:nvGrpSpPr>
        <p:grpSpPr>
          <a:xfrm>
            <a:off x="1583984" y="1961560"/>
            <a:ext cx="8509000" cy="4728210"/>
            <a:chOff x="1451609" y="1759860"/>
            <a:chExt cx="8509000" cy="4728210"/>
          </a:xfrm>
        </p:grpSpPr>
        <p:pic>
          <p:nvPicPr>
            <p:cNvPr id="168" name="Google Shape;168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0909" y="1759860"/>
              <a:ext cx="6446520" cy="4728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2"/>
            <p:cNvSpPr/>
            <p:nvPr/>
          </p:nvSpPr>
          <p:spPr>
            <a:xfrm>
              <a:off x="1451609" y="2472330"/>
              <a:ext cx="8509000" cy="1338580"/>
            </a:xfrm>
            <a:custGeom>
              <a:avLst/>
              <a:gdLst/>
              <a:ahLst/>
              <a:cxnLst/>
              <a:rect l="l" t="t" r="r" b="b"/>
              <a:pathLst>
                <a:path w="8509000" h="1338579" extrusionOk="0">
                  <a:moveTo>
                    <a:pt x="8309610" y="1270"/>
                  </a:moveTo>
                  <a:lnTo>
                    <a:pt x="199390" y="1270"/>
                  </a:lnTo>
                  <a:lnTo>
                    <a:pt x="187959" y="3810"/>
                  </a:lnTo>
                  <a:lnTo>
                    <a:pt x="176529" y="5080"/>
                  </a:lnTo>
                  <a:lnTo>
                    <a:pt x="165100" y="7620"/>
                  </a:lnTo>
                  <a:lnTo>
                    <a:pt x="142240" y="15239"/>
                  </a:lnTo>
                  <a:lnTo>
                    <a:pt x="132080" y="20320"/>
                  </a:lnTo>
                  <a:lnTo>
                    <a:pt x="121920" y="24130"/>
                  </a:lnTo>
                  <a:lnTo>
                    <a:pt x="82550" y="49530"/>
                  </a:lnTo>
                  <a:lnTo>
                    <a:pt x="49530" y="82550"/>
                  </a:lnTo>
                  <a:lnTo>
                    <a:pt x="19050" y="132080"/>
                  </a:lnTo>
                  <a:lnTo>
                    <a:pt x="15240" y="143510"/>
                  </a:lnTo>
                  <a:lnTo>
                    <a:pt x="10159" y="154939"/>
                  </a:lnTo>
                  <a:lnTo>
                    <a:pt x="7620" y="165100"/>
                  </a:lnTo>
                  <a:lnTo>
                    <a:pt x="2540" y="187960"/>
                  </a:lnTo>
                  <a:lnTo>
                    <a:pt x="1270" y="199389"/>
                  </a:lnTo>
                  <a:lnTo>
                    <a:pt x="0" y="212089"/>
                  </a:lnTo>
                  <a:lnTo>
                    <a:pt x="0" y="1127760"/>
                  </a:lnTo>
                  <a:lnTo>
                    <a:pt x="1270" y="1139190"/>
                  </a:lnTo>
                  <a:lnTo>
                    <a:pt x="2540" y="1151890"/>
                  </a:lnTo>
                  <a:lnTo>
                    <a:pt x="15240" y="1196340"/>
                  </a:lnTo>
                  <a:lnTo>
                    <a:pt x="35559" y="1238250"/>
                  </a:lnTo>
                  <a:lnTo>
                    <a:pt x="43180" y="1247140"/>
                  </a:lnTo>
                  <a:lnTo>
                    <a:pt x="49530" y="1256030"/>
                  </a:lnTo>
                  <a:lnTo>
                    <a:pt x="91440" y="1296670"/>
                  </a:lnTo>
                  <a:lnTo>
                    <a:pt x="142240" y="1324610"/>
                  </a:lnTo>
                  <a:lnTo>
                    <a:pt x="165100" y="1330960"/>
                  </a:lnTo>
                  <a:lnTo>
                    <a:pt x="176529" y="1334770"/>
                  </a:lnTo>
                  <a:lnTo>
                    <a:pt x="210820" y="1338580"/>
                  </a:lnTo>
                  <a:lnTo>
                    <a:pt x="8298180" y="1338580"/>
                  </a:lnTo>
                  <a:lnTo>
                    <a:pt x="8321040" y="1336040"/>
                  </a:lnTo>
                  <a:lnTo>
                    <a:pt x="8343900" y="1330960"/>
                  </a:lnTo>
                  <a:lnTo>
                    <a:pt x="8355330" y="1327150"/>
                  </a:lnTo>
                  <a:lnTo>
                    <a:pt x="8365490" y="1324610"/>
                  </a:lnTo>
                  <a:lnTo>
                    <a:pt x="8376920" y="1319530"/>
                  </a:lnTo>
                  <a:lnTo>
                    <a:pt x="8397240" y="1309370"/>
                  </a:lnTo>
                  <a:lnTo>
                    <a:pt x="8407400" y="1303020"/>
                  </a:lnTo>
                  <a:lnTo>
                    <a:pt x="8416290" y="1295400"/>
                  </a:lnTo>
                  <a:lnTo>
                    <a:pt x="8426450" y="1289050"/>
                  </a:lnTo>
                  <a:lnTo>
                    <a:pt x="8435340" y="1281430"/>
                  </a:lnTo>
                  <a:lnTo>
                    <a:pt x="8451850" y="1264920"/>
                  </a:lnTo>
                  <a:lnTo>
                    <a:pt x="8458200" y="1256030"/>
                  </a:lnTo>
                  <a:lnTo>
                    <a:pt x="8465820" y="1247140"/>
                  </a:lnTo>
                  <a:lnTo>
                    <a:pt x="8489950" y="1206500"/>
                  </a:lnTo>
                  <a:lnTo>
                    <a:pt x="8503920" y="1162050"/>
                  </a:lnTo>
                  <a:lnTo>
                    <a:pt x="8505190" y="1150620"/>
                  </a:lnTo>
                  <a:lnTo>
                    <a:pt x="8507730" y="1139190"/>
                  </a:lnTo>
                  <a:lnTo>
                    <a:pt x="8507730" y="1127760"/>
                  </a:lnTo>
                  <a:lnTo>
                    <a:pt x="8509000" y="1116330"/>
                  </a:lnTo>
                  <a:lnTo>
                    <a:pt x="8509000" y="223520"/>
                  </a:lnTo>
                  <a:lnTo>
                    <a:pt x="8507730" y="212089"/>
                  </a:lnTo>
                  <a:lnTo>
                    <a:pt x="8507730" y="199389"/>
                  </a:lnTo>
                  <a:lnTo>
                    <a:pt x="8505190" y="187960"/>
                  </a:lnTo>
                  <a:lnTo>
                    <a:pt x="8503920" y="176530"/>
                  </a:lnTo>
                  <a:lnTo>
                    <a:pt x="8501380" y="165100"/>
                  </a:lnTo>
                  <a:lnTo>
                    <a:pt x="8497570" y="154939"/>
                  </a:lnTo>
                  <a:lnTo>
                    <a:pt x="8493760" y="143510"/>
                  </a:lnTo>
                  <a:lnTo>
                    <a:pt x="8488680" y="132080"/>
                  </a:lnTo>
                  <a:lnTo>
                    <a:pt x="8484870" y="121920"/>
                  </a:lnTo>
                  <a:lnTo>
                    <a:pt x="8472170" y="101600"/>
                  </a:lnTo>
                  <a:lnTo>
                    <a:pt x="8465820" y="92710"/>
                  </a:lnTo>
                  <a:lnTo>
                    <a:pt x="8458200" y="82550"/>
                  </a:lnTo>
                  <a:lnTo>
                    <a:pt x="8451850" y="73660"/>
                  </a:lnTo>
                  <a:lnTo>
                    <a:pt x="8442960" y="66039"/>
                  </a:lnTo>
                  <a:lnTo>
                    <a:pt x="8435340" y="57150"/>
                  </a:lnTo>
                  <a:lnTo>
                    <a:pt x="8426450" y="49530"/>
                  </a:lnTo>
                  <a:lnTo>
                    <a:pt x="8416290" y="43180"/>
                  </a:lnTo>
                  <a:lnTo>
                    <a:pt x="8407400" y="36830"/>
                  </a:lnTo>
                  <a:lnTo>
                    <a:pt x="8387080" y="24130"/>
                  </a:lnTo>
                  <a:lnTo>
                    <a:pt x="8376920" y="20320"/>
                  </a:lnTo>
                  <a:lnTo>
                    <a:pt x="8365490" y="15239"/>
                  </a:lnTo>
                  <a:lnTo>
                    <a:pt x="8354060" y="11430"/>
                  </a:lnTo>
                  <a:lnTo>
                    <a:pt x="8343900" y="7620"/>
                  </a:lnTo>
                  <a:lnTo>
                    <a:pt x="8332470" y="5080"/>
                  </a:lnTo>
                  <a:lnTo>
                    <a:pt x="8321040" y="3810"/>
                  </a:lnTo>
                  <a:lnTo>
                    <a:pt x="8309610" y="1270"/>
                  </a:lnTo>
                  <a:close/>
                </a:path>
                <a:path w="8509000" h="1338579" extrusionOk="0">
                  <a:moveTo>
                    <a:pt x="8285480" y="0"/>
                  </a:moveTo>
                  <a:lnTo>
                    <a:pt x="222250" y="0"/>
                  </a:lnTo>
                  <a:lnTo>
                    <a:pt x="210820" y="1270"/>
                  </a:lnTo>
                  <a:lnTo>
                    <a:pt x="8296910" y="1270"/>
                  </a:lnTo>
                  <a:lnTo>
                    <a:pt x="8285480" y="0"/>
                  </a:lnTo>
                  <a:close/>
                </a:path>
              </a:pathLst>
            </a:custGeom>
            <a:solidFill>
              <a:srgbClr val="5A9A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1451609" y="2472330"/>
              <a:ext cx="8509000" cy="1338580"/>
            </a:xfrm>
            <a:custGeom>
              <a:avLst/>
              <a:gdLst/>
              <a:ahLst/>
              <a:cxnLst/>
              <a:rect l="l" t="t" r="r" b="b"/>
              <a:pathLst>
                <a:path w="8509000" h="1338579" extrusionOk="0">
                  <a:moveTo>
                    <a:pt x="0" y="223520"/>
                  </a:moveTo>
                  <a:lnTo>
                    <a:pt x="0" y="212089"/>
                  </a:lnTo>
                  <a:lnTo>
                    <a:pt x="1270" y="199389"/>
                  </a:lnTo>
                  <a:lnTo>
                    <a:pt x="2540" y="187960"/>
                  </a:lnTo>
                  <a:lnTo>
                    <a:pt x="5080" y="176530"/>
                  </a:lnTo>
                  <a:lnTo>
                    <a:pt x="7620" y="165100"/>
                  </a:lnTo>
                  <a:lnTo>
                    <a:pt x="10159" y="154939"/>
                  </a:lnTo>
                  <a:lnTo>
                    <a:pt x="15240" y="143510"/>
                  </a:lnTo>
                  <a:lnTo>
                    <a:pt x="19050" y="132080"/>
                  </a:lnTo>
                  <a:lnTo>
                    <a:pt x="24130" y="121920"/>
                  </a:lnTo>
                  <a:lnTo>
                    <a:pt x="29209" y="111760"/>
                  </a:lnTo>
                  <a:lnTo>
                    <a:pt x="35559" y="101600"/>
                  </a:lnTo>
                  <a:lnTo>
                    <a:pt x="64770" y="66039"/>
                  </a:lnTo>
                  <a:lnTo>
                    <a:pt x="101600" y="36830"/>
                  </a:lnTo>
                  <a:lnTo>
                    <a:pt x="111759" y="30480"/>
                  </a:lnTo>
                  <a:lnTo>
                    <a:pt x="121920" y="24130"/>
                  </a:lnTo>
                  <a:lnTo>
                    <a:pt x="132080" y="20320"/>
                  </a:lnTo>
                  <a:lnTo>
                    <a:pt x="142240" y="15239"/>
                  </a:lnTo>
                  <a:lnTo>
                    <a:pt x="153670" y="11430"/>
                  </a:lnTo>
                  <a:lnTo>
                    <a:pt x="165100" y="7620"/>
                  </a:lnTo>
                  <a:lnTo>
                    <a:pt x="176529" y="5080"/>
                  </a:lnTo>
                  <a:lnTo>
                    <a:pt x="187959" y="3810"/>
                  </a:lnTo>
                  <a:lnTo>
                    <a:pt x="199390" y="1270"/>
                  </a:lnTo>
                  <a:lnTo>
                    <a:pt x="210820" y="1270"/>
                  </a:lnTo>
                  <a:lnTo>
                    <a:pt x="222250" y="0"/>
                  </a:lnTo>
                  <a:lnTo>
                    <a:pt x="8285480" y="0"/>
                  </a:lnTo>
                  <a:lnTo>
                    <a:pt x="8296910" y="1270"/>
                  </a:lnTo>
                  <a:lnTo>
                    <a:pt x="8309610" y="1270"/>
                  </a:lnTo>
                  <a:lnTo>
                    <a:pt x="8321040" y="3810"/>
                  </a:lnTo>
                  <a:lnTo>
                    <a:pt x="8332470" y="5080"/>
                  </a:lnTo>
                  <a:lnTo>
                    <a:pt x="8343900" y="7620"/>
                  </a:lnTo>
                  <a:lnTo>
                    <a:pt x="8354060" y="11430"/>
                  </a:lnTo>
                  <a:lnTo>
                    <a:pt x="8365490" y="15239"/>
                  </a:lnTo>
                  <a:lnTo>
                    <a:pt x="8376920" y="20320"/>
                  </a:lnTo>
                  <a:lnTo>
                    <a:pt x="8387080" y="24130"/>
                  </a:lnTo>
                  <a:lnTo>
                    <a:pt x="8397240" y="30480"/>
                  </a:lnTo>
                  <a:lnTo>
                    <a:pt x="8407400" y="36830"/>
                  </a:lnTo>
                  <a:lnTo>
                    <a:pt x="8416290" y="43180"/>
                  </a:lnTo>
                  <a:lnTo>
                    <a:pt x="8426450" y="49530"/>
                  </a:lnTo>
                  <a:lnTo>
                    <a:pt x="8435340" y="57150"/>
                  </a:lnTo>
                  <a:lnTo>
                    <a:pt x="8442960" y="66039"/>
                  </a:lnTo>
                  <a:lnTo>
                    <a:pt x="8451850" y="73660"/>
                  </a:lnTo>
                  <a:lnTo>
                    <a:pt x="8458200" y="82550"/>
                  </a:lnTo>
                  <a:lnTo>
                    <a:pt x="8465820" y="92710"/>
                  </a:lnTo>
                  <a:lnTo>
                    <a:pt x="8472170" y="101600"/>
                  </a:lnTo>
                  <a:lnTo>
                    <a:pt x="8478520" y="111760"/>
                  </a:lnTo>
                  <a:lnTo>
                    <a:pt x="8484870" y="121920"/>
                  </a:lnTo>
                  <a:lnTo>
                    <a:pt x="8488680" y="132080"/>
                  </a:lnTo>
                  <a:lnTo>
                    <a:pt x="8493760" y="143510"/>
                  </a:lnTo>
                  <a:lnTo>
                    <a:pt x="8497570" y="154939"/>
                  </a:lnTo>
                  <a:lnTo>
                    <a:pt x="8501380" y="165100"/>
                  </a:lnTo>
                  <a:lnTo>
                    <a:pt x="8503920" y="176530"/>
                  </a:lnTo>
                  <a:lnTo>
                    <a:pt x="8505190" y="187960"/>
                  </a:lnTo>
                  <a:lnTo>
                    <a:pt x="8507730" y="199389"/>
                  </a:lnTo>
                  <a:lnTo>
                    <a:pt x="8507730" y="212089"/>
                  </a:lnTo>
                  <a:lnTo>
                    <a:pt x="8509000" y="223520"/>
                  </a:lnTo>
                  <a:lnTo>
                    <a:pt x="8509000" y="1116330"/>
                  </a:lnTo>
                  <a:lnTo>
                    <a:pt x="8507730" y="1127760"/>
                  </a:lnTo>
                  <a:lnTo>
                    <a:pt x="8507730" y="1139190"/>
                  </a:lnTo>
                  <a:lnTo>
                    <a:pt x="8505190" y="1150620"/>
                  </a:lnTo>
                  <a:lnTo>
                    <a:pt x="8503920" y="1162050"/>
                  </a:lnTo>
                  <a:lnTo>
                    <a:pt x="8501380" y="1173480"/>
                  </a:lnTo>
                  <a:lnTo>
                    <a:pt x="8497570" y="1184910"/>
                  </a:lnTo>
                  <a:lnTo>
                    <a:pt x="8493760" y="1196340"/>
                  </a:lnTo>
                  <a:lnTo>
                    <a:pt x="8489950" y="1206500"/>
                  </a:lnTo>
                  <a:lnTo>
                    <a:pt x="8484870" y="1216660"/>
                  </a:lnTo>
                  <a:lnTo>
                    <a:pt x="8478520" y="1226820"/>
                  </a:lnTo>
                  <a:lnTo>
                    <a:pt x="8472170" y="1236980"/>
                  </a:lnTo>
                  <a:lnTo>
                    <a:pt x="8465820" y="1247140"/>
                  </a:lnTo>
                  <a:lnTo>
                    <a:pt x="8458200" y="1256030"/>
                  </a:lnTo>
                  <a:lnTo>
                    <a:pt x="8451850" y="1264920"/>
                  </a:lnTo>
                  <a:lnTo>
                    <a:pt x="8442960" y="1273810"/>
                  </a:lnTo>
                  <a:lnTo>
                    <a:pt x="8435340" y="1281430"/>
                  </a:lnTo>
                  <a:lnTo>
                    <a:pt x="8426450" y="1289050"/>
                  </a:lnTo>
                  <a:lnTo>
                    <a:pt x="8416290" y="1295400"/>
                  </a:lnTo>
                  <a:lnTo>
                    <a:pt x="8407400" y="1303020"/>
                  </a:lnTo>
                  <a:lnTo>
                    <a:pt x="8365490" y="1324610"/>
                  </a:lnTo>
                  <a:lnTo>
                    <a:pt x="8355330" y="1327150"/>
                  </a:lnTo>
                  <a:lnTo>
                    <a:pt x="8343900" y="1330960"/>
                  </a:lnTo>
                  <a:lnTo>
                    <a:pt x="8332470" y="1333500"/>
                  </a:lnTo>
                  <a:lnTo>
                    <a:pt x="8321040" y="1336040"/>
                  </a:lnTo>
                  <a:lnTo>
                    <a:pt x="8309610" y="1337310"/>
                  </a:lnTo>
                  <a:lnTo>
                    <a:pt x="8298180" y="1338580"/>
                  </a:lnTo>
                  <a:lnTo>
                    <a:pt x="8285480" y="1338580"/>
                  </a:lnTo>
                  <a:lnTo>
                    <a:pt x="222250" y="1338580"/>
                  </a:lnTo>
                  <a:lnTo>
                    <a:pt x="210820" y="1338580"/>
                  </a:lnTo>
                  <a:lnTo>
                    <a:pt x="199390" y="1337310"/>
                  </a:lnTo>
                  <a:lnTo>
                    <a:pt x="187959" y="1336040"/>
                  </a:lnTo>
                  <a:lnTo>
                    <a:pt x="176529" y="1334770"/>
                  </a:lnTo>
                  <a:lnTo>
                    <a:pt x="165100" y="1330960"/>
                  </a:lnTo>
                  <a:lnTo>
                    <a:pt x="153670" y="1328420"/>
                  </a:lnTo>
                  <a:lnTo>
                    <a:pt x="142240" y="1324610"/>
                  </a:lnTo>
                  <a:lnTo>
                    <a:pt x="132080" y="1319530"/>
                  </a:lnTo>
                  <a:lnTo>
                    <a:pt x="121920" y="1314450"/>
                  </a:lnTo>
                  <a:lnTo>
                    <a:pt x="111759" y="1309370"/>
                  </a:lnTo>
                  <a:lnTo>
                    <a:pt x="101600" y="1303020"/>
                  </a:lnTo>
                  <a:lnTo>
                    <a:pt x="91440" y="1296670"/>
                  </a:lnTo>
                  <a:lnTo>
                    <a:pt x="82550" y="1289050"/>
                  </a:lnTo>
                  <a:lnTo>
                    <a:pt x="73659" y="1281430"/>
                  </a:lnTo>
                  <a:lnTo>
                    <a:pt x="66040" y="1273810"/>
                  </a:lnTo>
                  <a:lnTo>
                    <a:pt x="57150" y="1264920"/>
                  </a:lnTo>
                  <a:lnTo>
                    <a:pt x="49530" y="1256030"/>
                  </a:lnTo>
                  <a:lnTo>
                    <a:pt x="43180" y="1247140"/>
                  </a:lnTo>
                  <a:lnTo>
                    <a:pt x="35559" y="1238250"/>
                  </a:lnTo>
                  <a:lnTo>
                    <a:pt x="15240" y="1196340"/>
                  </a:lnTo>
                  <a:lnTo>
                    <a:pt x="11430" y="1184910"/>
                  </a:lnTo>
                  <a:lnTo>
                    <a:pt x="7620" y="1173480"/>
                  </a:lnTo>
                  <a:lnTo>
                    <a:pt x="5080" y="1163320"/>
                  </a:lnTo>
                  <a:lnTo>
                    <a:pt x="2540" y="1151890"/>
                  </a:lnTo>
                  <a:lnTo>
                    <a:pt x="1270" y="1139190"/>
                  </a:lnTo>
                  <a:lnTo>
                    <a:pt x="0" y="1127760"/>
                  </a:lnTo>
                  <a:lnTo>
                    <a:pt x="0" y="1116330"/>
                  </a:lnTo>
                  <a:lnTo>
                    <a:pt x="0" y="223520"/>
                  </a:lnTo>
                  <a:close/>
                </a:path>
                <a:path w="8509000" h="1338579" extrusionOk="0">
                  <a:moveTo>
                    <a:pt x="0" y="0"/>
                  </a:moveTo>
                  <a:lnTo>
                    <a:pt x="0" y="0"/>
                  </a:lnTo>
                </a:path>
                <a:path w="8509000" h="1338579" extrusionOk="0">
                  <a:moveTo>
                    <a:pt x="8509000" y="1338580"/>
                  </a:moveTo>
                  <a:lnTo>
                    <a:pt x="8509000" y="1338580"/>
                  </a:lnTo>
                </a:path>
              </a:pathLst>
            </a:custGeom>
            <a:noFill/>
            <a:ln w="12575" cap="flat" cmpd="sng">
              <a:solidFill>
                <a:srgbClr val="4170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3157220" y="638450"/>
            <a:ext cx="586676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Aplicação da legislação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1040130" y="1720490"/>
            <a:ext cx="95967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t" anchorCtr="0">
            <a:spAutoFit/>
          </a:bodyPr>
          <a:lstStyle/>
          <a:p>
            <a:pPr marL="1779270" marR="5080" lvl="0" indent="-176657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aplicação da legislação, principalmente nos casos	de processo judicial, nem  sempre é fácil, (SOARES e BATISTA, 2007, p. 171):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6750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1º) Descobrir a </a:t>
            </a:r>
            <a:r>
              <a:rPr lang="en-US" sz="1800" b="1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causa </a:t>
            </a:r>
            <a:r>
              <a:rPr lang="en-US" sz="18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do incêndio;</a:t>
            </a:r>
            <a:endParaRPr sz="18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5005" marR="3139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2º) Estabelecer </a:t>
            </a:r>
            <a:r>
              <a:rPr lang="en-US" sz="1800" b="1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 identidade da pessoa </a:t>
            </a:r>
            <a:r>
              <a:rPr lang="en-US" sz="18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responsável pelofogo;  3º) </a:t>
            </a:r>
            <a:r>
              <a:rPr lang="en-US" sz="1800" b="1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Provar legalmente </a:t>
            </a:r>
            <a:r>
              <a:rPr lang="en-US" sz="18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o envolvimento da pessoa no incêndio.</a:t>
            </a:r>
            <a:endParaRPr sz="18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9136380" y="6152790"/>
            <a:ext cx="227774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(Fonte: Conexão Planeta, 2017)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336426" y="638450"/>
            <a:ext cx="92850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3º- Manejo do Combust</a:t>
            </a:r>
            <a:r>
              <a:rPr lang="en-US" sz="4400" b="0">
                <a:solidFill>
                  <a:srgbClr val="FFFF00"/>
                </a:solidFill>
              </a:rPr>
              <a:t>í</a:t>
            </a:r>
            <a:r>
              <a:rPr lang="en-US" sz="4400" b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vel Florestal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871219" y="1836060"/>
            <a:ext cx="10448400" cy="4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241300" marR="10795" lvl="0" indent="-228600" algn="l" rtl="0">
              <a:lnSpc>
                <a:spcPct val="114782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redução de risco da propagação dos incêndios 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que não puderam ser evitados é  outra importante parte da prevenção de incêndios florestais.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241300" marR="209550" lvl="0" indent="-228600" algn="l" rtl="0">
              <a:lnSpc>
                <a:spcPct val="115217"/>
              </a:lnSpc>
              <a:spcBef>
                <a:spcPts val="5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Mesmo	os	mais	eficientes	programas	de	prevenção	</a:t>
            </a:r>
            <a:r>
              <a:rPr lang="en-US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não	 conseguem	evitar  totalmente o início dos incêndios 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em áreas florestais.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12173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Essencial estabelecer sistemas que evitem ou dificultem a propagação de incêndios.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Controle de: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527050" marR="0" lvl="0" indent="-514350" algn="l" rtl="0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AutoNum type="arabicParenR"/>
            </a:pPr>
            <a:r>
              <a:rPr lang="en-US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Quantidade;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527050" marR="0" lvl="0" indent="-514350" algn="l" rtl="0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AutoNum type="arabicParenR"/>
            </a:pPr>
            <a:r>
              <a:rPr lang="en-US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Arranjo;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527050" marR="0" lvl="0" indent="-514350" algn="l" rtl="0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AutoNum type="arabicParenR"/>
            </a:pPr>
            <a:r>
              <a:rPr lang="en-US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Continuidade;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527050" marR="0" lvl="0" indent="-514350" algn="l" rtl="0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AutoNum type="arabicParenR"/>
            </a:pPr>
            <a:r>
              <a:rPr lang="en-US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Tipo do Material Combustível.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( SOARES e BATISTA, 2007, p. 178)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3422650" y="638450"/>
            <a:ext cx="533781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Técnicas Preventivas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2569210" y="2641240"/>
            <a:ext cx="7230000" cy="25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240029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Construção e manutenção de aceiros;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581660" marR="0" lvl="1" indent="-228600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Redução do material combust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vel;</a:t>
            </a:r>
            <a:endParaRPr sz="36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163195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Construção de açudes;</a:t>
            </a:r>
            <a:endParaRPr sz="36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None/>
            </a:pPr>
            <a:endParaRPr sz="36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8853169" y="6105800"/>
            <a:ext cx="246570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( SOARES e BATISTA, 2007)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4583429" y="638450"/>
            <a:ext cx="235521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204475" y="1886850"/>
            <a:ext cx="11830800" cy="4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075" rIns="0" bIns="0" anchor="t" anchorCtr="0">
            <a:spAutoFit/>
          </a:bodyPr>
          <a:lstStyle/>
          <a:p>
            <a:pPr marL="241300" marR="1535430" lvl="0" indent="-222250" algn="l" rtl="0">
              <a:lnSpc>
                <a:spcPct val="97142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Compreender o que é prevenção dos Incêndios Florestais e sua  importância;</a:t>
            </a:r>
            <a:endParaRPr sz="2700" b="0" i="0" u="none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22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Compreender as principais causas dos Incêndios Florestais;</a:t>
            </a:r>
            <a:endParaRPr sz="2700" b="0" i="0" u="none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22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Saber as 3 formas de prevenção a Incêndios Florestais;</a:t>
            </a:r>
            <a:endParaRPr sz="2700" b="0" i="0" u="none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769620" lvl="0" indent="-222250" algn="l" rtl="0">
              <a:lnSpc>
                <a:spcPct val="97142"/>
              </a:lnSpc>
              <a:spcBef>
                <a:spcPts val="98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Entender a importância da educação ambiental na prevenção contra  incêndios florestais;</a:t>
            </a:r>
            <a:endParaRPr sz="2700" b="0" i="0" u="none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22250" algn="l" rtl="0">
              <a:lnSpc>
                <a:spcPct val="96785"/>
              </a:lnSpc>
              <a:spcBef>
                <a:spcPts val="101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Conhecer a legislação que trata das penalidades contra as ações humanas  relacionadas ao fogo e aos incêndios florestais;</a:t>
            </a:r>
            <a:endParaRPr sz="2700" b="0" i="0" u="none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924560" lvl="0" indent="-222250" algn="l" rtl="0">
              <a:lnSpc>
                <a:spcPct val="97142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Conhecer as Técnicas Preventivas referentes ao manejo do material  combust</a:t>
            </a:r>
            <a:r>
              <a:rPr lang="en-US" sz="2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en-US" sz="27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vel.</a:t>
            </a:r>
            <a:endParaRPr sz="2700" b="0" i="0" u="none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240025" y="521600"/>
            <a:ext cx="102489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Construção e	manutenção de aceiros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240025" y="1827175"/>
            <a:ext cx="5990700" cy="3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00" rIns="0" bIns="0" anchor="t" anchorCtr="0">
            <a:spAutoFit/>
          </a:bodyPr>
          <a:lstStyle/>
          <a:p>
            <a:pPr marL="240029" marR="8255" lvl="0" indent="-22732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aseline="3000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Podem ser </a:t>
            </a:r>
            <a:r>
              <a:rPr lang="en-US" sz="1800" b="1"/>
              <a:t>Barreiras naturais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 estradas, cursos d’águas ou  construções específicas – </a:t>
            </a:r>
            <a:r>
              <a:rPr lang="en-US" sz="1800" b="1"/>
              <a:t>impedir e dificultar a propagação  dos incêndios.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0029" marR="6350" lvl="0" indent="0" algn="just" rtl="0">
              <a:lnSpc>
                <a:spcPct val="107722"/>
              </a:lnSpc>
              <a:spcBef>
                <a:spcPts val="1030"/>
              </a:spcBef>
              <a:spcAft>
                <a:spcPts val="0"/>
              </a:spcAft>
              <a:buNone/>
            </a:pPr>
            <a:r>
              <a:rPr lang="en-US" b="1"/>
              <a:t>Aceiros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b="1"/>
              <a:t>faixas livres de vegetação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- solo mineral exposto –  distribuídos através de área florestal conforme necessidade  de </a:t>
            </a:r>
            <a:r>
              <a:rPr lang="en-US" b="1"/>
              <a:t>proteção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40029" marR="5080" lvl="0" indent="0" algn="just" rtl="0">
              <a:lnSpc>
                <a:spcPct val="108333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Aceiro deverá te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en-US" b="1">
                <a:solidFill>
                  <a:srgbClr val="000000"/>
                </a:solidFill>
              </a:rPr>
              <a:t>largura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no mínimo 5m, podendo chegar  a 50m .</a:t>
            </a:r>
            <a:endParaRPr>
              <a:solidFill>
                <a:srgbClr val="000000"/>
              </a:solidFill>
            </a:endParaRPr>
          </a:p>
          <a:p>
            <a:pPr marL="240029" marR="12700" lvl="0" indent="0" algn="just" rtl="0">
              <a:lnSpc>
                <a:spcPct val="1077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Pode não evitar a propagação</a:t>
            </a:r>
            <a:r>
              <a:rPr lang="en-US" b="1"/>
              <a:t> do fogo, mas são úteis como  meios de acesso e pontos de apoio para ações de combate.</a:t>
            </a:r>
            <a:endParaRPr/>
          </a:p>
        </p:txBody>
      </p:sp>
      <p:grpSp>
        <p:nvGrpSpPr>
          <p:cNvPr id="193" name="Google Shape;193;p25"/>
          <p:cNvGrpSpPr/>
          <p:nvPr/>
        </p:nvGrpSpPr>
        <p:grpSpPr>
          <a:xfrm>
            <a:off x="314960" y="5428890"/>
            <a:ext cx="5990590" cy="745490"/>
            <a:chOff x="314960" y="5428890"/>
            <a:chExt cx="5990590" cy="745490"/>
          </a:xfrm>
        </p:grpSpPr>
        <p:sp>
          <p:nvSpPr>
            <p:cNvPr id="194" name="Google Shape;194;p25"/>
            <p:cNvSpPr/>
            <p:nvPr/>
          </p:nvSpPr>
          <p:spPr>
            <a:xfrm>
              <a:off x="314960" y="5428890"/>
              <a:ext cx="5990590" cy="745490"/>
            </a:xfrm>
            <a:custGeom>
              <a:avLst/>
              <a:gdLst/>
              <a:ahLst/>
              <a:cxnLst/>
              <a:rect l="l" t="t" r="r" b="b"/>
              <a:pathLst>
                <a:path w="5990590" h="745489" extrusionOk="0">
                  <a:moveTo>
                    <a:pt x="5886450" y="1269"/>
                  </a:moveTo>
                  <a:lnTo>
                    <a:pt x="104139" y="1269"/>
                  </a:lnTo>
                  <a:lnTo>
                    <a:pt x="97789" y="3809"/>
                  </a:lnTo>
                  <a:lnTo>
                    <a:pt x="85089" y="6350"/>
                  </a:lnTo>
                  <a:lnTo>
                    <a:pt x="80010" y="8890"/>
                  </a:lnTo>
                  <a:lnTo>
                    <a:pt x="67310" y="13969"/>
                  </a:lnTo>
                  <a:lnTo>
                    <a:pt x="62229" y="16509"/>
                  </a:lnTo>
                  <a:lnTo>
                    <a:pt x="57150" y="20319"/>
                  </a:lnTo>
                  <a:lnTo>
                    <a:pt x="50800" y="24130"/>
                  </a:lnTo>
                  <a:lnTo>
                    <a:pt x="40639" y="31750"/>
                  </a:lnTo>
                  <a:lnTo>
                    <a:pt x="36829" y="36830"/>
                  </a:lnTo>
                  <a:lnTo>
                    <a:pt x="31750" y="41909"/>
                  </a:lnTo>
                  <a:lnTo>
                    <a:pt x="16510" y="62230"/>
                  </a:lnTo>
                  <a:lnTo>
                    <a:pt x="13969" y="68580"/>
                  </a:lnTo>
                  <a:lnTo>
                    <a:pt x="11429" y="73659"/>
                  </a:lnTo>
                  <a:lnTo>
                    <a:pt x="3810" y="92709"/>
                  </a:lnTo>
                  <a:lnTo>
                    <a:pt x="2539" y="97790"/>
                  </a:lnTo>
                  <a:lnTo>
                    <a:pt x="1269" y="105409"/>
                  </a:lnTo>
                  <a:lnTo>
                    <a:pt x="1269" y="111759"/>
                  </a:lnTo>
                  <a:lnTo>
                    <a:pt x="0" y="118109"/>
                  </a:lnTo>
                  <a:lnTo>
                    <a:pt x="0" y="627380"/>
                  </a:lnTo>
                  <a:lnTo>
                    <a:pt x="1269" y="633730"/>
                  </a:lnTo>
                  <a:lnTo>
                    <a:pt x="1269" y="640080"/>
                  </a:lnTo>
                  <a:lnTo>
                    <a:pt x="3810" y="652780"/>
                  </a:lnTo>
                  <a:lnTo>
                    <a:pt x="11429" y="671830"/>
                  </a:lnTo>
                  <a:lnTo>
                    <a:pt x="13969" y="676910"/>
                  </a:lnTo>
                  <a:lnTo>
                    <a:pt x="16510" y="683260"/>
                  </a:lnTo>
                  <a:lnTo>
                    <a:pt x="45719" y="717550"/>
                  </a:lnTo>
                  <a:lnTo>
                    <a:pt x="62229" y="727710"/>
                  </a:lnTo>
                  <a:lnTo>
                    <a:pt x="67310" y="731520"/>
                  </a:lnTo>
                  <a:lnTo>
                    <a:pt x="80010" y="736600"/>
                  </a:lnTo>
                  <a:lnTo>
                    <a:pt x="85089" y="737870"/>
                  </a:lnTo>
                  <a:lnTo>
                    <a:pt x="91439" y="740410"/>
                  </a:lnTo>
                  <a:lnTo>
                    <a:pt x="110489" y="744220"/>
                  </a:lnTo>
                  <a:lnTo>
                    <a:pt x="124460" y="744220"/>
                  </a:lnTo>
                  <a:lnTo>
                    <a:pt x="124460" y="745490"/>
                  </a:lnTo>
                  <a:lnTo>
                    <a:pt x="5880100" y="744220"/>
                  </a:lnTo>
                  <a:lnTo>
                    <a:pt x="5899150" y="740410"/>
                  </a:lnTo>
                  <a:lnTo>
                    <a:pt x="5905500" y="737870"/>
                  </a:lnTo>
                  <a:lnTo>
                    <a:pt x="5911850" y="736600"/>
                  </a:lnTo>
                  <a:lnTo>
                    <a:pt x="5918200" y="734060"/>
                  </a:lnTo>
                  <a:lnTo>
                    <a:pt x="5923280" y="731520"/>
                  </a:lnTo>
                  <a:lnTo>
                    <a:pt x="5929630" y="727710"/>
                  </a:lnTo>
                  <a:lnTo>
                    <a:pt x="5934710" y="723900"/>
                  </a:lnTo>
                  <a:lnTo>
                    <a:pt x="5939790" y="721360"/>
                  </a:lnTo>
                  <a:lnTo>
                    <a:pt x="5944870" y="716280"/>
                  </a:lnTo>
                  <a:lnTo>
                    <a:pt x="5955030" y="708660"/>
                  </a:lnTo>
                  <a:lnTo>
                    <a:pt x="5958840" y="703580"/>
                  </a:lnTo>
                  <a:lnTo>
                    <a:pt x="5963920" y="698500"/>
                  </a:lnTo>
                  <a:lnTo>
                    <a:pt x="5971540" y="688340"/>
                  </a:lnTo>
                  <a:lnTo>
                    <a:pt x="5974080" y="683260"/>
                  </a:lnTo>
                  <a:lnTo>
                    <a:pt x="5977890" y="676910"/>
                  </a:lnTo>
                  <a:lnTo>
                    <a:pt x="5980430" y="670560"/>
                  </a:lnTo>
                  <a:lnTo>
                    <a:pt x="5982970" y="665480"/>
                  </a:lnTo>
                  <a:lnTo>
                    <a:pt x="5984240" y="659130"/>
                  </a:lnTo>
                  <a:lnTo>
                    <a:pt x="5986780" y="652780"/>
                  </a:lnTo>
                  <a:lnTo>
                    <a:pt x="5990590" y="633730"/>
                  </a:lnTo>
                  <a:lnTo>
                    <a:pt x="5990590" y="111759"/>
                  </a:lnTo>
                  <a:lnTo>
                    <a:pt x="5989320" y="105409"/>
                  </a:lnTo>
                  <a:lnTo>
                    <a:pt x="5988050" y="97790"/>
                  </a:lnTo>
                  <a:lnTo>
                    <a:pt x="5986780" y="92709"/>
                  </a:lnTo>
                  <a:lnTo>
                    <a:pt x="5984240" y="86359"/>
                  </a:lnTo>
                  <a:lnTo>
                    <a:pt x="5982970" y="80009"/>
                  </a:lnTo>
                  <a:lnTo>
                    <a:pt x="5980430" y="73659"/>
                  </a:lnTo>
                  <a:lnTo>
                    <a:pt x="5977890" y="68580"/>
                  </a:lnTo>
                  <a:lnTo>
                    <a:pt x="5974080" y="62230"/>
                  </a:lnTo>
                  <a:lnTo>
                    <a:pt x="5971540" y="57150"/>
                  </a:lnTo>
                  <a:lnTo>
                    <a:pt x="5966460" y="52069"/>
                  </a:lnTo>
                  <a:lnTo>
                    <a:pt x="5955030" y="36830"/>
                  </a:lnTo>
                  <a:lnTo>
                    <a:pt x="5949950" y="31750"/>
                  </a:lnTo>
                  <a:lnTo>
                    <a:pt x="5934710" y="20319"/>
                  </a:lnTo>
                  <a:lnTo>
                    <a:pt x="5928360" y="16509"/>
                  </a:lnTo>
                  <a:lnTo>
                    <a:pt x="5923280" y="13969"/>
                  </a:lnTo>
                  <a:lnTo>
                    <a:pt x="5916930" y="11430"/>
                  </a:lnTo>
                  <a:lnTo>
                    <a:pt x="5911850" y="8890"/>
                  </a:lnTo>
                  <a:lnTo>
                    <a:pt x="5905500" y="6350"/>
                  </a:lnTo>
                  <a:lnTo>
                    <a:pt x="5892800" y="3809"/>
                  </a:lnTo>
                  <a:lnTo>
                    <a:pt x="5886450" y="1269"/>
                  </a:lnTo>
                  <a:close/>
                </a:path>
                <a:path w="5990590" h="745489" extrusionOk="0">
                  <a:moveTo>
                    <a:pt x="5873750" y="0"/>
                  </a:moveTo>
                  <a:lnTo>
                    <a:pt x="116839" y="0"/>
                  </a:lnTo>
                  <a:lnTo>
                    <a:pt x="110489" y="1269"/>
                  </a:lnTo>
                  <a:lnTo>
                    <a:pt x="5880100" y="1269"/>
                  </a:lnTo>
                  <a:lnTo>
                    <a:pt x="5873750" y="0"/>
                  </a:lnTo>
                  <a:close/>
                </a:path>
              </a:pathLst>
            </a:custGeom>
            <a:solidFill>
              <a:srgbClr val="5A9A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314960" y="5428890"/>
              <a:ext cx="5990590" cy="745490"/>
            </a:xfrm>
            <a:custGeom>
              <a:avLst/>
              <a:gdLst/>
              <a:ahLst/>
              <a:cxnLst/>
              <a:rect l="l" t="t" r="r" b="b"/>
              <a:pathLst>
                <a:path w="5990590" h="745489" extrusionOk="0">
                  <a:moveTo>
                    <a:pt x="0" y="124459"/>
                  </a:moveTo>
                  <a:lnTo>
                    <a:pt x="0" y="118109"/>
                  </a:lnTo>
                  <a:lnTo>
                    <a:pt x="1269" y="111759"/>
                  </a:lnTo>
                  <a:lnTo>
                    <a:pt x="1269" y="105409"/>
                  </a:lnTo>
                  <a:lnTo>
                    <a:pt x="2539" y="97790"/>
                  </a:lnTo>
                  <a:lnTo>
                    <a:pt x="3810" y="92709"/>
                  </a:lnTo>
                  <a:lnTo>
                    <a:pt x="6350" y="86359"/>
                  </a:lnTo>
                  <a:lnTo>
                    <a:pt x="8889" y="80009"/>
                  </a:lnTo>
                  <a:lnTo>
                    <a:pt x="11429" y="73659"/>
                  </a:lnTo>
                  <a:lnTo>
                    <a:pt x="13969" y="68580"/>
                  </a:lnTo>
                  <a:lnTo>
                    <a:pt x="16510" y="62230"/>
                  </a:lnTo>
                  <a:lnTo>
                    <a:pt x="20319" y="57150"/>
                  </a:lnTo>
                  <a:lnTo>
                    <a:pt x="24129" y="52069"/>
                  </a:lnTo>
                  <a:lnTo>
                    <a:pt x="27939" y="46990"/>
                  </a:lnTo>
                  <a:lnTo>
                    <a:pt x="31750" y="41909"/>
                  </a:lnTo>
                  <a:lnTo>
                    <a:pt x="36829" y="36830"/>
                  </a:lnTo>
                  <a:lnTo>
                    <a:pt x="40639" y="31750"/>
                  </a:lnTo>
                  <a:lnTo>
                    <a:pt x="45719" y="27940"/>
                  </a:lnTo>
                  <a:lnTo>
                    <a:pt x="50800" y="24130"/>
                  </a:lnTo>
                  <a:lnTo>
                    <a:pt x="57150" y="20319"/>
                  </a:lnTo>
                  <a:lnTo>
                    <a:pt x="62229" y="16509"/>
                  </a:lnTo>
                  <a:lnTo>
                    <a:pt x="67310" y="13969"/>
                  </a:lnTo>
                  <a:lnTo>
                    <a:pt x="73660" y="11430"/>
                  </a:lnTo>
                  <a:lnTo>
                    <a:pt x="80010" y="8890"/>
                  </a:lnTo>
                  <a:lnTo>
                    <a:pt x="85089" y="6350"/>
                  </a:lnTo>
                  <a:lnTo>
                    <a:pt x="91439" y="5080"/>
                  </a:lnTo>
                  <a:lnTo>
                    <a:pt x="97789" y="3809"/>
                  </a:lnTo>
                  <a:lnTo>
                    <a:pt x="104139" y="1269"/>
                  </a:lnTo>
                  <a:lnTo>
                    <a:pt x="110489" y="1269"/>
                  </a:lnTo>
                  <a:lnTo>
                    <a:pt x="116839" y="0"/>
                  </a:lnTo>
                  <a:lnTo>
                    <a:pt x="124460" y="0"/>
                  </a:lnTo>
                  <a:lnTo>
                    <a:pt x="5867400" y="0"/>
                  </a:lnTo>
                  <a:lnTo>
                    <a:pt x="5873750" y="0"/>
                  </a:lnTo>
                  <a:lnTo>
                    <a:pt x="5880100" y="1269"/>
                  </a:lnTo>
                  <a:lnTo>
                    <a:pt x="5886450" y="1269"/>
                  </a:lnTo>
                  <a:lnTo>
                    <a:pt x="5892800" y="3809"/>
                  </a:lnTo>
                  <a:lnTo>
                    <a:pt x="5899150" y="5080"/>
                  </a:lnTo>
                  <a:lnTo>
                    <a:pt x="5905500" y="6350"/>
                  </a:lnTo>
                  <a:lnTo>
                    <a:pt x="5911850" y="8890"/>
                  </a:lnTo>
                  <a:lnTo>
                    <a:pt x="5916930" y="11430"/>
                  </a:lnTo>
                  <a:lnTo>
                    <a:pt x="5923280" y="13969"/>
                  </a:lnTo>
                  <a:lnTo>
                    <a:pt x="5928360" y="16509"/>
                  </a:lnTo>
                  <a:lnTo>
                    <a:pt x="5934710" y="20319"/>
                  </a:lnTo>
                  <a:lnTo>
                    <a:pt x="5939790" y="24130"/>
                  </a:lnTo>
                  <a:lnTo>
                    <a:pt x="5944870" y="27940"/>
                  </a:lnTo>
                  <a:lnTo>
                    <a:pt x="5949950" y="31750"/>
                  </a:lnTo>
                  <a:lnTo>
                    <a:pt x="5955030" y="36830"/>
                  </a:lnTo>
                  <a:lnTo>
                    <a:pt x="5958840" y="41909"/>
                  </a:lnTo>
                  <a:lnTo>
                    <a:pt x="5962650" y="46990"/>
                  </a:lnTo>
                  <a:lnTo>
                    <a:pt x="5966460" y="52069"/>
                  </a:lnTo>
                  <a:lnTo>
                    <a:pt x="5971540" y="57150"/>
                  </a:lnTo>
                  <a:lnTo>
                    <a:pt x="5974080" y="62230"/>
                  </a:lnTo>
                  <a:lnTo>
                    <a:pt x="5977890" y="68580"/>
                  </a:lnTo>
                  <a:lnTo>
                    <a:pt x="5980430" y="73659"/>
                  </a:lnTo>
                  <a:lnTo>
                    <a:pt x="5982970" y="80009"/>
                  </a:lnTo>
                  <a:lnTo>
                    <a:pt x="5984240" y="86359"/>
                  </a:lnTo>
                  <a:lnTo>
                    <a:pt x="5986780" y="92709"/>
                  </a:lnTo>
                  <a:lnTo>
                    <a:pt x="5988050" y="97790"/>
                  </a:lnTo>
                  <a:lnTo>
                    <a:pt x="5989320" y="105409"/>
                  </a:lnTo>
                  <a:lnTo>
                    <a:pt x="5990590" y="111759"/>
                  </a:lnTo>
                  <a:lnTo>
                    <a:pt x="5990590" y="621030"/>
                  </a:lnTo>
                  <a:lnTo>
                    <a:pt x="5990590" y="633730"/>
                  </a:lnTo>
                  <a:lnTo>
                    <a:pt x="5989320" y="640080"/>
                  </a:lnTo>
                  <a:lnTo>
                    <a:pt x="5988050" y="646430"/>
                  </a:lnTo>
                  <a:lnTo>
                    <a:pt x="5986780" y="652780"/>
                  </a:lnTo>
                  <a:lnTo>
                    <a:pt x="5984240" y="659130"/>
                  </a:lnTo>
                  <a:lnTo>
                    <a:pt x="5982970" y="665480"/>
                  </a:lnTo>
                  <a:lnTo>
                    <a:pt x="5980430" y="670560"/>
                  </a:lnTo>
                  <a:lnTo>
                    <a:pt x="5977890" y="676910"/>
                  </a:lnTo>
                  <a:lnTo>
                    <a:pt x="5974080" y="683260"/>
                  </a:lnTo>
                  <a:lnTo>
                    <a:pt x="5971540" y="688340"/>
                  </a:lnTo>
                  <a:lnTo>
                    <a:pt x="5967730" y="693420"/>
                  </a:lnTo>
                  <a:lnTo>
                    <a:pt x="5963920" y="698500"/>
                  </a:lnTo>
                  <a:lnTo>
                    <a:pt x="5958840" y="703580"/>
                  </a:lnTo>
                  <a:lnTo>
                    <a:pt x="5955030" y="708660"/>
                  </a:lnTo>
                  <a:lnTo>
                    <a:pt x="5949950" y="712470"/>
                  </a:lnTo>
                  <a:lnTo>
                    <a:pt x="5944870" y="716280"/>
                  </a:lnTo>
                  <a:lnTo>
                    <a:pt x="5939790" y="721360"/>
                  </a:lnTo>
                  <a:lnTo>
                    <a:pt x="5934710" y="723900"/>
                  </a:lnTo>
                  <a:lnTo>
                    <a:pt x="5905500" y="737870"/>
                  </a:lnTo>
                  <a:lnTo>
                    <a:pt x="5899150" y="740410"/>
                  </a:lnTo>
                  <a:lnTo>
                    <a:pt x="5892800" y="741680"/>
                  </a:lnTo>
                  <a:lnTo>
                    <a:pt x="5886450" y="742950"/>
                  </a:lnTo>
                  <a:lnTo>
                    <a:pt x="5880100" y="744220"/>
                  </a:lnTo>
                  <a:lnTo>
                    <a:pt x="5873750" y="744220"/>
                  </a:lnTo>
                  <a:lnTo>
                    <a:pt x="5867400" y="744220"/>
                  </a:lnTo>
                  <a:lnTo>
                    <a:pt x="124460" y="745490"/>
                  </a:lnTo>
                  <a:lnTo>
                    <a:pt x="124460" y="744220"/>
                  </a:lnTo>
                  <a:lnTo>
                    <a:pt x="116839" y="744220"/>
                  </a:lnTo>
                  <a:lnTo>
                    <a:pt x="110489" y="744220"/>
                  </a:lnTo>
                  <a:lnTo>
                    <a:pt x="104139" y="742950"/>
                  </a:lnTo>
                  <a:lnTo>
                    <a:pt x="97789" y="741680"/>
                  </a:lnTo>
                  <a:lnTo>
                    <a:pt x="91439" y="740410"/>
                  </a:lnTo>
                  <a:lnTo>
                    <a:pt x="85089" y="737870"/>
                  </a:lnTo>
                  <a:lnTo>
                    <a:pt x="80010" y="736600"/>
                  </a:lnTo>
                  <a:lnTo>
                    <a:pt x="73660" y="734060"/>
                  </a:lnTo>
                  <a:lnTo>
                    <a:pt x="67310" y="731520"/>
                  </a:lnTo>
                  <a:lnTo>
                    <a:pt x="62229" y="727710"/>
                  </a:lnTo>
                  <a:lnTo>
                    <a:pt x="57150" y="725170"/>
                  </a:lnTo>
                  <a:lnTo>
                    <a:pt x="50800" y="721360"/>
                  </a:lnTo>
                  <a:lnTo>
                    <a:pt x="45719" y="717550"/>
                  </a:lnTo>
                  <a:lnTo>
                    <a:pt x="40639" y="712470"/>
                  </a:lnTo>
                  <a:lnTo>
                    <a:pt x="36829" y="708660"/>
                  </a:lnTo>
                  <a:lnTo>
                    <a:pt x="31750" y="703580"/>
                  </a:lnTo>
                  <a:lnTo>
                    <a:pt x="27939" y="698500"/>
                  </a:lnTo>
                  <a:lnTo>
                    <a:pt x="24129" y="693420"/>
                  </a:lnTo>
                  <a:lnTo>
                    <a:pt x="20319" y="688340"/>
                  </a:lnTo>
                  <a:lnTo>
                    <a:pt x="16510" y="683260"/>
                  </a:lnTo>
                  <a:lnTo>
                    <a:pt x="13969" y="676910"/>
                  </a:lnTo>
                  <a:lnTo>
                    <a:pt x="11429" y="671830"/>
                  </a:lnTo>
                  <a:lnTo>
                    <a:pt x="8889" y="665480"/>
                  </a:lnTo>
                  <a:lnTo>
                    <a:pt x="6350" y="659130"/>
                  </a:lnTo>
                  <a:lnTo>
                    <a:pt x="3810" y="652780"/>
                  </a:lnTo>
                  <a:lnTo>
                    <a:pt x="2539" y="646430"/>
                  </a:lnTo>
                  <a:lnTo>
                    <a:pt x="1269" y="640080"/>
                  </a:lnTo>
                  <a:lnTo>
                    <a:pt x="1269" y="633730"/>
                  </a:lnTo>
                  <a:lnTo>
                    <a:pt x="0" y="627380"/>
                  </a:lnTo>
                  <a:lnTo>
                    <a:pt x="0" y="621030"/>
                  </a:lnTo>
                  <a:lnTo>
                    <a:pt x="0" y="124459"/>
                  </a:lnTo>
                  <a:close/>
                </a:path>
                <a:path w="5990590" h="745489" extrusionOk="0">
                  <a:moveTo>
                    <a:pt x="0" y="0"/>
                  </a:moveTo>
                  <a:lnTo>
                    <a:pt x="0" y="0"/>
                  </a:lnTo>
                </a:path>
                <a:path w="5990590" h="745489" extrusionOk="0">
                  <a:moveTo>
                    <a:pt x="5990590" y="745490"/>
                  </a:moveTo>
                  <a:lnTo>
                    <a:pt x="5990590" y="745490"/>
                  </a:lnTo>
                </a:path>
              </a:pathLst>
            </a:custGeom>
            <a:noFill/>
            <a:ln w="12575" cap="flat" cmpd="sng">
              <a:solidFill>
                <a:srgbClr val="4170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6" name="Google Shape;196;p25"/>
          <p:cNvSpPr txBox="1"/>
          <p:nvPr/>
        </p:nvSpPr>
        <p:spPr>
          <a:xfrm>
            <a:off x="623569" y="5545730"/>
            <a:ext cx="5370195" cy="51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784350" marR="5080" lvl="0" indent="-177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Importante ser realizada pelo menos 1 limpeza anual – antes da  estação de incêndios.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7491722" y="5787025"/>
            <a:ext cx="3468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Foto: Tenente Coronel Lorenzetto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3884929" y="6264550"/>
            <a:ext cx="2051685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( SOARES e BATISTA, 2007)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200" y="1872890"/>
            <a:ext cx="5093970" cy="382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838200" y="707030"/>
            <a:ext cx="963993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ACEIROS – Parque Estadual de Vila Velha, PR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7633969" y="6173110"/>
            <a:ext cx="24021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Foto: Maj. Marco Antonio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1478280" y="6173110"/>
            <a:ext cx="20142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Foto: TC. Lorenzetto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26"/>
          <p:cNvGrpSpPr/>
          <p:nvPr/>
        </p:nvGrpSpPr>
        <p:grpSpPr>
          <a:xfrm>
            <a:off x="66039" y="1796690"/>
            <a:ext cx="11612880" cy="4361180"/>
            <a:chOff x="66039" y="1796690"/>
            <a:chExt cx="11612880" cy="4361180"/>
          </a:xfrm>
        </p:grpSpPr>
        <p:pic>
          <p:nvPicPr>
            <p:cNvPr id="208" name="Google Shape;20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67399" y="1799230"/>
              <a:ext cx="5811520" cy="435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039" y="1796690"/>
              <a:ext cx="5767070" cy="4324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3425190" y="638450"/>
            <a:ext cx="518096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Redução do Material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871219" y="1683660"/>
            <a:ext cx="104382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325" rIns="0" bIns="0" anchor="t" anchorCtr="0">
            <a:spAutoFit/>
          </a:bodyPr>
          <a:lstStyle/>
          <a:p>
            <a:pPr marL="232409" marR="5080" lvl="0" indent="-219709" algn="just" rtl="0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Técnica Preventiva mais eficiente para evitar a propagação dos incêndios  porém mais difícil – materiais existentes na floresta são potencialmente  combustíveis;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Google Shape;216;p27"/>
          <p:cNvGrpSpPr/>
          <p:nvPr/>
        </p:nvGrpSpPr>
        <p:grpSpPr>
          <a:xfrm>
            <a:off x="838200" y="3172100"/>
            <a:ext cx="4409440" cy="1038860"/>
            <a:chOff x="838200" y="3172100"/>
            <a:chExt cx="4409440" cy="1038860"/>
          </a:xfrm>
        </p:grpSpPr>
        <p:sp>
          <p:nvSpPr>
            <p:cNvPr id="217" name="Google Shape;217;p27"/>
            <p:cNvSpPr/>
            <p:nvPr/>
          </p:nvSpPr>
          <p:spPr>
            <a:xfrm>
              <a:off x="838200" y="3172100"/>
              <a:ext cx="4409440" cy="1038860"/>
            </a:xfrm>
            <a:custGeom>
              <a:avLst/>
              <a:gdLst/>
              <a:ahLst/>
              <a:cxnLst/>
              <a:rect l="l" t="t" r="r" b="b"/>
              <a:pathLst>
                <a:path w="4409440" h="1038860" extrusionOk="0">
                  <a:moveTo>
                    <a:pt x="4245610" y="1037589"/>
                  </a:moveTo>
                  <a:lnTo>
                    <a:pt x="163830" y="1037589"/>
                  </a:lnTo>
                  <a:lnTo>
                    <a:pt x="172719" y="1038859"/>
                  </a:lnTo>
                  <a:lnTo>
                    <a:pt x="4236720" y="1038859"/>
                  </a:lnTo>
                  <a:lnTo>
                    <a:pt x="4245610" y="1037589"/>
                  </a:lnTo>
                  <a:close/>
                </a:path>
                <a:path w="4409440" h="1038860" extrusionOk="0">
                  <a:moveTo>
                    <a:pt x="4254500" y="1269"/>
                  </a:moveTo>
                  <a:lnTo>
                    <a:pt x="154940" y="1269"/>
                  </a:lnTo>
                  <a:lnTo>
                    <a:pt x="144780" y="2539"/>
                  </a:lnTo>
                  <a:lnTo>
                    <a:pt x="135890" y="3810"/>
                  </a:lnTo>
                  <a:lnTo>
                    <a:pt x="128269" y="6350"/>
                  </a:lnTo>
                  <a:lnTo>
                    <a:pt x="110490" y="11429"/>
                  </a:lnTo>
                  <a:lnTo>
                    <a:pt x="101600" y="15239"/>
                  </a:lnTo>
                  <a:lnTo>
                    <a:pt x="86359" y="22860"/>
                  </a:lnTo>
                  <a:lnTo>
                    <a:pt x="71119" y="33019"/>
                  </a:lnTo>
                  <a:lnTo>
                    <a:pt x="63500" y="39369"/>
                  </a:lnTo>
                  <a:lnTo>
                    <a:pt x="57150" y="44450"/>
                  </a:lnTo>
                  <a:lnTo>
                    <a:pt x="50800" y="50800"/>
                  </a:lnTo>
                  <a:lnTo>
                    <a:pt x="43180" y="57150"/>
                  </a:lnTo>
                  <a:lnTo>
                    <a:pt x="38100" y="64769"/>
                  </a:lnTo>
                  <a:lnTo>
                    <a:pt x="33019" y="71119"/>
                  </a:lnTo>
                  <a:lnTo>
                    <a:pt x="26669" y="78739"/>
                  </a:lnTo>
                  <a:lnTo>
                    <a:pt x="22859" y="86360"/>
                  </a:lnTo>
                  <a:lnTo>
                    <a:pt x="17780" y="95250"/>
                  </a:lnTo>
                  <a:lnTo>
                    <a:pt x="13969" y="102869"/>
                  </a:lnTo>
                  <a:lnTo>
                    <a:pt x="11430" y="111760"/>
                  </a:lnTo>
                  <a:lnTo>
                    <a:pt x="7619" y="119379"/>
                  </a:lnTo>
                  <a:lnTo>
                    <a:pt x="2540" y="137160"/>
                  </a:lnTo>
                  <a:lnTo>
                    <a:pt x="0" y="154939"/>
                  </a:lnTo>
                  <a:lnTo>
                    <a:pt x="0" y="883919"/>
                  </a:lnTo>
                  <a:lnTo>
                    <a:pt x="1269" y="892809"/>
                  </a:lnTo>
                  <a:lnTo>
                    <a:pt x="3809" y="901700"/>
                  </a:lnTo>
                  <a:lnTo>
                    <a:pt x="5080" y="910589"/>
                  </a:lnTo>
                  <a:lnTo>
                    <a:pt x="7619" y="919479"/>
                  </a:lnTo>
                  <a:lnTo>
                    <a:pt x="11430" y="928369"/>
                  </a:lnTo>
                  <a:lnTo>
                    <a:pt x="15240" y="935989"/>
                  </a:lnTo>
                  <a:lnTo>
                    <a:pt x="19050" y="944879"/>
                  </a:lnTo>
                  <a:lnTo>
                    <a:pt x="44450" y="981709"/>
                  </a:lnTo>
                  <a:lnTo>
                    <a:pt x="63500" y="999489"/>
                  </a:lnTo>
                  <a:lnTo>
                    <a:pt x="71119" y="1005839"/>
                  </a:lnTo>
                  <a:lnTo>
                    <a:pt x="78740" y="1010919"/>
                  </a:lnTo>
                  <a:lnTo>
                    <a:pt x="86359" y="1014729"/>
                  </a:lnTo>
                  <a:lnTo>
                    <a:pt x="93980" y="1019809"/>
                  </a:lnTo>
                  <a:lnTo>
                    <a:pt x="101600" y="1023619"/>
                  </a:lnTo>
                  <a:lnTo>
                    <a:pt x="110490" y="1026159"/>
                  </a:lnTo>
                  <a:lnTo>
                    <a:pt x="119380" y="1029969"/>
                  </a:lnTo>
                  <a:lnTo>
                    <a:pt x="128269" y="1032509"/>
                  </a:lnTo>
                  <a:lnTo>
                    <a:pt x="135890" y="1035050"/>
                  </a:lnTo>
                  <a:lnTo>
                    <a:pt x="144780" y="1036319"/>
                  </a:lnTo>
                  <a:lnTo>
                    <a:pt x="154940" y="1037589"/>
                  </a:lnTo>
                  <a:lnTo>
                    <a:pt x="4254500" y="1037589"/>
                  </a:lnTo>
                  <a:lnTo>
                    <a:pt x="4263390" y="1036319"/>
                  </a:lnTo>
                  <a:lnTo>
                    <a:pt x="4272280" y="1033779"/>
                  </a:lnTo>
                  <a:lnTo>
                    <a:pt x="4281170" y="1032509"/>
                  </a:lnTo>
                  <a:lnTo>
                    <a:pt x="4290060" y="1029969"/>
                  </a:lnTo>
                  <a:lnTo>
                    <a:pt x="4298950" y="1026159"/>
                  </a:lnTo>
                  <a:lnTo>
                    <a:pt x="4306570" y="1023619"/>
                  </a:lnTo>
                  <a:lnTo>
                    <a:pt x="4315460" y="1019809"/>
                  </a:lnTo>
                  <a:lnTo>
                    <a:pt x="4345940" y="999489"/>
                  </a:lnTo>
                  <a:lnTo>
                    <a:pt x="4352290" y="993139"/>
                  </a:lnTo>
                  <a:lnTo>
                    <a:pt x="4358640" y="988059"/>
                  </a:lnTo>
                  <a:lnTo>
                    <a:pt x="4364990" y="980439"/>
                  </a:lnTo>
                  <a:lnTo>
                    <a:pt x="4370070" y="974089"/>
                  </a:lnTo>
                  <a:lnTo>
                    <a:pt x="4376420" y="966469"/>
                  </a:lnTo>
                  <a:lnTo>
                    <a:pt x="4381500" y="958850"/>
                  </a:lnTo>
                  <a:lnTo>
                    <a:pt x="4386580" y="952500"/>
                  </a:lnTo>
                  <a:lnTo>
                    <a:pt x="4390390" y="943609"/>
                  </a:lnTo>
                  <a:lnTo>
                    <a:pt x="4394200" y="935989"/>
                  </a:lnTo>
                  <a:lnTo>
                    <a:pt x="4398010" y="927100"/>
                  </a:lnTo>
                  <a:lnTo>
                    <a:pt x="4400550" y="918209"/>
                  </a:lnTo>
                  <a:lnTo>
                    <a:pt x="4403090" y="910589"/>
                  </a:lnTo>
                  <a:lnTo>
                    <a:pt x="4405630" y="901700"/>
                  </a:lnTo>
                  <a:lnTo>
                    <a:pt x="4408170" y="883919"/>
                  </a:lnTo>
                  <a:lnTo>
                    <a:pt x="4408170" y="875029"/>
                  </a:lnTo>
                  <a:lnTo>
                    <a:pt x="4409440" y="864869"/>
                  </a:lnTo>
                  <a:lnTo>
                    <a:pt x="4409440" y="172719"/>
                  </a:lnTo>
                  <a:lnTo>
                    <a:pt x="4408170" y="163829"/>
                  </a:lnTo>
                  <a:lnTo>
                    <a:pt x="4408170" y="154939"/>
                  </a:lnTo>
                  <a:lnTo>
                    <a:pt x="4398010" y="111760"/>
                  </a:lnTo>
                  <a:lnTo>
                    <a:pt x="4390390" y="95250"/>
                  </a:lnTo>
                  <a:lnTo>
                    <a:pt x="4386580" y="86360"/>
                  </a:lnTo>
                  <a:lnTo>
                    <a:pt x="4376420" y="71119"/>
                  </a:lnTo>
                  <a:lnTo>
                    <a:pt x="4370070" y="64769"/>
                  </a:lnTo>
                  <a:lnTo>
                    <a:pt x="4364990" y="57150"/>
                  </a:lnTo>
                  <a:lnTo>
                    <a:pt x="4352290" y="44450"/>
                  </a:lnTo>
                  <a:lnTo>
                    <a:pt x="4344670" y="39369"/>
                  </a:lnTo>
                  <a:lnTo>
                    <a:pt x="4338320" y="33019"/>
                  </a:lnTo>
                  <a:lnTo>
                    <a:pt x="4297680" y="11429"/>
                  </a:lnTo>
                  <a:lnTo>
                    <a:pt x="4272280" y="3810"/>
                  </a:lnTo>
                  <a:lnTo>
                    <a:pt x="4254500" y="1269"/>
                  </a:lnTo>
                  <a:close/>
                </a:path>
                <a:path w="4409440" h="1038860" extrusionOk="0">
                  <a:moveTo>
                    <a:pt x="4236720" y="0"/>
                  </a:moveTo>
                  <a:lnTo>
                    <a:pt x="172719" y="0"/>
                  </a:lnTo>
                  <a:lnTo>
                    <a:pt x="163830" y="1269"/>
                  </a:lnTo>
                  <a:lnTo>
                    <a:pt x="4245610" y="1269"/>
                  </a:lnTo>
                  <a:lnTo>
                    <a:pt x="4236720" y="0"/>
                  </a:lnTo>
                  <a:close/>
                </a:path>
              </a:pathLst>
            </a:custGeom>
            <a:solidFill>
              <a:srgbClr val="5A9A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838200" y="3172100"/>
              <a:ext cx="4409440" cy="1038860"/>
            </a:xfrm>
            <a:custGeom>
              <a:avLst/>
              <a:gdLst/>
              <a:ahLst/>
              <a:cxnLst/>
              <a:rect l="l" t="t" r="r" b="b"/>
              <a:pathLst>
                <a:path w="4409440" h="1038860" extrusionOk="0">
                  <a:moveTo>
                    <a:pt x="0" y="172719"/>
                  </a:moveTo>
                  <a:lnTo>
                    <a:pt x="0" y="163829"/>
                  </a:lnTo>
                  <a:lnTo>
                    <a:pt x="0" y="154939"/>
                  </a:lnTo>
                  <a:lnTo>
                    <a:pt x="1269" y="146050"/>
                  </a:lnTo>
                  <a:lnTo>
                    <a:pt x="2540" y="137160"/>
                  </a:lnTo>
                  <a:lnTo>
                    <a:pt x="5080" y="128269"/>
                  </a:lnTo>
                  <a:lnTo>
                    <a:pt x="7619" y="119379"/>
                  </a:lnTo>
                  <a:lnTo>
                    <a:pt x="11430" y="111760"/>
                  </a:lnTo>
                  <a:lnTo>
                    <a:pt x="13969" y="102869"/>
                  </a:lnTo>
                  <a:lnTo>
                    <a:pt x="17780" y="95250"/>
                  </a:lnTo>
                  <a:lnTo>
                    <a:pt x="22859" y="86360"/>
                  </a:lnTo>
                  <a:lnTo>
                    <a:pt x="26669" y="78739"/>
                  </a:lnTo>
                  <a:lnTo>
                    <a:pt x="33019" y="71119"/>
                  </a:lnTo>
                  <a:lnTo>
                    <a:pt x="38100" y="64769"/>
                  </a:lnTo>
                  <a:lnTo>
                    <a:pt x="43180" y="57150"/>
                  </a:lnTo>
                  <a:lnTo>
                    <a:pt x="50800" y="50800"/>
                  </a:lnTo>
                  <a:lnTo>
                    <a:pt x="57150" y="44450"/>
                  </a:lnTo>
                  <a:lnTo>
                    <a:pt x="63500" y="39369"/>
                  </a:lnTo>
                  <a:lnTo>
                    <a:pt x="71119" y="33019"/>
                  </a:lnTo>
                  <a:lnTo>
                    <a:pt x="78740" y="27939"/>
                  </a:lnTo>
                  <a:lnTo>
                    <a:pt x="86359" y="22860"/>
                  </a:lnTo>
                  <a:lnTo>
                    <a:pt x="93980" y="19050"/>
                  </a:lnTo>
                  <a:lnTo>
                    <a:pt x="101600" y="15239"/>
                  </a:lnTo>
                  <a:lnTo>
                    <a:pt x="110490" y="11429"/>
                  </a:lnTo>
                  <a:lnTo>
                    <a:pt x="119380" y="8889"/>
                  </a:lnTo>
                  <a:lnTo>
                    <a:pt x="128269" y="6350"/>
                  </a:lnTo>
                  <a:lnTo>
                    <a:pt x="135890" y="3810"/>
                  </a:lnTo>
                  <a:lnTo>
                    <a:pt x="144780" y="2539"/>
                  </a:lnTo>
                  <a:lnTo>
                    <a:pt x="154940" y="1269"/>
                  </a:lnTo>
                  <a:lnTo>
                    <a:pt x="163830" y="1269"/>
                  </a:lnTo>
                  <a:lnTo>
                    <a:pt x="172719" y="0"/>
                  </a:lnTo>
                  <a:lnTo>
                    <a:pt x="4236720" y="0"/>
                  </a:lnTo>
                  <a:lnTo>
                    <a:pt x="4245610" y="1269"/>
                  </a:lnTo>
                  <a:lnTo>
                    <a:pt x="4254500" y="1269"/>
                  </a:lnTo>
                  <a:lnTo>
                    <a:pt x="4263390" y="2539"/>
                  </a:lnTo>
                  <a:lnTo>
                    <a:pt x="4272280" y="3810"/>
                  </a:lnTo>
                  <a:lnTo>
                    <a:pt x="4281170" y="6350"/>
                  </a:lnTo>
                  <a:lnTo>
                    <a:pt x="4323080" y="22860"/>
                  </a:lnTo>
                  <a:lnTo>
                    <a:pt x="4330700" y="27939"/>
                  </a:lnTo>
                  <a:lnTo>
                    <a:pt x="4338320" y="33019"/>
                  </a:lnTo>
                  <a:lnTo>
                    <a:pt x="4344670" y="39369"/>
                  </a:lnTo>
                  <a:lnTo>
                    <a:pt x="4352290" y="44450"/>
                  </a:lnTo>
                  <a:lnTo>
                    <a:pt x="4358640" y="50800"/>
                  </a:lnTo>
                  <a:lnTo>
                    <a:pt x="4364990" y="57150"/>
                  </a:lnTo>
                  <a:lnTo>
                    <a:pt x="4370070" y="64769"/>
                  </a:lnTo>
                  <a:lnTo>
                    <a:pt x="4376420" y="71119"/>
                  </a:lnTo>
                  <a:lnTo>
                    <a:pt x="4381500" y="78739"/>
                  </a:lnTo>
                  <a:lnTo>
                    <a:pt x="4386580" y="86360"/>
                  </a:lnTo>
                  <a:lnTo>
                    <a:pt x="4390390" y="95250"/>
                  </a:lnTo>
                  <a:lnTo>
                    <a:pt x="4405630" y="137160"/>
                  </a:lnTo>
                  <a:lnTo>
                    <a:pt x="4406900" y="146050"/>
                  </a:lnTo>
                  <a:lnTo>
                    <a:pt x="4408170" y="154939"/>
                  </a:lnTo>
                  <a:lnTo>
                    <a:pt x="4408170" y="163829"/>
                  </a:lnTo>
                  <a:lnTo>
                    <a:pt x="4409440" y="172719"/>
                  </a:lnTo>
                  <a:lnTo>
                    <a:pt x="4409440" y="864869"/>
                  </a:lnTo>
                  <a:lnTo>
                    <a:pt x="4408170" y="875029"/>
                  </a:lnTo>
                  <a:lnTo>
                    <a:pt x="4408170" y="883919"/>
                  </a:lnTo>
                  <a:lnTo>
                    <a:pt x="4406900" y="892809"/>
                  </a:lnTo>
                  <a:lnTo>
                    <a:pt x="4405630" y="901700"/>
                  </a:lnTo>
                  <a:lnTo>
                    <a:pt x="4403090" y="910589"/>
                  </a:lnTo>
                  <a:lnTo>
                    <a:pt x="4400550" y="918209"/>
                  </a:lnTo>
                  <a:lnTo>
                    <a:pt x="4398010" y="927100"/>
                  </a:lnTo>
                  <a:lnTo>
                    <a:pt x="4394200" y="935989"/>
                  </a:lnTo>
                  <a:lnTo>
                    <a:pt x="4390390" y="943609"/>
                  </a:lnTo>
                  <a:lnTo>
                    <a:pt x="4386580" y="952500"/>
                  </a:lnTo>
                  <a:lnTo>
                    <a:pt x="4381500" y="958850"/>
                  </a:lnTo>
                  <a:lnTo>
                    <a:pt x="4376420" y="966469"/>
                  </a:lnTo>
                  <a:lnTo>
                    <a:pt x="4370070" y="974089"/>
                  </a:lnTo>
                  <a:lnTo>
                    <a:pt x="4364990" y="980439"/>
                  </a:lnTo>
                  <a:lnTo>
                    <a:pt x="4358640" y="988059"/>
                  </a:lnTo>
                  <a:lnTo>
                    <a:pt x="4352290" y="993139"/>
                  </a:lnTo>
                  <a:lnTo>
                    <a:pt x="4345940" y="999489"/>
                  </a:lnTo>
                  <a:lnTo>
                    <a:pt x="4338320" y="1004569"/>
                  </a:lnTo>
                  <a:lnTo>
                    <a:pt x="4330700" y="1009650"/>
                  </a:lnTo>
                  <a:lnTo>
                    <a:pt x="4323080" y="1014729"/>
                  </a:lnTo>
                  <a:lnTo>
                    <a:pt x="4315460" y="1019809"/>
                  </a:lnTo>
                  <a:lnTo>
                    <a:pt x="4306570" y="1023619"/>
                  </a:lnTo>
                  <a:lnTo>
                    <a:pt x="4298950" y="1026159"/>
                  </a:lnTo>
                  <a:lnTo>
                    <a:pt x="4290060" y="1029969"/>
                  </a:lnTo>
                  <a:lnTo>
                    <a:pt x="4281170" y="1032509"/>
                  </a:lnTo>
                  <a:lnTo>
                    <a:pt x="4272280" y="1033779"/>
                  </a:lnTo>
                  <a:lnTo>
                    <a:pt x="4263390" y="1036319"/>
                  </a:lnTo>
                  <a:lnTo>
                    <a:pt x="4254500" y="1037589"/>
                  </a:lnTo>
                  <a:lnTo>
                    <a:pt x="4245610" y="1037589"/>
                  </a:lnTo>
                  <a:lnTo>
                    <a:pt x="4236720" y="1038859"/>
                  </a:lnTo>
                  <a:lnTo>
                    <a:pt x="172719" y="1038859"/>
                  </a:lnTo>
                  <a:lnTo>
                    <a:pt x="163830" y="1037589"/>
                  </a:lnTo>
                  <a:lnTo>
                    <a:pt x="154940" y="1037589"/>
                  </a:lnTo>
                  <a:lnTo>
                    <a:pt x="144780" y="1036319"/>
                  </a:lnTo>
                  <a:lnTo>
                    <a:pt x="135890" y="1035050"/>
                  </a:lnTo>
                  <a:lnTo>
                    <a:pt x="128269" y="1032509"/>
                  </a:lnTo>
                  <a:lnTo>
                    <a:pt x="119380" y="1029969"/>
                  </a:lnTo>
                  <a:lnTo>
                    <a:pt x="110490" y="1026159"/>
                  </a:lnTo>
                  <a:lnTo>
                    <a:pt x="101600" y="1023619"/>
                  </a:lnTo>
                  <a:lnTo>
                    <a:pt x="93980" y="1019809"/>
                  </a:lnTo>
                  <a:lnTo>
                    <a:pt x="86359" y="1014729"/>
                  </a:lnTo>
                  <a:lnTo>
                    <a:pt x="78740" y="1010919"/>
                  </a:lnTo>
                  <a:lnTo>
                    <a:pt x="71119" y="1005839"/>
                  </a:lnTo>
                  <a:lnTo>
                    <a:pt x="63500" y="999489"/>
                  </a:lnTo>
                  <a:lnTo>
                    <a:pt x="57150" y="994409"/>
                  </a:lnTo>
                  <a:lnTo>
                    <a:pt x="50800" y="988059"/>
                  </a:lnTo>
                  <a:lnTo>
                    <a:pt x="44450" y="981709"/>
                  </a:lnTo>
                  <a:lnTo>
                    <a:pt x="38100" y="974089"/>
                  </a:lnTo>
                  <a:lnTo>
                    <a:pt x="33019" y="967739"/>
                  </a:lnTo>
                  <a:lnTo>
                    <a:pt x="27940" y="960119"/>
                  </a:lnTo>
                  <a:lnTo>
                    <a:pt x="22859" y="952500"/>
                  </a:lnTo>
                  <a:lnTo>
                    <a:pt x="19050" y="944879"/>
                  </a:lnTo>
                  <a:lnTo>
                    <a:pt x="15240" y="935989"/>
                  </a:lnTo>
                  <a:lnTo>
                    <a:pt x="11430" y="928369"/>
                  </a:lnTo>
                  <a:lnTo>
                    <a:pt x="7619" y="919479"/>
                  </a:lnTo>
                  <a:lnTo>
                    <a:pt x="5080" y="910589"/>
                  </a:lnTo>
                  <a:lnTo>
                    <a:pt x="3809" y="901700"/>
                  </a:lnTo>
                  <a:lnTo>
                    <a:pt x="1269" y="892809"/>
                  </a:lnTo>
                  <a:lnTo>
                    <a:pt x="0" y="883919"/>
                  </a:lnTo>
                  <a:lnTo>
                    <a:pt x="0" y="875029"/>
                  </a:lnTo>
                  <a:lnTo>
                    <a:pt x="0" y="866139"/>
                  </a:lnTo>
                  <a:lnTo>
                    <a:pt x="0" y="172719"/>
                  </a:lnTo>
                  <a:close/>
                </a:path>
                <a:path w="4409440" h="1038860" extrusionOk="0">
                  <a:moveTo>
                    <a:pt x="0" y="0"/>
                  </a:moveTo>
                  <a:lnTo>
                    <a:pt x="0" y="0"/>
                  </a:lnTo>
                </a:path>
                <a:path w="4409440" h="1038860" extrusionOk="0">
                  <a:moveTo>
                    <a:pt x="4409440" y="1038859"/>
                  </a:moveTo>
                  <a:lnTo>
                    <a:pt x="4409440" y="1038859"/>
                  </a:lnTo>
                </a:path>
              </a:pathLst>
            </a:custGeom>
            <a:noFill/>
            <a:ln w="12575" cap="flat" cmpd="sng">
              <a:solidFill>
                <a:srgbClr val="4170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9" name="Google Shape;219;p27"/>
          <p:cNvSpPr txBox="1"/>
          <p:nvPr/>
        </p:nvSpPr>
        <p:spPr>
          <a:xfrm>
            <a:off x="1052830" y="3267350"/>
            <a:ext cx="3979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 intensidade dos incêndios é diretamente  proporcional à quantidade de material  combustível existente.</a:t>
            </a:r>
            <a:endParaRPr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27"/>
          <p:cNvGrpSpPr/>
          <p:nvPr/>
        </p:nvGrpSpPr>
        <p:grpSpPr>
          <a:xfrm>
            <a:off x="6943090" y="3172100"/>
            <a:ext cx="4410710" cy="1038860"/>
            <a:chOff x="6943090" y="3172100"/>
            <a:chExt cx="4410710" cy="1038860"/>
          </a:xfrm>
        </p:grpSpPr>
        <p:sp>
          <p:nvSpPr>
            <p:cNvPr id="221" name="Google Shape;221;p27"/>
            <p:cNvSpPr/>
            <p:nvPr/>
          </p:nvSpPr>
          <p:spPr>
            <a:xfrm>
              <a:off x="6943090" y="3172100"/>
              <a:ext cx="4410710" cy="1038860"/>
            </a:xfrm>
            <a:custGeom>
              <a:avLst/>
              <a:gdLst/>
              <a:ahLst/>
              <a:cxnLst/>
              <a:rect l="l" t="t" r="r" b="b"/>
              <a:pathLst>
                <a:path w="4410709" h="1038860" extrusionOk="0">
                  <a:moveTo>
                    <a:pt x="4246880" y="1037589"/>
                  </a:moveTo>
                  <a:lnTo>
                    <a:pt x="163829" y="1037589"/>
                  </a:lnTo>
                  <a:lnTo>
                    <a:pt x="172719" y="1038859"/>
                  </a:lnTo>
                  <a:lnTo>
                    <a:pt x="4237989" y="1038859"/>
                  </a:lnTo>
                  <a:lnTo>
                    <a:pt x="4246880" y="1037589"/>
                  </a:lnTo>
                  <a:close/>
                </a:path>
                <a:path w="4410709" h="1038860" extrusionOk="0">
                  <a:moveTo>
                    <a:pt x="4254500" y="1269"/>
                  </a:moveTo>
                  <a:lnTo>
                    <a:pt x="154939" y="1269"/>
                  </a:lnTo>
                  <a:lnTo>
                    <a:pt x="137159" y="3810"/>
                  </a:lnTo>
                  <a:lnTo>
                    <a:pt x="110489" y="11429"/>
                  </a:lnTo>
                  <a:lnTo>
                    <a:pt x="102869" y="15239"/>
                  </a:lnTo>
                  <a:lnTo>
                    <a:pt x="93979" y="19050"/>
                  </a:lnTo>
                  <a:lnTo>
                    <a:pt x="86359" y="22860"/>
                  </a:lnTo>
                  <a:lnTo>
                    <a:pt x="71119" y="33019"/>
                  </a:lnTo>
                  <a:lnTo>
                    <a:pt x="64769" y="39369"/>
                  </a:lnTo>
                  <a:lnTo>
                    <a:pt x="57150" y="44450"/>
                  </a:lnTo>
                  <a:lnTo>
                    <a:pt x="44450" y="57150"/>
                  </a:lnTo>
                  <a:lnTo>
                    <a:pt x="39369" y="64769"/>
                  </a:lnTo>
                  <a:lnTo>
                    <a:pt x="33019" y="71119"/>
                  </a:lnTo>
                  <a:lnTo>
                    <a:pt x="22859" y="86360"/>
                  </a:lnTo>
                  <a:lnTo>
                    <a:pt x="19050" y="95250"/>
                  </a:lnTo>
                  <a:lnTo>
                    <a:pt x="15239" y="102869"/>
                  </a:lnTo>
                  <a:lnTo>
                    <a:pt x="11429" y="111760"/>
                  </a:lnTo>
                  <a:lnTo>
                    <a:pt x="8889" y="119379"/>
                  </a:lnTo>
                  <a:lnTo>
                    <a:pt x="3809" y="137160"/>
                  </a:lnTo>
                  <a:lnTo>
                    <a:pt x="0" y="163829"/>
                  </a:lnTo>
                  <a:lnTo>
                    <a:pt x="0" y="875029"/>
                  </a:lnTo>
                  <a:lnTo>
                    <a:pt x="3809" y="901700"/>
                  </a:lnTo>
                  <a:lnTo>
                    <a:pt x="11429" y="928369"/>
                  </a:lnTo>
                  <a:lnTo>
                    <a:pt x="15239" y="935989"/>
                  </a:lnTo>
                  <a:lnTo>
                    <a:pt x="19050" y="944879"/>
                  </a:lnTo>
                  <a:lnTo>
                    <a:pt x="24129" y="952500"/>
                  </a:lnTo>
                  <a:lnTo>
                    <a:pt x="27939" y="960119"/>
                  </a:lnTo>
                  <a:lnTo>
                    <a:pt x="33019" y="967739"/>
                  </a:lnTo>
                  <a:lnTo>
                    <a:pt x="39369" y="974089"/>
                  </a:lnTo>
                  <a:lnTo>
                    <a:pt x="44450" y="981709"/>
                  </a:lnTo>
                  <a:lnTo>
                    <a:pt x="57150" y="994409"/>
                  </a:lnTo>
                  <a:lnTo>
                    <a:pt x="64769" y="999489"/>
                  </a:lnTo>
                  <a:lnTo>
                    <a:pt x="71119" y="1005839"/>
                  </a:lnTo>
                  <a:lnTo>
                    <a:pt x="78739" y="1010919"/>
                  </a:lnTo>
                  <a:lnTo>
                    <a:pt x="86359" y="1014729"/>
                  </a:lnTo>
                  <a:lnTo>
                    <a:pt x="93979" y="1019809"/>
                  </a:lnTo>
                  <a:lnTo>
                    <a:pt x="102869" y="1023619"/>
                  </a:lnTo>
                  <a:lnTo>
                    <a:pt x="110489" y="1026159"/>
                  </a:lnTo>
                  <a:lnTo>
                    <a:pt x="119379" y="1029969"/>
                  </a:lnTo>
                  <a:lnTo>
                    <a:pt x="137159" y="1035050"/>
                  </a:lnTo>
                  <a:lnTo>
                    <a:pt x="154939" y="1037589"/>
                  </a:lnTo>
                  <a:lnTo>
                    <a:pt x="4255769" y="1037589"/>
                  </a:lnTo>
                  <a:lnTo>
                    <a:pt x="4264659" y="1036319"/>
                  </a:lnTo>
                  <a:lnTo>
                    <a:pt x="4273550" y="1033779"/>
                  </a:lnTo>
                  <a:lnTo>
                    <a:pt x="4282439" y="1032509"/>
                  </a:lnTo>
                  <a:lnTo>
                    <a:pt x="4291330" y="1029969"/>
                  </a:lnTo>
                  <a:lnTo>
                    <a:pt x="4298950" y="1026159"/>
                  </a:lnTo>
                  <a:lnTo>
                    <a:pt x="4307839" y="1023619"/>
                  </a:lnTo>
                  <a:lnTo>
                    <a:pt x="4315459" y="1019809"/>
                  </a:lnTo>
                  <a:lnTo>
                    <a:pt x="4324350" y="1014729"/>
                  </a:lnTo>
                  <a:lnTo>
                    <a:pt x="4331969" y="1009650"/>
                  </a:lnTo>
                  <a:lnTo>
                    <a:pt x="4338319" y="1004569"/>
                  </a:lnTo>
                  <a:lnTo>
                    <a:pt x="4345939" y="999489"/>
                  </a:lnTo>
                  <a:lnTo>
                    <a:pt x="4353559" y="993139"/>
                  </a:lnTo>
                  <a:lnTo>
                    <a:pt x="4359909" y="988059"/>
                  </a:lnTo>
                  <a:lnTo>
                    <a:pt x="4364989" y="980439"/>
                  </a:lnTo>
                  <a:lnTo>
                    <a:pt x="4391659" y="943609"/>
                  </a:lnTo>
                  <a:lnTo>
                    <a:pt x="4398009" y="927100"/>
                  </a:lnTo>
                  <a:lnTo>
                    <a:pt x="4401819" y="918209"/>
                  </a:lnTo>
                  <a:lnTo>
                    <a:pt x="4404359" y="910589"/>
                  </a:lnTo>
                  <a:lnTo>
                    <a:pt x="4406900" y="901700"/>
                  </a:lnTo>
                  <a:lnTo>
                    <a:pt x="4408169" y="892809"/>
                  </a:lnTo>
                  <a:lnTo>
                    <a:pt x="4408169" y="883919"/>
                  </a:lnTo>
                  <a:lnTo>
                    <a:pt x="4409439" y="875029"/>
                  </a:lnTo>
                  <a:lnTo>
                    <a:pt x="4409439" y="864869"/>
                  </a:lnTo>
                  <a:lnTo>
                    <a:pt x="4410709" y="864869"/>
                  </a:lnTo>
                  <a:lnTo>
                    <a:pt x="4409439" y="172719"/>
                  </a:lnTo>
                  <a:lnTo>
                    <a:pt x="4409439" y="163829"/>
                  </a:lnTo>
                  <a:lnTo>
                    <a:pt x="4408169" y="154939"/>
                  </a:lnTo>
                  <a:lnTo>
                    <a:pt x="4408169" y="146050"/>
                  </a:lnTo>
                  <a:lnTo>
                    <a:pt x="4406900" y="137160"/>
                  </a:lnTo>
                  <a:lnTo>
                    <a:pt x="4401819" y="119379"/>
                  </a:lnTo>
                  <a:lnTo>
                    <a:pt x="4398009" y="111760"/>
                  </a:lnTo>
                  <a:lnTo>
                    <a:pt x="4395469" y="102869"/>
                  </a:lnTo>
                  <a:lnTo>
                    <a:pt x="4391659" y="95250"/>
                  </a:lnTo>
                  <a:lnTo>
                    <a:pt x="4386580" y="86360"/>
                  </a:lnTo>
                  <a:lnTo>
                    <a:pt x="4382769" y="78739"/>
                  </a:lnTo>
                  <a:lnTo>
                    <a:pt x="4376419" y="71119"/>
                  </a:lnTo>
                  <a:lnTo>
                    <a:pt x="4371339" y="64769"/>
                  </a:lnTo>
                  <a:lnTo>
                    <a:pt x="4364989" y="57150"/>
                  </a:lnTo>
                  <a:lnTo>
                    <a:pt x="4352289" y="44450"/>
                  </a:lnTo>
                  <a:lnTo>
                    <a:pt x="4345939" y="39369"/>
                  </a:lnTo>
                  <a:lnTo>
                    <a:pt x="4338319" y="33019"/>
                  </a:lnTo>
                  <a:lnTo>
                    <a:pt x="4323080" y="22860"/>
                  </a:lnTo>
                  <a:lnTo>
                    <a:pt x="4307839" y="15239"/>
                  </a:lnTo>
                  <a:lnTo>
                    <a:pt x="4298950" y="11429"/>
                  </a:lnTo>
                  <a:lnTo>
                    <a:pt x="4281169" y="6350"/>
                  </a:lnTo>
                  <a:lnTo>
                    <a:pt x="4273550" y="3810"/>
                  </a:lnTo>
                  <a:lnTo>
                    <a:pt x="4264659" y="2539"/>
                  </a:lnTo>
                  <a:lnTo>
                    <a:pt x="4254500" y="1269"/>
                  </a:lnTo>
                  <a:close/>
                </a:path>
                <a:path w="4410709" h="1038860" extrusionOk="0">
                  <a:moveTo>
                    <a:pt x="4236719" y="0"/>
                  </a:moveTo>
                  <a:lnTo>
                    <a:pt x="172719" y="0"/>
                  </a:lnTo>
                  <a:lnTo>
                    <a:pt x="163829" y="1269"/>
                  </a:lnTo>
                  <a:lnTo>
                    <a:pt x="4245609" y="1269"/>
                  </a:lnTo>
                  <a:lnTo>
                    <a:pt x="4236719" y="0"/>
                  </a:lnTo>
                  <a:close/>
                </a:path>
              </a:pathLst>
            </a:custGeom>
            <a:solidFill>
              <a:srgbClr val="5A9A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6943090" y="3172100"/>
              <a:ext cx="4410710" cy="1038860"/>
            </a:xfrm>
            <a:custGeom>
              <a:avLst/>
              <a:gdLst/>
              <a:ahLst/>
              <a:cxnLst/>
              <a:rect l="l" t="t" r="r" b="b"/>
              <a:pathLst>
                <a:path w="4410709" h="1038860" extrusionOk="0">
                  <a:moveTo>
                    <a:pt x="0" y="172719"/>
                  </a:moveTo>
                  <a:lnTo>
                    <a:pt x="0" y="163829"/>
                  </a:lnTo>
                  <a:lnTo>
                    <a:pt x="1269" y="154939"/>
                  </a:lnTo>
                  <a:lnTo>
                    <a:pt x="2539" y="146050"/>
                  </a:lnTo>
                  <a:lnTo>
                    <a:pt x="3809" y="137160"/>
                  </a:lnTo>
                  <a:lnTo>
                    <a:pt x="6350" y="128269"/>
                  </a:lnTo>
                  <a:lnTo>
                    <a:pt x="8889" y="119379"/>
                  </a:lnTo>
                  <a:lnTo>
                    <a:pt x="11429" y="111760"/>
                  </a:lnTo>
                  <a:lnTo>
                    <a:pt x="15239" y="102869"/>
                  </a:lnTo>
                  <a:lnTo>
                    <a:pt x="19050" y="95250"/>
                  </a:lnTo>
                  <a:lnTo>
                    <a:pt x="22859" y="86360"/>
                  </a:lnTo>
                  <a:lnTo>
                    <a:pt x="27939" y="78739"/>
                  </a:lnTo>
                  <a:lnTo>
                    <a:pt x="33019" y="71119"/>
                  </a:lnTo>
                  <a:lnTo>
                    <a:pt x="39369" y="64769"/>
                  </a:lnTo>
                  <a:lnTo>
                    <a:pt x="44450" y="57150"/>
                  </a:lnTo>
                  <a:lnTo>
                    <a:pt x="50800" y="50800"/>
                  </a:lnTo>
                  <a:lnTo>
                    <a:pt x="57150" y="44450"/>
                  </a:lnTo>
                  <a:lnTo>
                    <a:pt x="64769" y="39369"/>
                  </a:lnTo>
                  <a:lnTo>
                    <a:pt x="71119" y="33019"/>
                  </a:lnTo>
                  <a:lnTo>
                    <a:pt x="78739" y="27939"/>
                  </a:lnTo>
                  <a:lnTo>
                    <a:pt x="86359" y="22860"/>
                  </a:lnTo>
                  <a:lnTo>
                    <a:pt x="93979" y="19050"/>
                  </a:lnTo>
                  <a:lnTo>
                    <a:pt x="102869" y="15239"/>
                  </a:lnTo>
                  <a:lnTo>
                    <a:pt x="110489" y="11429"/>
                  </a:lnTo>
                  <a:lnTo>
                    <a:pt x="119379" y="8889"/>
                  </a:lnTo>
                  <a:lnTo>
                    <a:pt x="128269" y="6350"/>
                  </a:lnTo>
                  <a:lnTo>
                    <a:pt x="137159" y="3810"/>
                  </a:lnTo>
                  <a:lnTo>
                    <a:pt x="146050" y="2539"/>
                  </a:lnTo>
                  <a:lnTo>
                    <a:pt x="154939" y="1269"/>
                  </a:lnTo>
                  <a:lnTo>
                    <a:pt x="163829" y="1269"/>
                  </a:lnTo>
                  <a:lnTo>
                    <a:pt x="172719" y="0"/>
                  </a:lnTo>
                  <a:lnTo>
                    <a:pt x="4236719" y="0"/>
                  </a:lnTo>
                  <a:lnTo>
                    <a:pt x="4245609" y="1269"/>
                  </a:lnTo>
                  <a:lnTo>
                    <a:pt x="4254500" y="1269"/>
                  </a:lnTo>
                  <a:lnTo>
                    <a:pt x="4264659" y="2539"/>
                  </a:lnTo>
                  <a:lnTo>
                    <a:pt x="4273550" y="3810"/>
                  </a:lnTo>
                  <a:lnTo>
                    <a:pt x="4281169" y="6350"/>
                  </a:lnTo>
                  <a:lnTo>
                    <a:pt x="4290059" y="8889"/>
                  </a:lnTo>
                  <a:lnTo>
                    <a:pt x="4298950" y="11429"/>
                  </a:lnTo>
                  <a:lnTo>
                    <a:pt x="4307839" y="15239"/>
                  </a:lnTo>
                  <a:lnTo>
                    <a:pt x="4315459" y="19050"/>
                  </a:lnTo>
                  <a:lnTo>
                    <a:pt x="4323080" y="22860"/>
                  </a:lnTo>
                  <a:lnTo>
                    <a:pt x="4330700" y="27939"/>
                  </a:lnTo>
                  <a:lnTo>
                    <a:pt x="4338319" y="33019"/>
                  </a:lnTo>
                  <a:lnTo>
                    <a:pt x="4345939" y="39369"/>
                  </a:lnTo>
                  <a:lnTo>
                    <a:pt x="4352289" y="44450"/>
                  </a:lnTo>
                  <a:lnTo>
                    <a:pt x="4358639" y="50800"/>
                  </a:lnTo>
                  <a:lnTo>
                    <a:pt x="4364989" y="57150"/>
                  </a:lnTo>
                  <a:lnTo>
                    <a:pt x="4371339" y="64769"/>
                  </a:lnTo>
                  <a:lnTo>
                    <a:pt x="4376419" y="71119"/>
                  </a:lnTo>
                  <a:lnTo>
                    <a:pt x="4382769" y="78739"/>
                  </a:lnTo>
                  <a:lnTo>
                    <a:pt x="4386580" y="86360"/>
                  </a:lnTo>
                  <a:lnTo>
                    <a:pt x="4391659" y="95250"/>
                  </a:lnTo>
                  <a:lnTo>
                    <a:pt x="4395469" y="102869"/>
                  </a:lnTo>
                  <a:lnTo>
                    <a:pt x="4398009" y="111760"/>
                  </a:lnTo>
                  <a:lnTo>
                    <a:pt x="4401819" y="119379"/>
                  </a:lnTo>
                  <a:lnTo>
                    <a:pt x="4404359" y="128269"/>
                  </a:lnTo>
                  <a:lnTo>
                    <a:pt x="4406900" y="137160"/>
                  </a:lnTo>
                  <a:lnTo>
                    <a:pt x="4408169" y="146050"/>
                  </a:lnTo>
                  <a:lnTo>
                    <a:pt x="4408169" y="154939"/>
                  </a:lnTo>
                  <a:lnTo>
                    <a:pt x="4409439" y="163829"/>
                  </a:lnTo>
                  <a:lnTo>
                    <a:pt x="4409439" y="172719"/>
                  </a:lnTo>
                  <a:lnTo>
                    <a:pt x="4410709" y="864869"/>
                  </a:lnTo>
                  <a:lnTo>
                    <a:pt x="4409439" y="864869"/>
                  </a:lnTo>
                  <a:lnTo>
                    <a:pt x="4409439" y="875029"/>
                  </a:lnTo>
                  <a:lnTo>
                    <a:pt x="4408169" y="883919"/>
                  </a:lnTo>
                  <a:lnTo>
                    <a:pt x="4408169" y="892809"/>
                  </a:lnTo>
                  <a:lnTo>
                    <a:pt x="4406900" y="901700"/>
                  </a:lnTo>
                  <a:lnTo>
                    <a:pt x="4404359" y="910589"/>
                  </a:lnTo>
                  <a:lnTo>
                    <a:pt x="4401819" y="918209"/>
                  </a:lnTo>
                  <a:lnTo>
                    <a:pt x="4398009" y="927100"/>
                  </a:lnTo>
                  <a:lnTo>
                    <a:pt x="4395469" y="935989"/>
                  </a:lnTo>
                  <a:lnTo>
                    <a:pt x="4371339" y="974089"/>
                  </a:lnTo>
                  <a:lnTo>
                    <a:pt x="4364989" y="980439"/>
                  </a:lnTo>
                  <a:lnTo>
                    <a:pt x="4359909" y="988059"/>
                  </a:lnTo>
                  <a:lnTo>
                    <a:pt x="4353559" y="993139"/>
                  </a:lnTo>
                  <a:lnTo>
                    <a:pt x="4345939" y="999489"/>
                  </a:lnTo>
                  <a:lnTo>
                    <a:pt x="4338319" y="1004569"/>
                  </a:lnTo>
                  <a:lnTo>
                    <a:pt x="4298950" y="1026159"/>
                  </a:lnTo>
                  <a:lnTo>
                    <a:pt x="4291330" y="1029969"/>
                  </a:lnTo>
                  <a:lnTo>
                    <a:pt x="4282439" y="1032509"/>
                  </a:lnTo>
                  <a:lnTo>
                    <a:pt x="4273550" y="1033779"/>
                  </a:lnTo>
                  <a:lnTo>
                    <a:pt x="4264659" y="1036319"/>
                  </a:lnTo>
                  <a:lnTo>
                    <a:pt x="4255769" y="1037589"/>
                  </a:lnTo>
                  <a:lnTo>
                    <a:pt x="4246880" y="1037589"/>
                  </a:lnTo>
                  <a:lnTo>
                    <a:pt x="4237989" y="1038859"/>
                  </a:lnTo>
                  <a:lnTo>
                    <a:pt x="172719" y="1038859"/>
                  </a:lnTo>
                  <a:lnTo>
                    <a:pt x="163829" y="1037589"/>
                  </a:lnTo>
                  <a:lnTo>
                    <a:pt x="154939" y="1037589"/>
                  </a:lnTo>
                  <a:lnTo>
                    <a:pt x="146050" y="1036319"/>
                  </a:lnTo>
                  <a:lnTo>
                    <a:pt x="137159" y="1035050"/>
                  </a:lnTo>
                  <a:lnTo>
                    <a:pt x="128269" y="1032509"/>
                  </a:lnTo>
                  <a:lnTo>
                    <a:pt x="119379" y="1029969"/>
                  </a:lnTo>
                  <a:lnTo>
                    <a:pt x="110489" y="1026159"/>
                  </a:lnTo>
                  <a:lnTo>
                    <a:pt x="102869" y="1023619"/>
                  </a:lnTo>
                  <a:lnTo>
                    <a:pt x="93979" y="1019809"/>
                  </a:lnTo>
                  <a:lnTo>
                    <a:pt x="86359" y="1014729"/>
                  </a:lnTo>
                  <a:lnTo>
                    <a:pt x="78739" y="1010919"/>
                  </a:lnTo>
                  <a:lnTo>
                    <a:pt x="71119" y="1005839"/>
                  </a:lnTo>
                  <a:lnTo>
                    <a:pt x="64769" y="999489"/>
                  </a:lnTo>
                  <a:lnTo>
                    <a:pt x="57150" y="994409"/>
                  </a:lnTo>
                  <a:lnTo>
                    <a:pt x="50800" y="988059"/>
                  </a:lnTo>
                  <a:lnTo>
                    <a:pt x="44450" y="981709"/>
                  </a:lnTo>
                  <a:lnTo>
                    <a:pt x="39369" y="974089"/>
                  </a:lnTo>
                  <a:lnTo>
                    <a:pt x="33019" y="967739"/>
                  </a:lnTo>
                  <a:lnTo>
                    <a:pt x="27939" y="960119"/>
                  </a:lnTo>
                  <a:lnTo>
                    <a:pt x="24129" y="952500"/>
                  </a:lnTo>
                  <a:lnTo>
                    <a:pt x="19050" y="944879"/>
                  </a:lnTo>
                  <a:lnTo>
                    <a:pt x="15239" y="935989"/>
                  </a:lnTo>
                  <a:lnTo>
                    <a:pt x="11429" y="928369"/>
                  </a:lnTo>
                  <a:lnTo>
                    <a:pt x="8889" y="919479"/>
                  </a:lnTo>
                  <a:lnTo>
                    <a:pt x="6350" y="910589"/>
                  </a:lnTo>
                  <a:lnTo>
                    <a:pt x="3809" y="901700"/>
                  </a:lnTo>
                  <a:lnTo>
                    <a:pt x="2539" y="892809"/>
                  </a:lnTo>
                  <a:lnTo>
                    <a:pt x="1269" y="883919"/>
                  </a:lnTo>
                  <a:lnTo>
                    <a:pt x="0" y="875029"/>
                  </a:lnTo>
                  <a:lnTo>
                    <a:pt x="0" y="866139"/>
                  </a:lnTo>
                  <a:lnTo>
                    <a:pt x="0" y="172719"/>
                  </a:lnTo>
                  <a:close/>
                </a:path>
                <a:path w="4410709" h="1038860" extrusionOk="0">
                  <a:moveTo>
                    <a:pt x="0" y="0"/>
                  </a:moveTo>
                  <a:lnTo>
                    <a:pt x="0" y="0"/>
                  </a:lnTo>
                </a:path>
                <a:path w="4410709" h="1038860" extrusionOk="0">
                  <a:moveTo>
                    <a:pt x="4410709" y="1038859"/>
                  </a:moveTo>
                  <a:lnTo>
                    <a:pt x="4410709" y="1038859"/>
                  </a:lnTo>
                </a:path>
              </a:pathLst>
            </a:custGeom>
            <a:noFill/>
            <a:ln w="12575" cap="flat" cmpd="sng">
              <a:solidFill>
                <a:srgbClr val="4170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3" name="Google Shape;223;p27"/>
          <p:cNvSpPr txBox="1"/>
          <p:nvPr/>
        </p:nvSpPr>
        <p:spPr>
          <a:xfrm>
            <a:off x="7138669" y="3267350"/>
            <a:ext cx="40176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6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Quanto menos material houver para  queimar, mais fácil de combater e menores  os danos à floresta.</a:t>
            </a:r>
            <a:endParaRPr sz="18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5462269" y="3334660"/>
            <a:ext cx="1267460" cy="713740"/>
            <a:chOff x="5462269" y="3334660"/>
            <a:chExt cx="1267460" cy="713740"/>
          </a:xfrm>
        </p:grpSpPr>
        <p:sp>
          <p:nvSpPr>
            <p:cNvPr id="225" name="Google Shape;225;p27"/>
            <p:cNvSpPr/>
            <p:nvPr/>
          </p:nvSpPr>
          <p:spPr>
            <a:xfrm>
              <a:off x="5462269" y="3334660"/>
              <a:ext cx="1267460" cy="713740"/>
            </a:xfrm>
            <a:custGeom>
              <a:avLst/>
              <a:gdLst/>
              <a:ahLst/>
              <a:cxnLst/>
              <a:rect l="l" t="t" r="r" b="b"/>
              <a:pathLst>
                <a:path w="1267459" h="713739" extrusionOk="0">
                  <a:moveTo>
                    <a:pt x="910589" y="0"/>
                  </a:moveTo>
                  <a:lnTo>
                    <a:pt x="910589" y="177800"/>
                  </a:lnTo>
                  <a:lnTo>
                    <a:pt x="0" y="177800"/>
                  </a:lnTo>
                  <a:lnTo>
                    <a:pt x="0" y="534669"/>
                  </a:lnTo>
                  <a:lnTo>
                    <a:pt x="910589" y="534669"/>
                  </a:lnTo>
                  <a:lnTo>
                    <a:pt x="910589" y="713739"/>
                  </a:lnTo>
                  <a:lnTo>
                    <a:pt x="1267459" y="356869"/>
                  </a:lnTo>
                  <a:lnTo>
                    <a:pt x="910589" y="0"/>
                  </a:lnTo>
                  <a:close/>
                </a:path>
              </a:pathLst>
            </a:custGeom>
            <a:solidFill>
              <a:srgbClr val="5A9A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5462269" y="3334660"/>
              <a:ext cx="1267460" cy="713740"/>
            </a:xfrm>
            <a:custGeom>
              <a:avLst/>
              <a:gdLst/>
              <a:ahLst/>
              <a:cxnLst/>
              <a:rect l="l" t="t" r="r" b="b"/>
              <a:pathLst>
                <a:path w="1267459" h="713739" extrusionOk="0">
                  <a:moveTo>
                    <a:pt x="0" y="177800"/>
                  </a:moveTo>
                  <a:lnTo>
                    <a:pt x="910589" y="177800"/>
                  </a:lnTo>
                  <a:lnTo>
                    <a:pt x="910589" y="0"/>
                  </a:lnTo>
                  <a:lnTo>
                    <a:pt x="1267459" y="356869"/>
                  </a:lnTo>
                  <a:lnTo>
                    <a:pt x="910589" y="713739"/>
                  </a:lnTo>
                  <a:lnTo>
                    <a:pt x="910589" y="534669"/>
                  </a:lnTo>
                  <a:lnTo>
                    <a:pt x="0" y="534669"/>
                  </a:lnTo>
                  <a:lnTo>
                    <a:pt x="0" y="177800"/>
                  </a:lnTo>
                  <a:close/>
                </a:path>
                <a:path w="1267459" h="713739" extrusionOk="0">
                  <a:moveTo>
                    <a:pt x="0" y="0"/>
                  </a:moveTo>
                  <a:lnTo>
                    <a:pt x="0" y="0"/>
                  </a:lnTo>
                </a:path>
                <a:path w="1267459" h="713739" extrusionOk="0">
                  <a:moveTo>
                    <a:pt x="1267459" y="713739"/>
                  </a:moveTo>
                  <a:lnTo>
                    <a:pt x="1267459" y="713739"/>
                  </a:lnTo>
                </a:path>
              </a:pathLst>
            </a:custGeom>
            <a:noFill/>
            <a:ln w="12575" cap="flat" cmpd="sng">
              <a:solidFill>
                <a:srgbClr val="4170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7" name="Google Shape;227;p27"/>
          <p:cNvSpPr txBox="1"/>
          <p:nvPr/>
        </p:nvSpPr>
        <p:spPr>
          <a:xfrm>
            <a:off x="5695950" y="3541670"/>
            <a:ext cx="62166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871219" y="4354470"/>
            <a:ext cx="104490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675" rIns="0" bIns="0" anchor="t" anchorCtr="0">
            <a:spAutoFit/>
          </a:bodyPr>
          <a:lstStyle/>
          <a:p>
            <a:pPr marL="12700" marR="16510" lvl="0" indent="81280" algn="l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Métodos de redução de material combustível: químicos, mecânicos ou por  queima controlada;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90170" algn="l" rtl="0">
              <a:lnSpc>
                <a:spcPct val="107777"/>
              </a:lnSpc>
              <a:spcBef>
                <a:spcPts val="89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Queima Controlada ou Prescrita: o mais </a:t>
            </a: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ECONÔMICO e EFICIENTE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, porém  mais </a:t>
            </a: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ARRISCADO.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marR="404495" lvl="0" indent="0" algn="r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( SOARES e BATISTA, 2007)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3284220" y="638450"/>
            <a:ext cx="561721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Construção de açudes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871219" y="2178960"/>
            <a:ext cx="1044892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241300" marR="5080" lvl="0" indent="-228600" algn="just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São vários os benefícios que um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conjunto de pequenos açudes, 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formados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por meio de pequenas barragens de terra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ao longo de  pequenos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cursos d’água,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podem trazer a uma propriedade florestal.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29"/>
          <p:cNvGrpSpPr/>
          <p:nvPr/>
        </p:nvGrpSpPr>
        <p:grpSpPr>
          <a:xfrm>
            <a:off x="1040129" y="4312560"/>
            <a:ext cx="10191750" cy="1518920"/>
            <a:chOff x="1040129" y="4312560"/>
            <a:chExt cx="10191750" cy="1518920"/>
          </a:xfrm>
        </p:grpSpPr>
        <p:sp>
          <p:nvSpPr>
            <p:cNvPr id="236" name="Google Shape;236;p29"/>
            <p:cNvSpPr/>
            <p:nvPr/>
          </p:nvSpPr>
          <p:spPr>
            <a:xfrm>
              <a:off x="1040129" y="4312560"/>
              <a:ext cx="10191750" cy="1518920"/>
            </a:xfrm>
            <a:custGeom>
              <a:avLst/>
              <a:gdLst/>
              <a:ahLst/>
              <a:cxnLst/>
              <a:rect l="l" t="t" r="r" b="b"/>
              <a:pathLst>
                <a:path w="10191750" h="1518920" extrusionOk="0">
                  <a:moveTo>
                    <a:pt x="9964420" y="1269"/>
                  </a:moveTo>
                  <a:lnTo>
                    <a:pt x="227329" y="1269"/>
                  </a:lnTo>
                  <a:lnTo>
                    <a:pt x="213359" y="3809"/>
                  </a:lnTo>
                  <a:lnTo>
                    <a:pt x="175259" y="12699"/>
                  </a:lnTo>
                  <a:lnTo>
                    <a:pt x="138429" y="27939"/>
                  </a:lnTo>
                  <a:lnTo>
                    <a:pt x="104139" y="48259"/>
                  </a:lnTo>
                  <a:lnTo>
                    <a:pt x="66039" y="83819"/>
                  </a:lnTo>
                  <a:lnTo>
                    <a:pt x="40639" y="115569"/>
                  </a:lnTo>
                  <a:lnTo>
                    <a:pt x="22859" y="151129"/>
                  </a:lnTo>
                  <a:lnTo>
                    <a:pt x="17779" y="162559"/>
                  </a:lnTo>
                  <a:lnTo>
                    <a:pt x="12700" y="175259"/>
                  </a:lnTo>
                  <a:lnTo>
                    <a:pt x="5079" y="200659"/>
                  </a:lnTo>
                  <a:lnTo>
                    <a:pt x="3809" y="213359"/>
                  </a:lnTo>
                  <a:lnTo>
                    <a:pt x="1269" y="227329"/>
                  </a:lnTo>
                  <a:lnTo>
                    <a:pt x="0" y="240029"/>
                  </a:lnTo>
                  <a:lnTo>
                    <a:pt x="0" y="1278889"/>
                  </a:lnTo>
                  <a:lnTo>
                    <a:pt x="1269" y="1291589"/>
                  </a:lnTo>
                  <a:lnTo>
                    <a:pt x="3809" y="1305559"/>
                  </a:lnTo>
                  <a:lnTo>
                    <a:pt x="5079" y="1318259"/>
                  </a:lnTo>
                  <a:lnTo>
                    <a:pt x="22859" y="1369059"/>
                  </a:lnTo>
                  <a:lnTo>
                    <a:pt x="40639" y="1403349"/>
                  </a:lnTo>
                  <a:lnTo>
                    <a:pt x="74929" y="1445259"/>
                  </a:lnTo>
                  <a:lnTo>
                    <a:pt x="93979" y="1461769"/>
                  </a:lnTo>
                  <a:lnTo>
                    <a:pt x="104139" y="1470659"/>
                  </a:lnTo>
                  <a:lnTo>
                    <a:pt x="149859" y="1497329"/>
                  </a:lnTo>
                  <a:lnTo>
                    <a:pt x="200659" y="1513839"/>
                  </a:lnTo>
                  <a:lnTo>
                    <a:pt x="213359" y="1515109"/>
                  </a:lnTo>
                  <a:lnTo>
                    <a:pt x="227329" y="1517649"/>
                  </a:lnTo>
                  <a:lnTo>
                    <a:pt x="240029" y="1518919"/>
                  </a:lnTo>
                  <a:lnTo>
                    <a:pt x="9939020" y="1518919"/>
                  </a:lnTo>
                  <a:lnTo>
                    <a:pt x="9951720" y="1517649"/>
                  </a:lnTo>
                  <a:lnTo>
                    <a:pt x="9965690" y="1517649"/>
                  </a:lnTo>
                  <a:lnTo>
                    <a:pt x="10003790" y="1510029"/>
                  </a:lnTo>
                  <a:lnTo>
                    <a:pt x="10041890" y="1496059"/>
                  </a:lnTo>
                  <a:lnTo>
                    <a:pt x="10076180" y="1478279"/>
                  </a:lnTo>
                  <a:lnTo>
                    <a:pt x="10118090" y="1443989"/>
                  </a:lnTo>
                  <a:lnTo>
                    <a:pt x="10143490" y="1414779"/>
                  </a:lnTo>
                  <a:lnTo>
                    <a:pt x="10170160" y="1369059"/>
                  </a:lnTo>
                  <a:lnTo>
                    <a:pt x="10186670" y="1318259"/>
                  </a:lnTo>
                  <a:lnTo>
                    <a:pt x="10190480" y="1291589"/>
                  </a:lnTo>
                  <a:lnTo>
                    <a:pt x="10191750" y="1278889"/>
                  </a:lnTo>
                  <a:lnTo>
                    <a:pt x="10191750" y="240029"/>
                  </a:lnTo>
                  <a:lnTo>
                    <a:pt x="10190480" y="227329"/>
                  </a:lnTo>
                  <a:lnTo>
                    <a:pt x="10187940" y="213359"/>
                  </a:lnTo>
                  <a:lnTo>
                    <a:pt x="10186670" y="200659"/>
                  </a:lnTo>
                  <a:lnTo>
                    <a:pt x="10179050" y="175259"/>
                  </a:lnTo>
                  <a:lnTo>
                    <a:pt x="10173970" y="162559"/>
                  </a:lnTo>
                  <a:lnTo>
                    <a:pt x="10170160" y="151129"/>
                  </a:lnTo>
                  <a:lnTo>
                    <a:pt x="10163810" y="138429"/>
                  </a:lnTo>
                  <a:lnTo>
                    <a:pt x="10151110" y="115569"/>
                  </a:lnTo>
                  <a:lnTo>
                    <a:pt x="10143490" y="105409"/>
                  </a:lnTo>
                  <a:lnTo>
                    <a:pt x="10134600" y="93979"/>
                  </a:lnTo>
                  <a:lnTo>
                    <a:pt x="10126980" y="83819"/>
                  </a:lnTo>
                  <a:lnTo>
                    <a:pt x="10116820" y="74929"/>
                  </a:lnTo>
                  <a:lnTo>
                    <a:pt x="10107930" y="66039"/>
                  </a:lnTo>
                  <a:lnTo>
                    <a:pt x="10087610" y="48259"/>
                  </a:lnTo>
                  <a:lnTo>
                    <a:pt x="10053320" y="27939"/>
                  </a:lnTo>
                  <a:lnTo>
                    <a:pt x="10016490" y="12699"/>
                  </a:lnTo>
                  <a:lnTo>
                    <a:pt x="9978390" y="3809"/>
                  </a:lnTo>
                  <a:lnTo>
                    <a:pt x="9964420" y="1269"/>
                  </a:lnTo>
                  <a:close/>
                </a:path>
                <a:path w="10191750" h="1518920" extrusionOk="0">
                  <a:moveTo>
                    <a:pt x="9939020" y="0"/>
                  </a:moveTo>
                  <a:lnTo>
                    <a:pt x="252729" y="0"/>
                  </a:lnTo>
                  <a:lnTo>
                    <a:pt x="240029" y="1269"/>
                  </a:lnTo>
                  <a:lnTo>
                    <a:pt x="9951720" y="1269"/>
                  </a:lnTo>
                  <a:lnTo>
                    <a:pt x="9939020" y="0"/>
                  </a:lnTo>
                  <a:close/>
                </a:path>
              </a:pathLst>
            </a:custGeom>
            <a:solidFill>
              <a:srgbClr val="5A9A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1040129" y="4312560"/>
              <a:ext cx="10191750" cy="1518920"/>
            </a:xfrm>
            <a:custGeom>
              <a:avLst/>
              <a:gdLst/>
              <a:ahLst/>
              <a:cxnLst/>
              <a:rect l="l" t="t" r="r" b="b"/>
              <a:pathLst>
                <a:path w="10191750" h="1518920" extrusionOk="0">
                  <a:moveTo>
                    <a:pt x="0" y="253999"/>
                  </a:moveTo>
                  <a:lnTo>
                    <a:pt x="0" y="240029"/>
                  </a:lnTo>
                  <a:lnTo>
                    <a:pt x="1269" y="227329"/>
                  </a:lnTo>
                  <a:lnTo>
                    <a:pt x="3809" y="213359"/>
                  </a:lnTo>
                  <a:lnTo>
                    <a:pt x="5079" y="200659"/>
                  </a:lnTo>
                  <a:lnTo>
                    <a:pt x="8889" y="187959"/>
                  </a:lnTo>
                  <a:lnTo>
                    <a:pt x="12700" y="175259"/>
                  </a:lnTo>
                  <a:lnTo>
                    <a:pt x="17779" y="162559"/>
                  </a:lnTo>
                  <a:lnTo>
                    <a:pt x="22859" y="151129"/>
                  </a:lnTo>
                  <a:lnTo>
                    <a:pt x="27939" y="138429"/>
                  </a:lnTo>
                  <a:lnTo>
                    <a:pt x="34289" y="126999"/>
                  </a:lnTo>
                  <a:lnTo>
                    <a:pt x="40639" y="115569"/>
                  </a:lnTo>
                  <a:lnTo>
                    <a:pt x="48259" y="105409"/>
                  </a:lnTo>
                  <a:lnTo>
                    <a:pt x="57150" y="93979"/>
                  </a:lnTo>
                  <a:lnTo>
                    <a:pt x="66039" y="83819"/>
                  </a:lnTo>
                  <a:lnTo>
                    <a:pt x="74929" y="74929"/>
                  </a:lnTo>
                  <a:lnTo>
                    <a:pt x="83819" y="66039"/>
                  </a:lnTo>
                  <a:lnTo>
                    <a:pt x="93979" y="57149"/>
                  </a:lnTo>
                  <a:lnTo>
                    <a:pt x="104139" y="48259"/>
                  </a:lnTo>
                  <a:lnTo>
                    <a:pt x="115569" y="40639"/>
                  </a:lnTo>
                  <a:lnTo>
                    <a:pt x="127000" y="34289"/>
                  </a:lnTo>
                  <a:lnTo>
                    <a:pt x="138429" y="27939"/>
                  </a:lnTo>
                  <a:lnTo>
                    <a:pt x="149859" y="22859"/>
                  </a:lnTo>
                  <a:lnTo>
                    <a:pt x="162559" y="17779"/>
                  </a:lnTo>
                  <a:lnTo>
                    <a:pt x="175259" y="12699"/>
                  </a:lnTo>
                  <a:lnTo>
                    <a:pt x="187959" y="8889"/>
                  </a:lnTo>
                  <a:lnTo>
                    <a:pt x="200659" y="6349"/>
                  </a:lnTo>
                  <a:lnTo>
                    <a:pt x="213359" y="3809"/>
                  </a:lnTo>
                  <a:lnTo>
                    <a:pt x="227329" y="1269"/>
                  </a:lnTo>
                  <a:lnTo>
                    <a:pt x="240029" y="1269"/>
                  </a:lnTo>
                  <a:lnTo>
                    <a:pt x="252729" y="0"/>
                  </a:lnTo>
                  <a:lnTo>
                    <a:pt x="9939020" y="0"/>
                  </a:lnTo>
                  <a:lnTo>
                    <a:pt x="9951720" y="1269"/>
                  </a:lnTo>
                  <a:lnTo>
                    <a:pt x="9964420" y="1269"/>
                  </a:lnTo>
                  <a:lnTo>
                    <a:pt x="10003790" y="8889"/>
                  </a:lnTo>
                  <a:lnTo>
                    <a:pt x="10029190" y="17779"/>
                  </a:lnTo>
                  <a:lnTo>
                    <a:pt x="10041890" y="22859"/>
                  </a:lnTo>
                  <a:lnTo>
                    <a:pt x="10053320" y="27939"/>
                  </a:lnTo>
                  <a:lnTo>
                    <a:pt x="10064750" y="34289"/>
                  </a:lnTo>
                  <a:lnTo>
                    <a:pt x="10076180" y="40639"/>
                  </a:lnTo>
                  <a:lnTo>
                    <a:pt x="10087610" y="48259"/>
                  </a:lnTo>
                  <a:lnTo>
                    <a:pt x="10097770" y="57149"/>
                  </a:lnTo>
                  <a:lnTo>
                    <a:pt x="10107930" y="66039"/>
                  </a:lnTo>
                  <a:lnTo>
                    <a:pt x="10116820" y="74929"/>
                  </a:lnTo>
                  <a:lnTo>
                    <a:pt x="10126980" y="83819"/>
                  </a:lnTo>
                  <a:lnTo>
                    <a:pt x="10134600" y="93979"/>
                  </a:lnTo>
                  <a:lnTo>
                    <a:pt x="10143490" y="105409"/>
                  </a:lnTo>
                  <a:lnTo>
                    <a:pt x="10151110" y="115569"/>
                  </a:lnTo>
                  <a:lnTo>
                    <a:pt x="10157460" y="126999"/>
                  </a:lnTo>
                  <a:lnTo>
                    <a:pt x="10163810" y="138429"/>
                  </a:lnTo>
                  <a:lnTo>
                    <a:pt x="10170160" y="151129"/>
                  </a:lnTo>
                  <a:lnTo>
                    <a:pt x="10173970" y="162559"/>
                  </a:lnTo>
                  <a:lnTo>
                    <a:pt x="10179050" y="175259"/>
                  </a:lnTo>
                  <a:lnTo>
                    <a:pt x="10182860" y="187959"/>
                  </a:lnTo>
                  <a:lnTo>
                    <a:pt x="10186670" y="200659"/>
                  </a:lnTo>
                  <a:lnTo>
                    <a:pt x="10187940" y="213359"/>
                  </a:lnTo>
                  <a:lnTo>
                    <a:pt x="10190480" y="227329"/>
                  </a:lnTo>
                  <a:lnTo>
                    <a:pt x="10191750" y="240029"/>
                  </a:lnTo>
                  <a:lnTo>
                    <a:pt x="10191750" y="253999"/>
                  </a:lnTo>
                  <a:lnTo>
                    <a:pt x="10191750" y="1264919"/>
                  </a:lnTo>
                  <a:lnTo>
                    <a:pt x="10191750" y="1278889"/>
                  </a:lnTo>
                  <a:lnTo>
                    <a:pt x="10190480" y="1291589"/>
                  </a:lnTo>
                  <a:lnTo>
                    <a:pt x="10189210" y="1305559"/>
                  </a:lnTo>
                  <a:lnTo>
                    <a:pt x="10186670" y="1318259"/>
                  </a:lnTo>
                  <a:lnTo>
                    <a:pt x="10182860" y="1330959"/>
                  </a:lnTo>
                  <a:lnTo>
                    <a:pt x="10179050" y="1343659"/>
                  </a:lnTo>
                  <a:lnTo>
                    <a:pt x="10175240" y="1356359"/>
                  </a:lnTo>
                  <a:lnTo>
                    <a:pt x="10170160" y="1369059"/>
                  </a:lnTo>
                  <a:lnTo>
                    <a:pt x="10163810" y="1380489"/>
                  </a:lnTo>
                  <a:lnTo>
                    <a:pt x="10157460" y="1391919"/>
                  </a:lnTo>
                  <a:lnTo>
                    <a:pt x="10135870" y="1424939"/>
                  </a:lnTo>
                  <a:lnTo>
                    <a:pt x="10107930" y="1452879"/>
                  </a:lnTo>
                  <a:lnTo>
                    <a:pt x="10097770" y="1461769"/>
                  </a:lnTo>
                  <a:lnTo>
                    <a:pt x="10066020" y="1484629"/>
                  </a:lnTo>
                  <a:lnTo>
                    <a:pt x="10029190" y="1501139"/>
                  </a:lnTo>
                  <a:lnTo>
                    <a:pt x="10016490" y="1506219"/>
                  </a:lnTo>
                  <a:lnTo>
                    <a:pt x="10003790" y="1510029"/>
                  </a:lnTo>
                  <a:lnTo>
                    <a:pt x="9991090" y="1512569"/>
                  </a:lnTo>
                  <a:lnTo>
                    <a:pt x="9978390" y="1515109"/>
                  </a:lnTo>
                  <a:lnTo>
                    <a:pt x="9965690" y="1517649"/>
                  </a:lnTo>
                  <a:lnTo>
                    <a:pt x="9951720" y="1517649"/>
                  </a:lnTo>
                  <a:lnTo>
                    <a:pt x="9939020" y="1518919"/>
                  </a:lnTo>
                  <a:lnTo>
                    <a:pt x="252729" y="1518919"/>
                  </a:lnTo>
                  <a:lnTo>
                    <a:pt x="240029" y="1518919"/>
                  </a:lnTo>
                  <a:lnTo>
                    <a:pt x="227329" y="1517649"/>
                  </a:lnTo>
                  <a:lnTo>
                    <a:pt x="213359" y="1515109"/>
                  </a:lnTo>
                  <a:lnTo>
                    <a:pt x="200659" y="1513839"/>
                  </a:lnTo>
                  <a:lnTo>
                    <a:pt x="187959" y="1510029"/>
                  </a:lnTo>
                  <a:lnTo>
                    <a:pt x="175259" y="1506219"/>
                  </a:lnTo>
                  <a:lnTo>
                    <a:pt x="162559" y="1502409"/>
                  </a:lnTo>
                  <a:lnTo>
                    <a:pt x="149859" y="1497329"/>
                  </a:lnTo>
                  <a:lnTo>
                    <a:pt x="138429" y="1490979"/>
                  </a:lnTo>
                  <a:lnTo>
                    <a:pt x="127000" y="1484629"/>
                  </a:lnTo>
                  <a:lnTo>
                    <a:pt x="115569" y="1478279"/>
                  </a:lnTo>
                  <a:lnTo>
                    <a:pt x="104139" y="1470659"/>
                  </a:lnTo>
                  <a:lnTo>
                    <a:pt x="93979" y="1461769"/>
                  </a:lnTo>
                  <a:lnTo>
                    <a:pt x="83819" y="1454149"/>
                  </a:lnTo>
                  <a:lnTo>
                    <a:pt x="74929" y="1445259"/>
                  </a:lnTo>
                  <a:lnTo>
                    <a:pt x="66039" y="1435099"/>
                  </a:lnTo>
                  <a:lnTo>
                    <a:pt x="57150" y="1424939"/>
                  </a:lnTo>
                  <a:lnTo>
                    <a:pt x="48259" y="1414779"/>
                  </a:lnTo>
                  <a:lnTo>
                    <a:pt x="27939" y="1380489"/>
                  </a:lnTo>
                  <a:lnTo>
                    <a:pt x="12700" y="1343659"/>
                  </a:lnTo>
                  <a:lnTo>
                    <a:pt x="3809" y="1305559"/>
                  </a:lnTo>
                  <a:lnTo>
                    <a:pt x="1269" y="1291589"/>
                  </a:lnTo>
                  <a:lnTo>
                    <a:pt x="0" y="1278889"/>
                  </a:lnTo>
                  <a:lnTo>
                    <a:pt x="0" y="1266189"/>
                  </a:lnTo>
                  <a:lnTo>
                    <a:pt x="0" y="253999"/>
                  </a:lnTo>
                  <a:close/>
                </a:path>
                <a:path w="10191750" h="1518920" extrusionOk="0">
                  <a:moveTo>
                    <a:pt x="0" y="0"/>
                  </a:moveTo>
                  <a:lnTo>
                    <a:pt x="0" y="0"/>
                  </a:lnTo>
                </a:path>
                <a:path w="10191750" h="1518920" extrusionOk="0">
                  <a:moveTo>
                    <a:pt x="10191750" y="1518919"/>
                  </a:moveTo>
                  <a:lnTo>
                    <a:pt x="10191750" y="1518919"/>
                  </a:lnTo>
                </a:path>
              </a:pathLst>
            </a:custGeom>
            <a:noFill/>
            <a:ln w="12575" cap="flat" cmpd="sng">
              <a:solidFill>
                <a:srgbClr val="4170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8" name="Google Shape;238;p29"/>
          <p:cNvSpPr txBox="1"/>
          <p:nvPr/>
        </p:nvSpPr>
        <p:spPr>
          <a:xfrm>
            <a:off x="1187450" y="4632600"/>
            <a:ext cx="98952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124200" marR="5080" lvl="0" indent="-311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Locais de fácil captação de água para combater o fogo aumentando  a umidade relativa do ar.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3441700" y="365400"/>
            <a:ext cx="400050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BF00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299720" y="1797960"/>
            <a:ext cx="11106785" cy="409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975" rIns="0" bIns="0" anchor="t" anchorCtr="0">
            <a:spAutoFit/>
          </a:bodyPr>
          <a:lstStyle/>
          <a:p>
            <a:pPr marL="241300" marR="1016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BATISTA, Antônio Carlos; SOARES, Ronaldo Viana. Artigo " Silvicultura Preventiva - Uma alternativa para o  controle de incêndios florestais" – UFPR, 2013.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BRASIL. Constituição Federal de 1988.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BRASIL. Código Florestal, Lei Federal nº 12.651, de 25 de maio de 2012.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BRASIL. Lei dos Crimes Ambientais. Lei 9.605/98: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BRASIL. Decreto 6.514 de 22 de JULHO de 2008. (Decreto 6.686/08) Código Penal Brasileiro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BRASIL. Decreto 6.686 de 10 de dezembro de 2008.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BRASIL. Código Penal. Decreto-lei 2.848 de 07 de dezembro de 1940.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CBMGO. Manual Operacional de Bombeiros: Prevenção e combate a incêndios florestais. Goiânia: 2017.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28600" algn="l" rtl="0">
              <a:lnSpc>
                <a:spcPct val="108000"/>
              </a:lnSpc>
              <a:spcBef>
                <a:spcPts val="103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ICNF,	Instituto	de	Conservação	da	Natureza	e	das	Florestas,	Portugal  </a:t>
            </a:r>
            <a:r>
              <a:rPr lang="en-US" sz="20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http://www2.icnf.pt/portal/agir/boapratic/dfci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 Acesso em 26 de abril e 2019.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/>
        </p:nvSpPr>
        <p:spPr>
          <a:xfrm>
            <a:off x="330600" y="1909175"/>
            <a:ext cx="11530800" cy="4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234950" marR="0" lvl="0" indent="-215900" algn="l" rtl="0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/>
              <a:buChar char="•"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LORENZON, Alexandre Simões, at al. </a:t>
            </a:r>
            <a:r>
              <a:rPr lang="en-US" sz="1850" b="1">
                <a:latin typeface="Calibri"/>
                <a:ea typeface="Calibri"/>
                <a:cs typeface="Calibri"/>
                <a:sym typeface="Calibri"/>
              </a:rPr>
              <a:t>Incêndio Florestal</a:t>
            </a: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: princípios, manejo e impactos. Viçosa: 2018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marL="234950" marR="5080" lvl="0" indent="-215900" algn="l" rtl="0">
              <a:lnSpc>
                <a:spcPct val="107179"/>
              </a:lnSpc>
              <a:spcBef>
                <a:spcPts val="155"/>
              </a:spcBef>
              <a:spcAft>
                <a:spcPts val="0"/>
              </a:spcAft>
              <a:buSzPts val="1850"/>
              <a:buFont typeface="Arial"/>
              <a:buChar char="•"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MMA, ICMBIO. </a:t>
            </a:r>
            <a:r>
              <a:rPr lang="en-US" sz="1850" b="1">
                <a:latin typeface="Calibri"/>
                <a:ea typeface="Calibri"/>
                <a:cs typeface="Calibri"/>
                <a:sym typeface="Calibri"/>
              </a:rPr>
              <a:t>Manual para formação de brigadista de prevenção e combate aos incêndios florestais</a:t>
            </a: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. Brasília:  2010.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marL="234950" marR="6350" lvl="0" indent="-215900" algn="l" rtl="0">
              <a:lnSpc>
                <a:spcPct val="107179"/>
              </a:lnSpc>
              <a:spcBef>
                <a:spcPts val="10"/>
              </a:spcBef>
              <a:spcAft>
                <a:spcPts val="0"/>
              </a:spcAft>
              <a:buSzPts val="1850"/>
              <a:buFont typeface="Arial"/>
              <a:buChar char="•"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MUÑOZ, Ricardo Vélez (coord.). </a:t>
            </a:r>
            <a:r>
              <a:rPr lang="en-US" sz="1850" b="1">
                <a:latin typeface="Calibri"/>
                <a:ea typeface="Calibri"/>
                <a:cs typeface="Calibri"/>
                <a:sym typeface="Calibri"/>
              </a:rPr>
              <a:t>La Defensa Contra Incendios Forestales</a:t>
            </a: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: Fundamentos y experiencias. 2ª Ed.  Madrid: 2009.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marL="234950" marR="5080" lvl="0" indent="-215900" algn="l" rtl="0">
              <a:lnSpc>
                <a:spcPct val="80600"/>
              </a:lnSpc>
              <a:spcBef>
                <a:spcPts val="185"/>
              </a:spcBef>
              <a:spcAft>
                <a:spcPts val="0"/>
              </a:spcAft>
              <a:buSzPts val="1850"/>
              <a:buFont typeface="Arial"/>
              <a:buChar char="•"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NUNES,	Monica.	Fogo	na	Floresta.	Conexão	Planeta,	2017.  </a:t>
            </a:r>
            <a:r>
              <a:rPr lang="en-US" sz="185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http://conexaoplaneta.com.br/wp-content/uploads/2017/04/fogo-na-floresta-instituto-socioambient </a:t>
            </a:r>
            <a:r>
              <a:rPr lang="en-US" sz="185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al-conexao-planeta-abre.jpg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marL="234950" marR="0" lvl="0" indent="0" algn="l" rtl="0">
              <a:lnSpc>
                <a:spcPct val="101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. Acesso: 30 de abril de 2019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marL="234950" marR="6350" lvl="0" indent="-215900" algn="just" rtl="0">
              <a:lnSpc>
                <a:spcPct val="107179"/>
              </a:lnSpc>
              <a:spcBef>
                <a:spcPts val="160"/>
              </a:spcBef>
              <a:spcAft>
                <a:spcPts val="0"/>
              </a:spcAft>
              <a:buSzPts val="1850"/>
              <a:buFont typeface="Arial"/>
              <a:buChar char="•"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RUIZ, Enrique Martinez. </a:t>
            </a:r>
            <a:r>
              <a:rPr lang="en-US" sz="1850" b="1">
                <a:latin typeface="Calibri"/>
                <a:ea typeface="Calibri"/>
                <a:cs typeface="Calibri"/>
                <a:sym typeface="Calibri"/>
              </a:rPr>
              <a:t>Manual de Quemas Controladas</a:t>
            </a: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: El manejo del fuego en la prevención de incendios  forestales. Madrid: 2001.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marL="234950" marR="19050" lvl="0" indent="-215900" algn="just" rtl="0">
              <a:lnSpc>
                <a:spcPct val="107179"/>
              </a:lnSpc>
              <a:spcBef>
                <a:spcPts val="10"/>
              </a:spcBef>
              <a:spcAft>
                <a:spcPts val="0"/>
              </a:spcAft>
              <a:buSzPts val="1850"/>
              <a:buFont typeface="Arial"/>
              <a:buChar char="•"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Aceiro: Método evita queimadas no período de estiagem. Disponivel em: </a:t>
            </a:r>
            <a:r>
              <a:rPr lang="en-US" sz="185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https://www.comprerural.com/aceiro-metodo-evita-queimadas-no-periodo-de-estiagem/</a:t>
            </a:r>
            <a:r>
              <a:rPr lang="en-US" sz="185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Acesso 30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marL="234950" marR="0" lvl="0" indent="0" algn="just" rtl="0">
              <a:lnSpc>
                <a:spcPct val="997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de abril de 2019 às 15h.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marL="234950" marR="28575" lvl="0" indent="-215900" algn="just" rtl="0">
              <a:lnSpc>
                <a:spcPct val="89500"/>
              </a:lnSpc>
              <a:spcBef>
                <a:spcPts val="120"/>
              </a:spcBef>
              <a:spcAft>
                <a:spcPts val="0"/>
              </a:spcAft>
              <a:buSzPts val="1850"/>
              <a:buFont typeface="Arial"/>
              <a:buChar char="•"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PARANÁ. Coordenadoria Estadual de Proteção e Defesa Civil. Campanha mata viva 2008. Curitiba, PR,  2008. Disponível em &lt;</a:t>
            </a:r>
            <a:r>
              <a:rPr lang="en-US" sz="18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http://www.defesacivil.pr.gov.br/modules/conteudo/conteudo.php? </a:t>
            </a: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 conteudo=62&gt; Acesso em 10 de setembro de 2017.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3441700" y="365400"/>
            <a:ext cx="400050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BF00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/>
          <p:nvPr/>
        </p:nvSpPr>
        <p:spPr>
          <a:xfrm>
            <a:off x="1112519" y="5162190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 h="120000" extrusionOk="0">
                <a:moveTo>
                  <a:pt x="0" y="0"/>
                </a:moveTo>
                <a:lnTo>
                  <a:pt x="58419" y="0"/>
                </a:lnTo>
              </a:path>
            </a:pathLst>
          </a:custGeom>
          <a:noFill/>
          <a:ln w="165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6" name="Google Shape;256;p35"/>
          <p:cNvSpPr txBox="1"/>
          <p:nvPr/>
        </p:nvSpPr>
        <p:spPr>
          <a:xfrm>
            <a:off x="669519" y="2007510"/>
            <a:ext cx="10473600" cy="4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413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SÃO PAULO, Governo do Estado de São Paulo. Corta fogo. São Paulo, SP, 2016.Disponível em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http://www.ambiente.sp.gov.br/cortafogo/informativos/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&gt; Acesso em 13 de setembro de 2017.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28600" algn="l" rtl="0">
              <a:lnSpc>
                <a:spcPct val="108000"/>
              </a:lnSpc>
              <a:spcBef>
                <a:spcPts val="15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SOARES, Ronaldo Viana; BATISTA, Antônio Carlos.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Incêndios Florestais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: controle, efeitos e uso do fogo. Curitiba:  2007.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43815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TEIE, William C. Firefigter’s Handbook on Wildland Firefighting, Strategy, Tactics and Safety .3ª Ed.  Deer Valley Press: California, 2005.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17780" lvl="0" indent="-228600" algn="just" rtl="0">
              <a:lnSpc>
                <a:spcPct val="108000"/>
              </a:lnSpc>
              <a:spcBef>
                <a:spcPts val="101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TETTO, Alexandre França; BATISTA, Antonio Carlos; SOARES, Ronaldo Viana.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Prevenção e Combate aos  Incêndios Florestais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 Curitiba, SENAR – PR, 2011.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41910" lvl="0" indent="-228600" algn="just" rtl="0">
              <a:lnSpc>
                <a:spcPct val="80800"/>
              </a:lnSpc>
              <a:spcBef>
                <a:spcPts val="1190"/>
              </a:spcBef>
              <a:spcAft>
                <a:spcPts val="0"/>
              </a:spcAft>
              <a:buClr>
                <a:srgbClr val="0462C0"/>
              </a:buClr>
              <a:buSzPts val="1800"/>
              <a:buFont typeface="Arial"/>
              <a:buChar char="•"/>
            </a:pPr>
            <a:r>
              <a:rPr lang="en-US" sz="1800"/>
              <a:t>	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TEIXEIRA, Silvana. Como construir pequenas barragens de terra. 2017, Disponivel em: </a:t>
            </a: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https://www.cpt.com.br/cursos-irrigacao-agricultura/artigos/como-construir-pequenas-barragens- </a:t>
            </a: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de-terra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99085" marR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Acesso em 30 de abril de 2019, às 15h22.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3441700" y="365400"/>
            <a:ext cx="400050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BF00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0"/>
            <a:ext cx="12191759" cy="685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891100" y="648550"/>
            <a:ext cx="95979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41829" marR="5080" lvl="0" indent="-19291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Prevenção dos	Incêndios  Florestais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382270" y="2143400"/>
            <a:ext cx="6007735" cy="343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A prevenção de incêndios tem a  missão de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diminuir ou eliminar as  chances de um incêndio florestal  começar </a:t>
            </a: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e, caso não seja possível, 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limitar ao máximo sua propagação,  </a:t>
            </a: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diminuindo assim os danos  ambientais, financeiros e sociais.</a:t>
            </a:r>
            <a:endParaRPr sz="3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5130" y="2285640"/>
            <a:ext cx="5002530" cy="3755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370023" y="638450"/>
            <a:ext cx="96288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Causas	de Incêndios	Florestais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252729" y="1905910"/>
            <a:ext cx="6313805" cy="329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065" algn="ctr" rtl="0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b="0" i="0" u="none" strike="noStrike" cap="none">
                <a:latin typeface="Calibri"/>
                <a:ea typeface="Calibri"/>
                <a:cs typeface="Calibri"/>
                <a:sym typeface="Calibri"/>
              </a:rPr>
              <a:t>Para que a Prevenção a Incêndios Florestais ocorra de  maneira eficaz, torna-se importante o conhecimento das  </a:t>
            </a:r>
            <a:r>
              <a:rPr lang="en-US" sz="2350" b="1" i="0" u="none" strike="noStrike" cap="none">
                <a:latin typeface="Calibri"/>
                <a:ea typeface="Calibri"/>
                <a:cs typeface="Calibri"/>
                <a:sym typeface="Calibri"/>
              </a:rPr>
              <a:t>PRINCIPAIS CAUSAS DE INCÊNDIOS FLORESTAIS</a:t>
            </a:r>
            <a:r>
              <a:rPr lang="en-US" sz="2350" b="0" i="0" u="none" strike="noStrike" cap="none">
                <a:latin typeface="Calibri"/>
                <a:ea typeface="Calibri"/>
                <a:cs typeface="Calibri"/>
                <a:sym typeface="Calibri"/>
              </a:rPr>
              <a:t>.</a:t>
            </a:r>
            <a:endParaRPr sz="235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94615" marR="116839" lvl="0" indent="0" algn="ctr" rtl="0">
              <a:lnSpc>
                <a:spcPct val="1012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350" b="0" i="0" u="none" strike="noStrike" cap="none">
                <a:latin typeface="Calibri"/>
                <a:ea typeface="Calibri"/>
                <a:cs typeface="Calibri"/>
                <a:sym typeface="Calibri"/>
              </a:rPr>
              <a:t>Segundo Tetto, Batista e Soares (2011, p. 27 e 28),  a </a:t>
            </a:r>
            <a:r>
              <a:rPr lang="en-US" sz="2350" b="1" i="0" u="none" strike="noStrike" cap="none">
                <a:latin typeface="Calibri"/>
                <a:ea typeface="Calibri"/>
                <a:cs typeface="Calibri"/>
                <a:sym typeface="Calibri"/>
              </a:rPr>
              <a:t>Organização Mundial das Nações para  agricultura e alimentação (FAO), </a:t>
            </a:r>
            <a:r>
              <a:rPr lang="en-US" sz="2350" b="0" i="0" u="none" strike="noStrike" cap="none">
                <a:latin typeface="Calibri"/>
                <a:ea typeface="Calibri"/>
                <a:cs typeface="Calibri"/>
                <a:sym typeface="Calibri"/>
              </a:rPr>
              <a:t>com o objetivo  de </a:t>
            </a:r>
            <a:r>
              <a:rPr lang="en-US" sz="2350" b="1" i="0" u="none" strike="noStrike" cap="none">
                <a:latin typeface="Calibri"/>
                <a:ea typeface="Calibri"/>
                <a:cs typeface="Calibri"/>
                <a:sym typeface="Calibri"/>
              </a:rPr>
              <a:t>padronizar e analisar as causas dos incêndios  florestais</a:t>
            </a:r>
            <a:r>
              <a:rPr lang="en-US" sz="2350" b="0" i="0" u="none" strike="noStrike" cap="none">
                <a:latin typeface="Calibri"/>
                <a:ea typeface="Calibri"/>
                <a:cs typeface="Calibri"/>
                <a:sym typeface="Calibri"/>
              </a:rPr>
              <a:t>, recomenda a utilização de oito  categorias:</a:t>
            </a:r>
            <a:endParaRPr sz="235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6835140" y="1781450"/>
            <a:ext cx="4321810" cy="4707890"/>
          </a:xfrm>
          <a:custGeom>
            <a:avLst/>
            <a:gdLst/>
            <a:ahLst/>
            <a:cxnLst/>
            <a:rect l="l" t="t" r="r" b="b"/>
            <a:pathLst>
              <a:path w="4321809" h="4707890" extrusionOk="0">
                <a:moveTo>
                  <a:pt x="4321809" y="0"/>
                </a:moveTo>
                <a:lnTo>
                  <a:pt x="0" y="0"/>
                </a:lnTo>
                <a:lnTo>
                  <a:pt x="0" y="4707890"/>
                </a:lnTo>
                <a:lnTo>
                  <a:pt x="2161539" y="4707890"/>
                </a:lnTo>
                <a:lnTo>
                  <a:pt x="4321809" y="4707890"/>
                </a:lnTo>
                <a:lnTo>
                  <a:pt x="4321809" y="0"/>
                </a:lnTo>
                <a:close/>
              </a:path>
            </a:pathLst>
          </a:custGeom>
          <a:solidFill>
            <a:srgbClr val="FFF1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2"/>
          </p:nvPr>
        </p:nvSpPr>
        <p:spPr>
          <a:xfrm>
            <a:off x="6869430" y="2092599"/>
            <a:ext cx="3361054" cy="400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9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 Categorias:</a:t>
            </a:r>
            <a:endParaRPr/>
          </a:p>
          <a:p>
            <a:pPr marL="595630" lvl="0" indent="-5829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Calibri"/>
              <a:buAutoNum type="arabicPeriod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Raios;</a:t>
            </a:r>
            <a:endParaRPr/>
          </a:p>
          <a:p>
            <a:pPr marL="595630" lvl="0" indent="-5829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Calibri"/>
              <a:buAutoNum type="arabicPeriod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Incendiários;</a:t>
            </a:r>
            <a:endParaRPr/>
          </a:p>
          <a:p>
            <a:pPr marL="525780" lvl="0" indent="-5130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Calibri"/>
              <a:buAutoNum type="arabicPeriod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Queimas para limpeza;</a:t>
            </a:r>
            <a:endParaRPr/>
          </a:p>
          <a:p>
            <a:pPr marL="595630" lvl="0" indent="-5829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Calibri"/>
              <a:buAutoNum type="arabicPeriod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Fumantes;</a:t>
            </a:r>
            <a:endParaRPr/>
          </a:p>
          <a:p>
            <a:pPr marL="595630" lvl="0" indent="-5829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Calibri"/>
              <a:buAutoNum type="arabicPeriod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Operações florestais;</a:t>
            </a:r>
            <a:endParaRPr/>
          </a:p>
          <a:p>
            <a:pPr marL="595630" lvl="0" indent="-5829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Calibri"/>
              <a:buAutoNum type="arabicPeriod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Fogos de recreação;</a:t>
            </a:r>
            <a:endParaRPr/>
          </a:p>
          <a:p>
            <a:pPr marL="595630" lvl="0" indent="-5829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Calibri"/>
              <a:buAutoNum type="arabicPeriod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Estradas de ferro;</a:t>
            </a:r>
            <a:endParaRPr/>
          </a:p>
          <a:p>
            <a:pPr marL="595630" lvl="0" indent="-582930" algn="l" rtl="0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Calibri"/>
              <a:buAutoNum type="arabicPeriod"/>
            </a:pPr>
            <a:r>
              <a:rPr lang="en-US" b="0">
                <a:latin typeface="Calibri"/>
                <a:ea typeface="Calibri"/>
                <a:cs typeface="Calibri"/>
                <a:sym typeface="Calibri"/>
              </a:rPr>
              <a:t>E diversos.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840669" y="638450"/>
            <a:ext cx="74847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Causas	Humanas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 txBox="1"/>
          <p:nvPr/>
        </p:nvSpPr>
        <p:spPr>
          <a:xfrm>
            <a:off x="481330" y="2192930"/>
            <a:ext cx="5918700" cy="24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-2539" algn="ctr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Grande  parte dos incêndios, tanto em quantidade,  quanto em área queimada, tem </a:t>
            </a: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origem  antrópica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( ou seja, causas humanas) –  intencional e não intencional – </a:t>
            </a: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Incendiários  e queimas de limpeza correspondem a  mais de 80%)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0059" y="2377080"/>
            <a:ext cx="5121909" cy="35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396249" y="638450"/>
            <a:ext cx="9740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Causas	dos Incêndios Florestais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8"/>
          <p:cNvGrpSpPr/>
          <p:nvPr/>
        </p:nvGrpSpPr>
        <p:grpSpPr>
          <a:xfrm>
            <a:off x="2882899" y="3159400"/>
            <a:ext cx="6424930" cy="1520190"/>
            <a:chOff x="2882899" y="3159400"/>
            <a:chExt cx="6424930" cy="1520190"/>
          </a:xfrm>
        </p:grpSpPr>
        <p:sp>
          <p:nvSpPr>
            <p:cNvPr id="80" name="Google Shape;80;p8"/>
            <p:cNvSpPr/>
            <p:nvPr/>
          </p:nvSpPr>
          <p:spPr>
            <a:xfrm>
              <a:off x="2882899" y="3159400"/>
              <a:ext cx="6424930" cy="1520190"/>
            </a:xfrm>
            <a:custGeom>
              <a:avLst/>
              <a:gdLst/>
              <a:ahLst/>
              <a:cxnLst/>
              <a:rect l="l" t="t" r="r" b="b"/>
              <a:pathLst>
                <a:path w="6424930" h="1520189" extrusionOk="0">
                  <a:moveTo>
                    <a:pt x="6184900" y="0"/>
                  </a:moveTo>
                  <a:lnTo>
                    <a:pt x="240030" y="0"/>
                  </a:lnTo>
                  <a:lnTo>
                    <a:pt x="227330" y="1269"/>
                  </a:lnTo>
                  <a:lnTo>
                    <a:pt x="213360" y="3810"/>
                  </a:lnTo>
                  <a:lnTo>
                    <a:pt x="200660" y="5079"/>
                  </a:lnTo>
                  <a:lnTo>
                    <a:pt x="162560" y="16510"/>
                  </a:lnTo>
                  <a:lnTo>
                    <a:pt x="115569" y="40639"/>
                  </a:lnTo>
                  <a:lnTo>
                    <a:pt x="93980" y="57150"/>
                  </a:lnTo>
                  <a:lnTo>
                    <a:pt x="83819" y="64769"/>
                  </a:lnTo>
                  <a:lnTo>
                    <a:pt x="74930" y="74929"/>
                  </a:lnTo>
                  <a:lnTo>
                    <a:pt x="66039" y="83819"/>
                  </a:lnTo>
                  <a:lnTo>
                    <a:pt x="48260" y="104139"/>
                  </a:lnTo>
                  <a:lnTo>
                    <a:pt x="27939" y="138429"/>
                  </a:lnTo>
                  <a:lnTo>
                    <a:pt x="12700" y="175260"/>
                  </a:lnTo>
                  <a:lnTo>
                    <a:pt x="3810" y="213360"/>
                  </a:lnTo>
                  <a:lnTo>
                    <a:pt x="1269" y="227329"/>
                  </a:lnTo>
                  <a:lnTo>
                    <a:pt x="1269" y="240029"/>
                  </a:lnTo>
                  <a:lnTo>
                    <a:pt x="0" y="252729"/>
                  </a:lnTo>
                  <a:lnTo>
                    <a:pt x="0" y="1267459"/>
                  </a:lnTo>
                  <a:lnTo>
                    <a:pt x="1269" y="1280159"/>
                  </a:lnTo>
                  <a:lnTo>
                    <a:pt x="1269" y="1292859"/>
                  </a:lnTo>
                  <a:lnTo>
                    <a:pt x="8889" y="1332229"/>
                  </a:lnTo>
                  <a:lnTo>
                    <a:pt x="22860" y="1370329"/>
                  </a:lnTo>
                  <a:lnTo>
                    <a:pt x="49530" y="1416050"/>
                  </a:lnTo>
                  <a:lnTo>
                    <a:pt x="74930" y="1445259"/>
                  </a:lnTo>
                  <a:lnTo>
                    <a:pt x="83819" y="1455420"/>
                  </a:lnTo>
                  <a:lnTo>
                    <a:pt x="93980" y="1463039"/>
                  </a:lnTo>
                  <a:lnTo>
                    <a:pt x="104139" y="1471929"/>
                  </a:lnTo>
                  <a:lnTo>
                    <a:pt x="115569" y="1479550"/>
                  </a:lnTo>
                  <a:lnTo>
                    <a:pt x="149860" y="1497329"/>
                  </a:lnTo>
                  <a:lnTo>
                    <a:pt x="187960" y="1511300"/>
                  </a:lnTo>
                  <a:lnTo>
                    <a:pt x="254000" y="1520189"/>
                  </a:lnTo>
                  <a:lnTo>
                    <a:pt x="6172200" y="1520189"/>
                  </a:lnTo>
                  <a:lnTo>
                    <a:pt x="6211570" y="1516379"/>
                  </a:lnTo>
                  <a:lnTo>
                    <a:pt x="6249670" y="1507489"/>
                  </a:lnTo>
                  <a:lnTo>
                    <a:pt x="6286500" y="1492250"/>
                  </a:lnTo>
                  <a:lnTo>
                    <a:pt x="6320790" y="1470659"/>
                  </a:lnTo>
                  <a:lnTo>
                    <a:pt x="6350000" y="1445259"/>
                  </a:lnTo>
                  <a:lnTo>
                    <a:pt x="6360159" y="1436370"/>
                  </a:lnTo>
                  <a:lnTo>
                    <a:pt x="6367780" y="1426209"/>
                  </a:lnTo>
                  <a:lnTo>
                    <a:pt x="6376670" y="1414779"/>
                  </a:lnTo>
                  <a:lnTo>
                    <a:pt x="6384290" y="1404620"/>
                  </a:lnTo>
                  <a:lnTo>
                    <a:pt x="6396990" y="1381759"/>
                  </a:lnTo>
                  <a:lnTo>
                    <a:pt x="6402070" y="1369059"/>
                  </a:lnTo>
                  <a:lnTo>
                    <a:pt x="6407150" y="1357629"/>
                  </a:lnTo>
                  <a:lnTo>
                    <a:pt x="6412230" y="1344929"/>
                  </a:lnTo>
                  <a:lnTo>
                    <a:pt x="6416040" y="1332229"/>
                  </a:lnTo>
                  <a:lnTo>
                    <a:pt x="6421120" y="1306829"/>
                  </a:lnTo>
                  <a:lnTo>
                    <a:pt x="6423659" y="1292859"/>
                  </a:lnTo>
                  <a:lnTo>
                    <a:pt x="6423659" y="1280159"/>
                  </a:lnTo>
                  <a:lnTo>
                    <a:pt x="6424814" y="1267459"/>
                  </a:lnTo>
                  <a:lnTo>
                    <a:pt x="6424930" y="252729"/>
                  </a:lnTo>
                  <a:lnTo>
                    <a:pt x="6423659" y="240029"/>
                  </a:lnTo>
                  <a:lnTo>
                    <a:pt x="6423659" y="227329"/>
                  </a:lnTo>
                  <a:lnTo>
                    <a:pt x="6416040" y="187960"/>
                  </a:lnTo>
                  <a:lnTo>
                    <a:pt x="6402070" y="149860"/>
                  </a:lnTo>
                  <a:lnTo>
                    <a:pt x="6384290" y="115569"/>
                  </a:lnTo>
                  <a:lnTo>
                    <a:pt x="6358890" y="83819"/>
                  </a:lnTo>
                  <a:lnTo>
                    <a:pt x="6350000" y="74929"/>
                  </a:lnTo>
                  <a:lnTo>
                    <a:pt x="6341109" y="64769"/>
                  </a:lnTo>
                  <a:lnTo>
                    <a:pt x="6330950" y="57150"/>
                  </a:lnTo>
                  <a:lnTo>
                    <a:pt x="6319520" y="48260"/>
                  </a:lnTo>
                  <a:lnTo>
                    <a:pt x="6309359" y="40639"/>
                  </a:lnTo>
                  <a:lnTo>
                    <a:pt x="6273800" y="21589"/>
                  </a:lnTo>
                  <a:lnTo>
                    <a:pt x="6224270" y="5079"/>
                  </a:lnTo>
                  <a:lnTo>
                    <a:pt x="6211570" y="3810"/>
                  </a:lnTo>
                  <a:lnTo>
                    <a:pt x="6197600" y="1269"/>
                  </a:lnTo>
                  <a:lnTo>
                    <a:pt x="6184900" y="0"/>
                  </a:lnTo>
                  <a:close/>
                </a:path>
              </a:pathLst>
            </a:custGeom>
            <a:solidFill>
              <a:srgbClr val="5A9A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2882899" y="3159400"/>
              <a:ext cx="6424930" cy="1520190"/>
            </a:xfrm>
            <a:custGeom>
              <a:avLst/>
              <a:gdLst/>
              <a:ahLst/>
              <a:cxnLst/>
              <a:rect l="l" t="t" r="r" b="b"/>
              <a:pathLst>
                <a:path w="6424930" h="1520189" extrusionOk="0">
                  <a:moveTo>
                    <a:pt x="0" y="252729"/>
                  </a:moveTo>
                  <a:lnTo>
                    <a:pt x="1269" y="240029"/>
                  </a:lnTo>
                  <a:lnTo>
                    <a:pt x="1269" y="227329"/>
                  </a:lnTo>
                  <a:lnTo>
                    <a:pt x="3810" y="213360"/>
                  </a:lnTo>
                  <a:lnTo>
                    <a:pt x="6350" y="200660"/>
                  </a:lnTo>
                  <a:lnTo>
                    <a:pt x="8889" y="187960"/>
                  </a:lnTo>
                  <a:lnTo>
                    <a:pt x="12700" y="175260"/>
                  </a:lnTo>
                  <a:lnTo>
                    <a:pt x="17780" y="162560"/>
                  </a:lnTo>
                  <a:lnTo>
                    <a:pt x="22860" y="149860"/>
                  </a:lnTo>
                  <a:lnTo>
                    <a:pt x="27939" y="138429"/>
                  </a:lnTo>
                  <a:lnTo>
                    <a:pt x="34289" y="127000"/>
                  </a:lnTo>
                  <a:lnTo>
                    <a:pt x="40639" y="115569"/>
                  </a:lnTo>
                  <a:lnTo>
                    <a:pt x="48260" y="104139"/>
                  </a:lnTo>
                  <a:lnTo>
                    <a:pt x="57150" y="93979"/>
                  </a:lnTo>
                  <a:lnTo>
                    <a:pt x="66039" y="83819"/>
                  </a:lnTo>
                  <a:lnTo>
                    <a:pt x="74930" y="74929"/>
                  </a:lnTo>
                  <a:lnTo>
                    <a:pt x="83819" y="64769"/>
                  </a:lnTo>
                  <a:lnTo>
                    <a:pt x="93980" y="57150"/>
                  </a:lnTo>
                  <a:lnTo>
                    <a:pt x="104139" y="48260"/>
                  </a:lnTo>
                  <a:lnTo>
                    <a:pt x="115569" y="40639"/>
                  </a:lnTo>
                  <a:lnTo>
                    <a:pt x="127000" y="34289"/>
                  </a:lnTo>
                  <a:lnTo>
                    <a:pt x="138430" y="27939"/>
                  </a:lnTo>
                  <a:lnTo>
                    <a:pt x="149860" y="21589"/>
                  </a:lnTo>
                  <a:lnTo>
                    <a:pt x="162560" y="16510"/>
                  </a:lnTo>
                  <a:lnTo>
                    <a:pt x="175260" y="12700"/>
                  </a:lnTo>
                  <a:lnTo>
                    <a:pt x="187960" y="8889"/>
                  </a:lnTo>
                  <a:lnTo>
                    <a:pt x="200660" y="5079"/>
                  </a:lnTo>
                  <a:lnTo>
                    <a:pt x="213360" y="3810"/>
                  </a:lnTo>
                  <a:lnTo>
                    <a:pt x="227330" y="1269"/>
                  </a:lnTo>
                  <a:lnTo>
                    <a:pt x="240030" y="0"/>
                  </a:lnTo>
                  <a:lnTo>
                    <a:pt x="254000" y="0"/>
                  </a:lnTo>
                  <a:lnTo>
                    <a:pt x="6170930" y="0"/>
                  </a:lnTo>
                  <a:lnTo>
                    <a:pt x="6184900" y="0"/>
                  </a:lnTo>
                  <a:lnTo>
                    <a:pt x="6197600" y="1269"/>
                  </a:lnTo>
                  <a:lnTo>
                    <a:pt x="6211570" y="3810"/>
                  </a:lnTo>
                  <a:lnTo>
                    <a:pt x="6224270" y="5079"/>
                  </a:lnTo>
                  <a:lnTo>
                    <a:pt x="6236970" y="8889"/>
                  </a:lnTo>
                  <a:lnTo>
                    <a:pt x="6249670" y="12700"/>
                  </a:lnTo>
                  <a:lnTo>
                    <a:pt x="6262370" y="16510"/>
                  </a:lnTo>
                  <a:lnTo>
                    <a:pt x="6273800" y="21589"/>
                  </a:lnTo>
                  <a:lnTo>
                    <a:pt x="6286500" y="27939"/>
                  </a:lnTo>
                  <a:lnTo>
                    <a:pt x="6297930" y="34289"/>
                  </a:lnTo>
                  <a:lnTo>
                    <a:pt x="6309359" y="40639"/>
                  </a:lnTo>
                  <a:lnTo>
                    <a:pt x="6319520" y="48260"/>
                  </a:lnTo>
                  <a:lnTo>
                    <a:pt x="6330950" y="57150"/>
                  </a:lnTo>
                  <a:lnTo>
                    <a:pt x="6341109" y="64769"/>
                  </a:lnTo>
                  <a:lnTo>
                    <a:pt x="6350000" y="74929"/>
                  </a:lnTo>
                  <a:lnTo>
                    <a:pt x="6358890" y="83819"/>
                  </a:lnTo>
                  <a:lnTo>
                    <a:pt x="6367780" y="93979"/>
                  </a:lnTo>
                  <a:lnTo>
                    <a:pt x="6376670" y="104139"/>
                  </a:lnTo>
                  <a:lnTo>
                    <a:pt x="6384290" y="115569"/>
                  </a:lnTo>
                  <a:lnTo>
                    <a:pt x="6390640" y="127000"/>
                  </a:lnTo>
                  <a:lnTo>
                    <a:pt x="6396990" y="138429"/>
                  </a:lnTo>
                  <a:lnTo>
                    <a:pt x="6402070" y="149860"/>
                  </a:lnTo>
                  <a:lnTo>
                    <a:pt x="6407150" y="162560"/>
                  </a:lnTo>
                  <a:lnTo>
                    <a:pt x="6412230" y="175260"/>
                  </a:lnTo>
                  <a:lnTo>
                    <a:pt x="6416040" y="187960"/>
                  </a:lnTo>
                  <a:lnTo>
                    <a:pt x="6418580" y="200660"/>
                  </a:lnTo>
                  <a:lnTo>
                    <a:pt x="6421120" y="213360"/>
                  </a:lnTo>
                  <a:lnTo>
                    <a:pt x="6423659" y="227329"/>
                  </a:lnTo>
                  <a:lnTo>
                    <a:pt x="6423659" y="240029"/>
                  </a:lnTo>
                  <a:lnTo>
                    <a:pt x="6424930" y="252729"/>
                  </a:lnTo>
                  <a:lnTo>
                    <a:pt x="6424930" y="1266189"/>
                  </a:lnTo>
                  <a:lnTo>
                    <a:pt x="6423659" y="1280159"/>
                  </a:lnTo>
                  <a:lnTo>
                    <a:pt x="6423659" y="1292859"/>
                  </a:lnTo>
                  <a:lnTo>
                    <a:pt x="6421120" y="1306829"/>
                  </a:lnTo>
                  <a:lnTo>
                    <a:pt x="6418580" y="1319529"/>
                  </a:lnTo>
                  <a:lnTo>
                    <a:pt x="6416040" y="1332229"/>
                  </a:lnTo>
                  <a:lnTo>
                    <a:pt x="6412230" y="1344929"/>
                  </a:lnTo>
                  <a:lnTo>
                    <a:pt x="6407150" y="1357629"/>
                  </a:lnTo>
                  <a:lnTo>
                    <a:pt x="6402070" y="1369059"/>
                  </a:lnTo>
                  <a:lnTo>
                    <a:pt x="6396990" y="1381759"/>
                  </a:lnTo>
                  <a:lnTo>
                    <a:pt x="6390640" y="1393189"/>
                  </a:lnTo>
                  <a:lnTo>
                    <a:pt x="6384290" y="1404620"/>
                  </a:lnTo>
                  <a:lnTo>
                    <a:pt x="6376670" y="1414779"/>
                  </a:lnTo>
                  <a:lnTo>
                    <a:pt x="6367780" y="1426209"/>
                  </a:lnTo>
                  <a:lnTo>
                    <a:pt x="6360159" y="1436370"/>
                  </a:lnTo>
                  <a:lnTo>
                    <a:pt x="6350000" y="1445259"/>
                  </a:lnTo>
                  <a:lnTo>
                    <a:pt x="6341109" y="1454150"/>
                  </a:lnTo>
                  <a:lnTo>
                    <a:pt x="6330950" y="1463039"/>
                  </a:lnTo>
                  <a:lnTo>
                    <a:pt x="6320790" y="1470659"/>
                  </a:lnTo>
                  <a:lnTo>
                    <a:pt x="6309359" y="1478279"/>
                  </a:lnTo>
                  <a:lnTo>
                    <a:pt x="6297930" y="1485900"/>
                  </a:lnTo>
                  <a:lnTo>
                    <a:pt x="6286500" y="1492250"/>
                  </a:lnTo>
                  <a:lnTo>
                    <a:pt x="6275070" y="1497329"/>
                  </a:lnTo>
                  <a:lnTo>
                    <a:pt x="6262370" y="1502409"/>
                  </a:lnTo>
                  <a:lnTo>
                    <a:pt x="6249670" y="1507489"/>
                  </a:lnTo>
                  <a:lnTo>
                    <a:pt x="6236970" y="1511300"/>
                  </a:lnTo>
                  <a:lnTo>
                    <a:pt x="6224270" y="1513839"/>
                  </a:lnTo>
                  <a:lnTo>
                    <a:pt x="6211570" y="1516379"/>
                  </a:lnTo>
                  <a:lnTo>
                    <a:pt x="6197600" y="1517650"/>
                  </a:lnTo>
                  <a:lnTo>
                    <a:pt x="6184900" y="1518920"/>
                  </a:lnTo>
                  <a:lnTo>
                    <a:pt x="6172200" y="1520189"/>
                  </a:lnTo>
                  <a:lnTo>
                    <a:pt x="254000" y="1520189"/>
                  </a:lnTo>
                  <a:lnTo>
                    <a:pt x="240030" y="1518920"/>
                  </a:lnTo>
                  <a:lnTo>
                    <a:pt x="227330" y="1517650"/>
                  </a:lnTo>
                  <a:lnTo>
                    <a:pt x="213360" y="1516379"/>
                  </a:lnTo>
                  <a:lnTo>
                    <a:pt x="200660" y="1513839"/>
                  </a:lnTo>
                  <a:lnTo>
                    <a:pt x="187960" y="1511300"/>
                  </a:lnTo>
                  <a:lnTo>
                    <a:pt x="175260" y="1507489"/>
                  </a:lnTo>
                  <a:lnTo>
                    <a:pt x="162560" y="1502409"/>
                  </a:lnTo>
                  <a:lnTo>
                    <a:pt x="149860" y="1497329"/>
                  </a:lnTo>
                  <a:lnTo>
                    <a:pt x="138430" y="1492250"/>
                  </a:lnTo>
                  <a:lnTo>
                    <a:pt x="127000" y="1485900"/>
                  </a:lnTo>
                  <a:lnTo>
                    <a:pt x="115569" y="1479550"/>
                  </a:lnTo>
                  <a:lnTo>
                    <a:pt x="104139" y="1471929"/>
                  </a:lnTo>
                  <a:lnTo>
                    <a:pt x="93980" y="1463039"/>
                  </a:lnTo>
                  <a:lnTo>
                    <a:pt x="83819" y="1455420"/>
                  </a:lnTo>
                  <a:lnTo>
                    <a:pt x="74930" y="1445259"/>
                  </a:lnTo>
                  <a:lnTo>
                    <a:pt x="66039" y="1436370"/>
                  </a:lnTo>
                  <a:lnTo>
                    <a:pt x="57150" y="1426209"/>
                  </a:lnTo>
                  <a:lnTo>
                    <a:pt x="49530" y="1416050"/>
                  </a:lnTo>
                  <a:lnTo>
                    <a:pt x="41910" y="1404620"/>
                  </a:lnTo>
                  <a:lnTo>
                    <a:pt x="34289" y="1393189"/>
                  </a:lnTo>
                  <a:lnTo>
                    <a:pt x="27939" y="1381759"/>
                  </a:lnTo>
                  <a:lnTo>
                    <a:pt x="22860" y="1370329"/>
                  </a:lnTo>
                  <a:lnTo>
                    <a:pt x="17780" y="1357629"/>
                  </a:lnTo>
                  <a:lnTo>
                    <a:pt x="12700" y="1344929"/>
                  </a:lnTo>
                  <a:lnTo>
                    <a:pt x="8889" y="1332229"/>
                  </a:lnTo>
                  <a:lnTo>
                    <a:pt x="6350" y="1319529"/>
                  </a:lnTo>
                  <a:lnTo>
                    <a:pt x="3810" y="1306829"/>
                  </a:lnTo>
                  <a:lnTo>
                    <a:pt x="1269" y="1292859"/>
                  </a:lnTo>
                  <a:lnTo>
                    <a:pt x="1269" y="1280159"/>
                  </a:lnTo>
                  <a:lnTo>
                    <a:pt x="0" y="1267459"/>
                  </a:lnTo>
                  <a:lnTo>
                    <a:pt x="0" y="252729"/>
                  </a:lnTo>
                  <a:close/>
                </a:path>
                <a:path w="6424930" h="1520189" extrusionOk="0">
                  <a:moveTo>
                    <a:pt x="0" y="0"/>
                  </a:moveTo>
                  <a:lnTo>
                    <a:pt x="0" y="0"/>
                  </a:lnTo>
                </a:path>
                <a:path w="6424930" h="1520189" extrusionOk="0">
                  <a:moveTo>
                    <a:pt x="6424930" y="1520189"/>
                  </a:moveTo>
                  <a:lnTo>
                    <a:pt x="6424930" y="1520189"/>
                  </a:lnTo>
                </a:path>
              </a:pathLst>
            </a:custGeom>
            <a:noFill/>
            <a:ln w="12575" cap="flat" cmpd="sng">
              <a:solidFill>
                <a:srgbClr val="4170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" name="Google Shape;82;p8"/>
          <p:cNvSpPr txBox="1"/>
          <p:nvPr/>
        </p:nvSpPr>
        <p:spPr>
          <a:xfrm>
            <a:off x="396250" y="1869075"/>
            <a:ext cx="11454300" cy="47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241300" marR="508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Conhecendo as causas dos incêndios florestais , torna-se possível propor  ações específicas para dominar cada causa, evitando-os. (MUÑOZ, 2009,  p. 345)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827779" marR="2652395" lvl="0" indent="-521970" algn="just" rtl="0">
              <a:lnSpc>
                <a:spcPct val="100000"/>
              </a:lnSpc>
              <a:spcBef>
                <a:spcPts val="232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90% dos Incêndios Florestais são  provocados pelo homem.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199707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(RAMOS,1995)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latin typeface="Calibri"/>
              <a:ea typeface="Calibri"/>
              <a:cs typeface="Calibri"/>
              <a:sym typeface="Calibri"/>
            </a:endParaRPr>
          </a:p>
          <a:p>
            <a:pPr marL="322580" marR="27940" lvl="1" indent="-57149" algn="just" rtl="0">
              <a:lnSpc>
                <a:spcPct val="108214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A prevenção será eficaz se forem tomadas medidas para evitar que o  homem provoque incêndios florestais, assim os mesmos serão reduzidos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a níveis muito inferiores e menos prejudiciais ao meio ambiente e ser humano.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1386839" y="638450"/>
            <a:ext cx="80043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Formas de Prevenção 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510540" y="1900830"/>
            <a:ext cx="5483100" cy="4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São FORMAS DE PREVENÇÃO: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1- Educação da População</a:t>
            </a: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BF0000"/>
              </a:buClr>
              <a:buSzPts val="2500"/>
              <a:buFont typeface="Arial"/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marR="335915" lvl="0" indent="0" algn="l" rtl="0">
              <a:lnSpc>
                <a:spcPct val="1155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2- Legislação Ambiental consolidada e medidas  punitivas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(fiscalização);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BF0000"/>
              </a:buClr>
              <a:buSzPts val="1850"/>
              <a:buFont typeface="Arial"/>
              <a:buNone/>
            </a:pPr>
            <a:endParaRPr sz="2050">
              <a:latin typeface="Calibri"/>
              <a:ea typeface="Calibri"/>
              <a:cs typeface="Calibri"/>
              <a:sym typeface="Calibri"/>
            </a:endParaRPr>
          </a:p>
          <a:p>
            <a:pPr marL="0" marR="124460" lvl="0" indent="0" algn="l" rtl="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3- Manejo do Combustivel Florestal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- Eliminação  ou redução de fontes de propagação do fogo.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630170" marR="0" lvl="0" indent="0" algn="l" rtl="0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(TETTO, BATISTA e SOARES, 2011, p. 31)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0950" y="1758590"/>
            <a:ext cx="4775200" cy="42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/>
        </p:nvSpPr>
        <p:spPr>
          <a:xfrm>
            <a:off x="7937500" y="6132470"/>
            <a:ext cx="975994" cy="22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latin typeface="Calibri"/>
                <a:ea typeface="Calibri"/>
                <a:cs typeface="Calibri"/>
                <a:sym typeface="Calibri"/>
              </a:rPr>
              <a:t>ICNF, Portugal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2543810" y="638450"/>
            <a:ext cx="709295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1º - Educação da População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107950" y="1809390"/>
            <a:ext cx="6758305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7625" rIns="0" bIns="0" anchor="t" anchorCtr="0">
            <a:spAutoFit/>
          </a:bodyPr>
          <a:lstStyle/>
          <a:p>
            <a:pPr marL="224790" marR="5080" lvl="0" indent="-212090" algn="just" rtl="0">
              <a:lnSpc>
                <a:spcPct val="813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Uma das formas de Prevenção aos Incêndios  Florestais é a Educação Ambiental, que desde  1999 tem se solidificado por meio da </a:t>
            </a: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Política  Nacional de Educação Ambiental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(Lei nº  9795/1999).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24790" marR="10795" lvl="0" indent="-212090" algn="just" rtl="0">
              <a:lnSpc>
                <a:spcPct val="97692"/>
              </a:lnSpc>
              <a:spcBef>
                <a:spcPts val="89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De acordo com esta lei a educação ambiental é  definida como: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marR="8890" lvl="0" indent="0" algn="just" rtl="0">
              <a:lnSpc>
                <a:spcPct val="97024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50">
                <a:latin typeface="Calibri"/>
                <a:ea typeface="Calibri"/>
                <a:cs typeface="Calibri"/>
                <a:sym typeface="Calibri"/>
              </a:rPr>
              <a:t>Art. 1º “(...) </a:t>
            </a:r>
            <a:r>
              <a:rPr lang="en-US" sz="2050" b="1">
                <a:latin typeface="Calibri"/>
                <a:ea typeface="Calibri"/>
                <a:cs typeface="Calibri"/>
                <a:sym typeface="Calibri"/>
              </a:rPr>
              <a:t>os processos por meio dos quais o indivíduo e a  coletividade constroem valores sociais, conhecimentos,  habilidades, atitudes e competências voltadas para a  conservação do meio ambiente, bem como de uso comum do  povo, essencial à sadia qualidade de vida e sua  sustentabilidade. </a:t>
            </a:r>
            <a:r>
              <a:rPr lang="en-US" sz="2050">
                <a:latin typeface="Calibri"/>
                <a:ea typeface="Calibri"/>
                <a:cs typeface="Calibri"/>
                <a:sym typeface="Calibri"/>
              </a:rPr>
              <a:t>(...) (grifo meu)</a:t>
            </a:r>
            <a:endParaRPr sz="20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790" y="1776370"/>
            <a:ext cx="5108969" cy="471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565150" y="704490"/>
            <a:ext cx="937069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Programas	de Prevenção a Incêndios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19379" y="1789070"/>
            <a:ext cx="6767830" cy="330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975" rIns="0" bIns="0" anchor="t" anchorCtr="0">
            <a:spAutoFit/>
          </a:bodyPr>
          <a:lstStyle/>
          <a:p>
            <a:pPr marL="12700" marR="5715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Os programas educativos ou de sensibilização devem ter uma  linguagem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adequada ao público alvo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, seguindo algumas  estratégias: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Devem ser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dirigidos a públicos e comunidades específicas;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28600" algn="l" rtl="0">
              <a:lnSpc>
                <a:spcPct val="108000"/>
              </a:lnSpc>
              <a:spcBef>
                <a:spcPts val="103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Devem	ser	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sensíveis	à	cultura	da	sociedade	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inclusive	em  relação ao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uso tradicional do fogo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Devem ser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desenvolvidos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cooperativamente por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técnicos em  incêndios florestais e especialistas em educação;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1300" marR="5080" lvl="0" indent="-228600" algn="l" rtl="0">
              <a:lnSpc>
                <a:spcPct val="108000"/>
              </a:lnSpc>
              <a:spcBef>
                <a:spcPts val="101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Devem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estimular as instituições de ensino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desenvolverem  programas de manejo do fogo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apropriados às comunidades.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14"/>
          <p:cNvGrpSpPr/>
          <p:nvPr/>
        </p:nvGrpSpPr>
        <p:grpSpPr>
          <a:xfrm>
            <a:off x="7007859" y="1759860"/>
            <a:ext cx="3266440" cy="4733290"/>
            <a:chOff x="7007859" y="1759860"/>
            <a:chExt cx="3266440" cy="4733290"/>
          </a:xfrm>
        </p:grpSpPr>
        <p:pic>
          <p:nvPicPr>
            <p:cNvPr id="105" name="Google Shape;10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07859" y="1759860"/>
              <a:ext cx="3266440" cy="41757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4"/>
            <p:cNvSpPr/>
            <p:nvPr/>
          </p:nvSpPr>
          <p:spPr>
            <a:xfrm>
              <a:off x="7007859" y="5935620"/>
              <a:ext cx="3266440" cy="557530"/>
            </a:xfrm>
            <a:custGeom>
              <a:avLst/>
              <a:gdLst/>
              <a:ahLst/>
              <a:cxnLst/>
              <a:rect l="l" t="t" r="r" b="b"/>
              <a:pathLst>
                <a:path w="3266440" h="557529" extrusionOk="0">
                  <a:moveTo>
                    <a:pt x="3266440" y="0"/>
                  </a:moveTo>
                  <a:lnTo>
                    <a:pt x="0" y="0"/>
                  </a:lnTo>
                  <a:lnTo>
                    <a:pt x="0" y="557530"/>
                  </a:lnTo>
                  <a:lnTo>
                    <a:pt x="1633220" y="557530"/>
                  </a:lnTo>
                  <a:lnTo>
                    <a:pt x="3266440" y="557530"/>
                  </a:lnTo>
                  <a:lnTo>
                    <a:pt x="3266440" y="0"/>
                  </a:lnTo>
                  <a:close/>
                </a:path>
              </a:pathLst>
            </a:custGeom>
            <a:solidFill>
              <a:srgbClr val="4371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7" name="Google Shape;107;p14"/>
          <p:cNvSpPr txBox="1"/>
          <p:nvPr/>
        </p:nvSpPr>
        <p:spPr>
          <a:xfrm>
            <a:off x="7007859" y="5935620"/>
            <a:ext cx="3266440" cy="557530"/>
          </a:xfrm>
          <a:prstGeom prst="rect">
            <a:avLst/>
          </a:prstGeom>
          <a:noFill/>
          <a:ln w="12575" cap="flat" cmpd="sng">
            <a:solidFill>
              <a:srgbClr val="315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507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Programa Mata Viva – Defesa Civil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Paraná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 rot="-5400000">
            <a:off x="9887329" y="5650184"/>
            <a:ext cx="131000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0" algn="l" rtl="0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Trebuchet MS"/>
                <a:ea typeface="Trebuchet MS"/>
                <a:cs typeface="Trebuchet MS"/>
                <a:sym typeface="Trebuchet MS"/>
              </a:rPr>
              <a:t>Fonte: Paraná.  (2008)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4112259" y="6246770"/>
            <a:ext cx="2268220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(TETTO, BATISTA e SOARES, 2011, p. 31)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2005</Words>
  <Application>Microsoft Office PowerPoint</Application>
  <PresentationFormat>Widescreen</PresentationFormat>
  <Paragraphs>170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Trebuchet MS</vt:lpstr>
      <vt:lpstr>Office Theme</vt:lpstr>
      <vt:lpstr>Apresentação do PowerPoint</vt:lpstr>
      <vt:lpstr>Objetivos</vt:lpstr>
      <vt:lpstr>Prevenção dos Incêndios  Florestais</vt:lpstr>
      <vt:lpstr>Causas de Incêndios Florestais</vt:lpstr>
      <vt:lpstr>Causas Humanas</vt:lpstr>
      <vt:lpstr>Causas dos Incêndios Florestais</vt:lpstr>
      <vt:lpstr>Formas de Prevenção </vt:lpstr>
      <vt:lpstr>1º - Educação da População</vt:lpstr>
      <vt:lpstr>Programas de Prevenção a Incêndios</vt:lpstr>
      <vt:lpstr>Operação Corta Fogo – SP</vt:lpstr>
      <vt:lpstr>Labareda – Mascote IBAMA</vt:lpstr>
      <vt:lpstr>Quati João - Mascote Paraná</vt:lpstr>
      <vt:lpstr>2º - Legislação Ambiental consolidada e  medidas punitivas</vt:lpstr>
      <vt:lpstr>Código Florestal Brasileiro</vt:lpstr>
      <vt:lpstr>Código Florestal Brasileiro</vt:lpstr>
      <vt:lpstr>Causar incêndio é crime sob pena de reclusão, de acordo com o CPB: dos Crimes de Perigo Comum:  Art. 250: Causar incêndio, expondo a perigo a vida, a integridade física ou ao patrimônio de outrem.  Pena: reclusão de três a seis anos, e multa.</vt:lpstr>
      <vt:lpstr>Aplicação da legislação</vt:lpstr>
      <vt:lpstr>3º- Manejo do Combustível Florestal</vt:lpstr>
      <vt:lpstr>Técnicas Preventivas</vt:lpstr>
      <vt:lpstr>Construção e manutenção de aceiros</vt:lpstr>
      <vt:lpstr>ACEIROS – Parque Estadual de Vila Velha, PR</vt:lpstr>
      <vt:lpstr>Redução do Material</vt:lpstr>
      <vt:lpstr>Construção de açudes</vt:lpstr>
      <vt:lpstr>REFERÊNCIAS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MURILO CEZAR NASCIMENTO</dc:creator>
  <cp:lastModifiedBy>MURILO CEZAR NASCIMENTO</cp:lastModifiedBy>
  <cp:revision>1</cp:revision>
  <dcterms:created xsi:type="dcterms:W3CDTF">2022-10-11T21:41:55Z</dcterms:created>
  <dcterms:modified xsi:type="dcterms:W3CDTF">2022-10-13T13:29:43Z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Impress</vt:lpwstr>
  </property>
  <property fmtid="{D5CDD505-2E9C-101B-9397-08002B2CF9AE}" pid="4" name="LastSaved">
    <vt:filetime>2019-06-13T00:00:00Z</vt:filetime>
  </property>
</Properties>
</file>